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18" r:id="rId2"/>
    <p:sldId id="322" r:id="rId3"/>
    <p:sldId id="323" r:id="rId4"/>
    <p:sldId id="324" r:id="rId5"/>
    <p:sldId id="257" r:id="rId6"/>
    <p:sldId id="258" r:id="rId7"/>
    <p:sldId id="259" r:id="rId8"/>
    <p:sldId id="287" r:id="rId9"/>
    <p:sldId id="260" r:id="rId10"/>
    <p:sldId id="261" r:id="rId11"/>
    <p:sldId id="264" r:id="rId12"/>
    <p:sldId id="262" r:id="rId13"/>
    <p:sldId id="263" r:id="rId14"/>
    <p:sldId id="265" r:id="rId15"/>
    <p:sldId id="266" r:id="rId16"/>
    <p:sldId id="267" r:id="rId17"/>
    <p:sldId id="268" r:id="rId18"/>
    <p:sldId id="269" r:id="rId19"/>
    <p:sldId id="270" r:id="rId20"/>
    <p:sldId id="271"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274" r:id="rId45"/>
    <p:sldId id="288" r:id="rId46"/>
    <p:sldId id="290" r:id="rId47"/>
    <p:sldId id="289" r:id="rId48"/>
    <p:sldId id="291" r:id="rId49"/>
    <p:sldId id="292" r:id="rId50"/>
    <p:sldId id="293" r:id="rId51"/>
    <p:sldId id="295" r:id="rId52"/>
    <p:sldId id="294" r:id="rId53"/>
    <p:sldId id="275" r:id="rId54"/>
    <p:sldId id="297" r:id="rId55"/>
    <p:sldId id="296" r:id="rId56"/>
    <p:sldId id="299" r:id="rId57"/>
    <p:sldId id="286" r:id="rId58"/>
    <p:sldId id="283" r:id="rId59"/>
    <p:sldId id="284" r:id="rId60"/>
    <p:sldId id="285" r:id="rId61"/>
    <p:sldId id="317" r:id="rId6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D0F0F"/>
    <a:srgbClr val="DF6001"/>
    <a:srgbClr val="FFDDDD"/>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098"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8F3DBB-4F08-436E-B988-0C15FDB0264D}" type="doc">
      <dgm:prSet loTypeId="urn:microsoft.com/office/officeart/2005/8/layout/hProcess11" loCatId="process" qsTypeId="urn:microsoft.com/office/officeart/2005/8/quickstyle/simple2" qsCatId="simple" csTypeId="urn:microsoft.com/office/officeart/2005/8/colors/accent4_2" csCatId="accent4" phldr="1"/>
      <dgm:spPr/>
    </dgm:pt>
    <dgm:pt modelId="{76DC58AC-897C-4DF5-843D-29EC7C1CA669}">
      <dgm:prSet phldrT="[テキスト]" custT="1"/>
      <dgm:spPr/>
      <dgm:t>
        <a:bodyPr/>
        <a:lstStyle/>
        <a:p>
          <a:r>
            <a:rPr kumimoji="1" lang="en-US" altLang="ja-JP" sz="1200" dirty="0" smtClean="0">
              <a:latin typeface="微软雅黑" pitchFamily="34" charset="-122"/>
              <a:ea typeface="微软雅黑" pitchFamily="34" charset="-122"/>
              <a:cs typeface="Meiryo UI" pitchFamily="50" charset="-128"/>
            </a:rPr>
            <a:t>2000</a:t>
          </a:r>
          <a:r>
            <a:rPr kumimoji="1" lang="zh-CN" altLang="en-US" sz="1200" dirty="0" smtClean="0">
              <a:latin typeface="微软雅黑" pitchFamily="34" charset="-122"/>
              <a:ea typeface="微软雅黑" pitchFamily="34" charset="-122"/>
              <a:cs typeface="Meiryo UI" pitchFamily="50" charset="-128"/>
            </a:rPr>
            <a:t>年</a:t>
          </a:r>
          <a:r>
            <a:rPr kumimoji="1" lang="en-US" altLang="zh-CN" sz="1200" dirty="0" smtClean="0">
              <a:latin typeface="微软雅黑" pitchFamily="34" charset="-122"/>
              <a:ea typeface="微软雅黑" pitchFamily="34" charset="-122"/>
              <a:cs typeface="Meiryo UI" pitchFamily="50" charset="-128"/>
            </a:rPr>
            <a:t>9</a:t>
          </a:r>
          <a:r>
            <a:rPr kumimoji="1" lang="zh-CN" altLang="en-US" sz="1200" dirty="0" smtClean="0">
              <a:latin typeface="微软雅黑" pitchFamily="34" charset="-122"/>
              <a:ea typeface="微软雅黑" pitchFamily="34" charset="-122"/>
              <a:cs typeface="Meiryo UI" pitchFamily="50" charset="-128"/>
            </a:rPr>
            <a:t>月，</a:t>
          </a:r>
          <a:r>
            <a:rPr kumimoji="1" lang="en-US" altLang="zh-CN" sz="1200" b="1" dirty="0" smtClean="0">
              <a:latin typeface="微软雅黑" pitchFamily="34" charset="-122"/>
              <a:ea typeface="微软雅黑" pitchFamily="34" charset="-122"/>
              <a:cs typeface="Meiryo UI" pitchFamily="50" charset="-128"/>
            </a:rPr>
            <a:t>MS-DOS 8.0</a:t>
          </a:r>
          <a:r>
            <a:rPr kumimoji="1" lang="zh-CN" altLang="en-US" sz="1200" dirty="0" smtClean="0">
              <a:latin typeface="微软雅黑" pitchFamily="34" charset="-122"/>
              <a:ea typeface="微软雅黑" pitchFamily="34" charset="-122"/>
              <a:cs typeface="Meiryo UI" pitchFamily="50" charset="-128"/>
            </a:rPr>
            <a:t>由</a:t>
          </a:r>
          <a:r>
            <a:rPr kumimoji="1" lang="en-US" altLang="zh-CN" sz="1200" b="1" dirty="0" smtClean="0">
              <a:latin typeface="微软雅黑" pitchFamily="34" charset="-122"/>
              <a:ea typeface="微软雅黑" pitchFamily="34" charset="-122"/>
              <a:cs typeface="Meiryo UI" pitchFamily="50" charset="-128"/>
            </a:rPr>
            <a:t>Windows ME</a:t>
          </a:r>
          <a:r>
            <a:rPr kumimoji="1" lang="zh-CN" altLang="en-US" sz="1200" dirty="0" smtClean="0">
              <a:latin typeface="微软雅黑" pitchFamily="34" charset="-122"/>
              <a:ea typeface="微软雅黑" pitchFamily="34" charset="-122"/>
              <a:cs typeface="Meiryo UI" pitchFamily="50" charset="-128"/>
            </a:rPr>
            <a:t>所带一同发售并取消了部分功能</a:t>
          </a:r>
          <a:endParaRPr kumimoji="1" lang="ja-JP" altLang="en-US" sz="1200" dirty="0">
            <a:latin typeface="微软雅黑" pitchFamily="34" charset="-122"/>
            <a:ea typeface="微软雅黑" pitchFamily="34" charset="-122"/>
            <a:cs typeface="Meiryo UI" pitchFamily="50" charset="-128"/>
          </a:endParaRPr>
        </a:p>
      </dgm:t>
    </dgm:pt>
    <dgm:pt modelId="{10E71001-D994-415E-A093-CF1332DAE0D7}" type="parTrans" cxnId="{E8E223CC-E187-4DA9-ABC0-AEDE23B36569}">
      <dgm:prSet/>
      <dgm:spPr/>
      <dgm:t>
        <a:bodyPr/>
        <a:lstStyle/>
        <a:p>
          <a:endParaRPr kumimoji="1" lang="ja-JP" altLang="en-US" sz="1200">
            <a:latin typeface="Meiryo UI" pitchFamily="50" charset="-128"/>
            <a:ea typeface="Meiryo UI" pitchFamily="50" charset="-128"/>
            <a:cs typeface="Meiryo UI" pitchFamily="50" charset="-128"/>
          </a:endParaRPr>
        </a:p>
      </dgm:t>
    </dgm:pt>
    <dgm:pt modelId="{B9CF3448-A423-4FE3-AF27-188655A54ADE}" type="sibTrans" cxnId="{E8E223CC-E187-4DA9-ABC0-AEDE23B36569}">
      <dgm:prSet/>
      <dgm:spPr/>
      <dgm:t>
        <a:bodyPr/>
        <a:lstStyle/>
        <a:p>
          <a:endParaRPr kumimoji="1" lang="ja-JP" altLang="en-US" sz="1200">
            <a:latin typeface="Meiryo UI" pitchFamily="50" charset="-128"/>
            <a:ea typeface="Meiryo UI" pitchFamily="50" charset="-128"/>
            <a:cs typeface="Meiryo UI" pitchFamily="50" charset="-128"/>
          </a:endParaRPr>
        </a:p>
      </dgm:t>
    </dgm:pt>
    <dgm:pt modelId="{B350E49F-C39F-4014-96C3-12C19CF1ADA4}">
      <dgm:prSet phldrT="[テキスト]" custT="1"/>
      <dgm:spPr/>
      <dgm:t>
        <a:bodyPr/>
        <a:lstStyle/>
        <a:p>
          <a:r>
            <a:rPr kumimoji="1" lang="en-US" altLang="zh-CN" sz="1200" b="1" dirty="0" smtClean="0">
              <a:latin typeface="微软雅黑" pitchFamily="34" charset="-122"/>
              <a:ea typeface="微软雅黑" pitchFamily="34" charset="-122"/>
              <a:cs typeface="Meiryo UI" pitchFamily="50" charset="-128"/>
            </a:rPr>
            <a:t>Windows 2000(NT 5.0)</a:t>
          </a:r>
          <a:r>
            <a:rPr kumimoji="1" lang="zh-CN" altLang="en-US" sz="1200" dirty="0" smtClean="0">
              <a:latin typeface="微软雅黑" pitchFamily="34" charset="-122"/>
              <a:ea typeface="微软雅黑" pitchFamily="34" charset="-122"/>
              <a:cs typeface="Meiryo UI" pitchFamily="50" charset="-128"/>
            </a:rPr>
            <a:t>以后不再捆绑</a:t>
          </a:r>
          <a:r>
            <a:rPr kumimoji="1" lang="en-US" altLang="zh-CN" sz="1200" dirty="0" smtClean="0">
              <a:latin typeface="微软雅黑" pitchFamily="34" charset="-122"/>
              <a:ea typeface="微软雅黑" pitchFamily="34" charset="-122"/>
              <a:cs typeface="Meiryo UI" pitchFamily="50" charset="-128"/>
            </a:rPr>
            <a:t>MS-DOS</a:t>
          </a:r>
          <a:r>
            <a:rPr kumimoji="1" lang="zh-CN" altLang="en-US" sz="1200" dirty="0" smtClean="0">
              <a:latin typeface="微软雅黑" pitchFamily="34" charset="-122"/>
              <a:ea typeface="微软雅黑" pitchFamily="34" charset="-122"/>
              <a:cs typeface="Meiryo UI" pitchFamily="50" charset="-128"/>
            </a:rPr>
            <a:t>，开始有了</a:t>
          </a:r>
          <a:r>
            <a:rPr kumimoji="1" lang="en-US" altLang="zh-CN" sz="1200" b="1" dirty="0" smtClean="0">
              <a:latin typeface="微软雅黑" pitchFamily="34" charset="-122"/>
              <a:ea typeface="微软雅黑" pitchFamily="34" charset="-122"/>
              <a:cs typeface="Meiryo UI" pitchFamily="50" charset="-128"/>
            </a:rPr>
            <a:t>cmd.exe</a:t>
          </a:r>
          <a:endParaRPr kumimoji="1" lang="ja-JP" altLang="en-US" sz="1200" b="1" dirty="0">
            <a:latin typeface="微软雅黑" pitchFamily="34" charset="-122"/>
            <a:ea typeface="微软雅黑" pitchFamily="34" charset="-122"/>
            <a:cs typeface="Meiryo UI" pitchFamily="50" charset="-128"/>
          </a:endParaRPr>
        </a:p>
      </dgm:t>
    </dgm:pt>
    <dgm:pt modelId="{E35D06A9-2DD0-4ED1-A143-1666AE51F9BD}" type="parTrans" cxnId="{BEA860B4-CE87-4FC4-8892-84DF95892DA9}">
      <dgm:prSet/>
      <dgm:spPr/>
      <dgm:t>
        <a:bodyPr/>
        <a:lstStyle/>
        <a:p>
          <a:endParaRPr kumimoji="1" lang="ja-JP" altLang="en-US" sz="1200">
            <a:latin typeface="Meiryo UI" pitchFamily="50" charset="-128"/>
            <a:ea typeface="Meiryo UI" pitchFamily="50" charset="-128"/>
            <a:cs typeface="Meiryo UI" pitchFamily="50" charset="-128"/>
          </a:endParaRPr>
        </a:p>
      </dgm:t>
    </dgm:pt>
    <dgm:pt modelId="{24A0FA23-594C-4015-99F2-8A572B3AEEBF}" type="sibTrans" cxnId="{BEA860B4-CE87-4FC4-8892-84DF95892DA9}">
      <dgm:prSet/>
      <dgm:spPr/>
      <dgm:t>
        <a:bodyPr/>
        <a:lstStyle/>
        <a:p>
          <a:endParaRPr kumimoji="1" lang="ja-JP" altLang="en-US" sz="1200">
            <a:latin typeface="Meiryo UI" pitchFamily="50" charset="-128"/>
            <a:ea typeface="Meiryo UI" pitchFamily="50" charset="-128"/>
            <a:cs typeface="Meiryo UI" pitchFamily="50" charset="-128"/>
          </a:endParaRPr>
        </a:p>
      </dgm:t>
    </dgm:pt>
    <dgm:pt modelId="{5BB7E325-4ED4-4473-AF15-6DCACC69986C}">
      <dgm:prSet custT="1"/>
      <dgm:spPr/>
      <dgm:t>
        <a:bodyPr/>
        <a:lstStyle/>
        <a:p>
          <a:r>
            <a:rPr kumimoji="1" lang="en-US" altLang="ja-JP" sz="1200" dirty="0" smtClean="0">
              <a:latin typeface="微软雅黑" pitchFamily="34" charset="-122"/>
              <a:ea typeface="微软雅黑" pitchFamily="34" charset="-122"/>
              <a:cs typeface="Meiryo UI" pitchFamily="50" charset="-128"/>
            </a:rPr>
            <a:t>1985</a:t>
          </a:r>
          <a:r>
            <a:rPr kumimoji="1" lang="zh-CN" altLang="en-US" sz="1200" dirty="0" smtClean="0">
              <a:latin typeface="微软雅黑" pitchFamily="34" charset="-122"/>
              <a:ea typeface="微软雅黑" pitchFamily="34" charset="-122"/>
              <a:cs typeface="Meiryo UI" pitchFamily="50" charset="-128"/>
            </a:rPr>
            <a:t>年，</a:t>
          </a:r>
          <a:r>
            <a:rPr kumimoji="1" lang="en-US" altLang="zh-CN" sz="1200" b="1" dirty="0" smtClean="0">
              <a:latin typeface="微软雅黑" pitchFamily="34" charset="-122"/>
              <a:ea typeface="微软雅黑" pitchFamily="34" charset="-122"/>
              <a:cs typeface="Meiryo UI" pitchFamily="50" charset="-128"/>
            </a:rPr>
            <a:t>Window 1.0</a:t>
          </a:r>
          <a:r>
            <a:rPr kumimoji="1" lang="zh-CN" altLang="en-US" sz="1200" dirty="0" smtClean="0">
              <a:latin typeface="微软雅黑" pitchFamily="34" charset="-122"/>
              <a:ea typeface="微软雅黑" pitchFamily="34" charset="-122"/>
              <a:cs typeface="Meiryo UI" pitchFamily="50" charset="-128"/>
            </a:rPr>
            <a:t>发布，这时候只是作为</a:t>
          </a:r>
          <a:r>
            <a:rPr kumimoji="1" lang="en-US" altLang="zh-CN" sz="1200" b="1" dirty="0" smtClean="0">
              <a:latin typeface="微软雅黑" pitchFamily="34" charset="-122"/>
              <a:ea typeface="微软雅黑" pitchFamily="34" charset="-122"/>
              <a:cs typeface="Meiryo UI" pitchFamily="50" charset="-128"/>
            </a:rPr>
            <a:t>MS-DOS</a:t>
          </a:r>
          <a:r>
            <a:rPr kumimoji="1" lang="zh-CN" altLang="en-US" sz="1200" dirty="0" smtClean="0">
              <a:latin typeface="微软雅黑" pitchFamily="34" charset="-122"/>
              <a:ea typeface="微软雅黑" pitchFamily="34" charset="-122"/>
              <a:cs typeface="Meiryo UI" pitchFamily="50" charset="-128"/>
            </a:rPr>
            <a:t>下的一款应用程序</a:t>
          </a:r>
          <a:endParaRPr kumimoji="1" lang="ja-JP" altLang="en-US" sz="1200" dirty="0">
            <a:latin typeface="微软雅黑" pitchFamily="34" charset="-122"/>
            <a:ea typeface="微软雅黑" pitchFamily="34" charset="-122"/>
            <a:cs typeface="Meiryo UI" pitchFamily="50" charset="-128"/>
          </a:endParaRPr>
        </a:p>
      </dgm:t>
    </dgm:pt>
    <dgm:pt modelId="{0597F520-5F8B-45D4-8600-7390452155AB}" type="parTrans" cxnId="{F3931403-2366-492C-9939-EBCB5D23A561}">
      <dgm:prSet/>
      <dgm:spPr/>
      <dgm:t>
        <a:bodyPr/>
        <a:lstStyle/>
        <a:p>
          <a:endParaRPr kumimoji="1" lang="ja-JP" altLang="en-US" sz="1200">
            <a:latin typeface="Meiryo UI" pitchFamily="50" charset="-128"/>
            <a:ea typeface="Meiryo UI" pitchFamily="50" charset="-128"/>
            <a:cs typeface="Meiryo UI" pitchFamily="50" charset="-128"/>
          </a:endParaRPr>
        </a:p>
      </dgm:t>
    </dgm:pt>
    <dgm:pt modelId="{28CE3E4B-B123-4443-9CB8-6CCFC4856F6C}" type="sibTrans" cxnId="{F3931403-2366-492C-9939-EBCB5D23A561}">
      <dgm:prSet/>
      <dgm:spPr/>
      <dgm:t>
        <a:bodyPr/>
        <a:lstStyle/>
        <a:p>
          <a:endParaRPr kumimoji="1" lang="ja-JP" altLang="en-US" sz="1200">
            <a:latin typeface="Meiryo UI" pitchFamily="50" charset="-128"/>
            <a:ea typeface="Meiryo UI" pitchFamily="50" charset="-128"/>
            <a:cs typeface="Meiryo UI" pitchFamily="50" charset="-128"/>
          </a:endParaRPr>
        </a:p>
      </dgm:t>
    </dgm:pt>
    <dgm:pt modelId="{0E8E6C98-C8E1-436A-83E0-274DE23F66AB}">
      <dgm:prSet phldrT="[テキスト]" custT="1"/>
      <dgm:spPr/>
      <dgm:t>
        <a:bodyPr/>
        <a:lstStyle/>
        <a:p>
          <a:r>
            <a:rPr kumimoji="1" lang="zh-CN" altLang="en-US" sz="1200" dirty="0" smtClean="0">
              <a:latin typeface="微软雅黑" pitchFamily="34" charset="-122"/>
              <a:ea typeface="微软雅黑" pitchFamily="34" charset="-122"/>
              <a:cs typeface="Meiryo UI" pitchFamily="50" charset="-128"/>
            </a:rPr>
            <a:t>微软买下</a:t>
          </a:r>
          <a:r>
            <a:rPr kumimoji="1" lang="en-US" altLang="zh-CN" sz="1200" b="1" dirty="0" smtClean="0">
              <a:latin typeface="微软雅黑" pitchFamily="34" charset="-122"/>
              <a:ea typeface="微软雅黑" pitchFamily="34" charset="-122"/>
              <a:cs typeface="Meiryo UI" pitchFamily="50" charset="-128"/>
            </a:rPr>
            <a:t>86-DOS</a:t>
          </a:r>
          <a:r>
            <a:rPr kumimoji="1" lang="zh-CN" altLang="en-US" sz="1200" dirty="0" smtClean="0">
              <a:latin typeface="微软雅黑" pitchFamily="34" charset="-122"/>
              <a:ea typeface="微软雅黑" pitchFamily="34" charset="-122"/>
              <a:cs typeface="Meiryo UI" pitchFamily="50" charset="-128"/>
            </a:rPr>
            <a:t>版权，</a:t>
          </a:r>
          <a:r>
            <a:rPr kumimoji="1" lang="en-US" altLang="zh-CN" sz="1200" dirty="0" smtClean="0">
              <a:latin typeface="微软雅黑" pitchFamily="34" charset="-122"/>
              <a:ea typeface="微软雅黑" pitchFamily="34" charset="-122"/>
              <a:cs typeface="Meiryo UI" pitchFamily="50" charset="-128"/>
            </a:rPr>
            <a:t>1981</a:t>
          </a:r>
          <a:r>
            <a:rPr kumimoji="1" lang="zh-CN" altLang="en-US" sz="1200" dirty="0" smtClean="0">
              <a:latin typeface="微软雅黑" pitchFamily="34" charset="-122"/>
              <a:ea typeface="微软雅黑" pitchFamily="34" charset="-122"/>
              <a:cs typeface="Meiryo UI" pitchFamily="50" charset="-128"/>
            </a:rPr>
            <a:t>年</a:t>
          </a:r>
          <a:r>
            <a:rPr kumimoji="1" lang="en-US" altLang="zh-CN" sz="1200" dirty="0" smtClean="0">
              <a:latin typeface="微软雅黑" pitchFamily="34" charset="-122"/>
              <a:ea typeface="微软雅黑" pitchFamily="34" charset="-122"/>
              <a:cs typeface="Meiryo UI" pitchFamily="50" charset="-128"/>
            </a:rPr>
            <a:t>7</a:t>
          </a:r>
          <a:r>
            <a:rPr kumimoji="1" lang="zh-CN" altLang="en-US" sz="1200" dirty="0" smtClean="0">
              <a:latin typeface="微软雅黑" pitchFamily="34" charset="-122"/>
              <a:ea typeface="微软雅黑" pitchFamily="34" charset="-122"/>
              <a:cs typeface="Meiryo UI" pitchFamily="50" charset="-128"/>
            </a:rPr>
            <a:t>月正式发布</a:t>
          </a:r>
          <a:r>
            <a:rPr kumimoji="1" lang="en-US" altLang="zh-CN" sz="1200" b="1" dirty="0" smtClean="0">
              <a:latin typeface="微软雅黑" pitchFamily="34" charset="-122"/>
              <a:ea typeface="微软雅黑" pitchFamily="34" charset="-122"/>
              <a:cs typeface="Meiryo UI" pitchFamily="50" charset="-128"/>
            </a:rPr>
            <a:t>MS-DOS1.0</a:t>
          </a:r>
          <a:endParaRPr kumimoji="1" lang="ja-JP" altLang="en-US" sz="1200" b="1" dirty="0">
            <a:latin typeface="微软雅黑" pitchFamily="34" charset="-122"/>
            <a:ea typeface="微软雅黑" pitchFamily="34" charset="-122"/>
            <a:cs typeface="Meiryo UI" pitchFamily="50" charset="-128"/>
          </a:endParaRPr>
        </a:p>
      </dgm:t>
    </dgm:pt>
    <dgm:pt modelId="{A4FC6AD5-BB57-4B9F-8B15-BA5D87CDE73C}" type="parTrans" cxnId="{597B566F-6C8A-4875-B630-7C2FC64C1D49}">
      <dgm:prSet/>
      <dgm:spPr/>
      <dgm:t>
        <a:bodyPr/>
        <a:lstStyle/>
        <a:p>
          <a:endParaRPr kumimoji="1" lang="ja-JP" altLang="en-US" sz="1200">
            <a:latin typeface="Meiryo UI" pitchFamily="50" charset="-128"/>
            <a:ea typeface="Meiryo UI" pitchFamily="50" charset="-128"/>
            <a:cs typeface="Meiryo UI" pitchFamily="50" charset="-128"/>
          </a:endParaRPr>
        </a:p>
      </dgm:t>
    </dgm:pt>
    <dgm:pt modelId="{DC50CFE0-207F-4739-9D56-9242F7FEC602}" type="sibTrans" cxnId="{597B566F-6C8A-4875-B630-7C2FC64C1D49}">
      <dgm:prSet/>
      <dgm:spPr/>
      <dgm:t>
        <a:bodyPr/>
        <a:lstStyle/>
        <a:p>
          <a:endParaRPr kumimoji="1" lang="ja-JP" altLang="en-US" sz="1200">
            <a:latin typeface="Meiryo UI" pitchFamily="50" charset="-128"/>
            <a:ea typeface="Meiryo UI" pitchFamily="50" charset="-128"/>
            <a:cs typeface="Meiryo UI" pitchFamily="50" charset="-128"/>
          </a:endParaRPr>
        </a:p>
      </dgm:t>
    </dgm:pt>
    <dgm:pt modelId="{6B23661E-C0C9-49BD-8BDD-2288B26F5E65}">
      <dgm:prSet phldrT="[テキスト]" custT="1"/>
      <dgm:spPr/>
      <dgm:t>
        <a:bodyPr/>
        <a:lstStyle/>
        <a:p>
          <a:r>
            <a:rPr kumimoji="1" lang="en-US" altLang="zh-CN" sz="1200" baseline="0" dirty="0" smtClean="0">
              <a:latin typeface="微软雅黑" pitchFamily="34" charset="-122"/>
              <a:ea typeface="微软雅黑" pitchFamily="34" charset="-122"/>
              <a:cs typeface="Meiryo UI" pitchFamily="50" charset="-128"/>
            </a:rPr>
            <a:t>1995</a:t>
          </a:r>
          <a:r>
            <a:rPr kumimoji="1" lang="zh-CN" altLang="en-US" sz="1200" baseline="0" dirty="0" smtClean="0">
              <a:latin typeface="微软雅黑" pitchFamily="34" charset="-122"/>
              <a:ea typeface="微软雅黑" pitchFamily="34" charset="-122"/>
              <a:cs typeface="Meiryo UI" pitchFamily="50" charset="-128"/>
            </a:rPr>
            <a:t>年</a:t>
          </a:r>
          <a:r>
            <a:rPr kumimoji="1" lang="en-US" altLang="zh-CN" sz="1200" baseline="0" dirty="0" smtClean="0">
              <a:latin typeface="微软雅黑" pitchFamily="34" charset="-122"/>
              <a:ea typeface="微软雅黑" pitchFamily="34" charset="-122"/>
              <a:cs typeface="Meiryo UI" pitchFamily="50" charset="-128"/>
            </a:rPr>
            <a:t>8</a:t>
          </a:r>
          <a:r>
            <a:rPr kumimoji="1" lang="zh-CN" altLang="en-US" sz="1200" baseline="0" dirty="0" smtClean="0">
              <a:latin typeface="微软雅黑" pitchFamily="34" charset="-122"/>
              <a:ea typeface="微软雅黑" pitchFamily="34" charset="-122"/>
              <a:cs typeface="Meiryo UI" pitchFamily="50" charset="-128"/>
            </a:rPr>
            <a:t>月，</a:t>
          </a:r>
          <a:r>
            <a:rPr kumimoji="1" lang="en-US" altLang="zh-CN" sz="1200" b="1" baseline="0" dirty="0" smtClean="0">
              <a:latin typeface="微软雅黑" pitchFamily="34" charset="-122"/>
              <a:ea typeface="微软雅黑" pitchFamily="34" charset="-122"/>
              <a:cs typeface="Meiryo UI" pitchFamily="50" charset="-128"/>
            </a:rPr>
            <a:t>MS-DOS 7.0 </a:t>
          </a:r>
          <a:r>
            <a:rPr kumimoji="1" lang="zh-CN" altLang="en-US" sz="1200" baseline="0" dirty="0" smtClean="0">
              <a:latin typeface="微软雅黑" pitchFamily="34" charset="-122"/>
              <a:ea typeface="微软雅黑" pitchFamily="34" charset="-122"/>
              <a:cs typeface="Meiryo UI" pitchFamily="50" charset="-128"/>
            </a:rPr>
            <a:t>作为 </a:t>
          </a:r>
          <a:r>
            <a:rPr kumimoji="1" lang="en-US" altLang="zh-CN" sz="1200" b="1" baseline="0" dirty="0" smtClean="0">
              <a:latin typeface="微软雅黑" pitchFamily="34" charset="-122"/>
              <a:ea typeface="微软雅黑" pitchFamily="34" charset="-122"/>
              <a:cs typeface="Meiryo UI" pitchFamily="50" charset="-128"/>
            </a:rPr>
            <a:t>Windows 95 </a:t>
          </a:r>
          <a:r>
            <a:rPr kumimoji="1" lang="zh-CN" altLang="en-US" sz="1200" baseline="0" dirty="0" smtClean="0">
              <a:latin typeface="微软雅黑" pitchFamily="34" charset="-122"/>
              <a:ea typeface="微软雅黑" pitchFamily="34" charset="-122"/>
              <a:cs typeface="Meiryo UI" pitchFamily="50" charset="-128"/>
            </a:rPr>
            <a:t>的捆绑版本发售</a:t>
          </a:r>
          <a:endParaRPr kumimoji="1" lang="ja-JP" altLang="en-US" sz="1200" baseline="0" dirty="0">
            <a:latin typeface="微软雅黑" pitchFamily="34" charset="-122"/>
            <a:ea typeface="微软雅黑" pitchFamily="34" charset="-122"/>
            <a:cs typeface="Meiryo UI" pitchFamily="50" charset="-128"/>
          </a:endParaRPr>
        </a:p>
      </dgm:t>
    </dgm:pt>
    <dgm:pt modelId="{526EF872-6389-4157-9535-53A08A33F57D}" type="sibTrans" cxnId="{16646C4F-CAD2-4121-B3F0-4435B0BB2E7D}">
      <dgm:prSet/>
      <dgm:spPr/>
      <dgm:t>
        <a:bodyPr/>
        <a:lstStyle/>
        <a:p>
          <a:endParaRPr kumimoji="1" lang="ja-JP" altLang="en-US" sz="1200">
            <a:latin typeface="Meiryo UI" pitchFamily="50" charset="-128"/>
            <a:ea typeface="Meiryo UI" pitchFamily="50" charset="-128"/>
            <a:cs typeface="Meiryo UI" pitchFamily="50" charset="-128"/>
          </a:endParaRPr>
        </a:p>
      </dgm:t>
    </dgm:pt>
    <dgm:pt modelId="{2F05FDDF-49F9-4785-86A6-DE1767532FDA}" type="parTrans" cxnId="{16646C4F-CAD2-4121-B3F0-4435B0BB2E7D}">
      <dgm:prSet/>
      <dgm:spPr/>
      <dgm:t>
        <a:bodyPr/>
        <a:lstStyle/>
        <a:p>
          <a:endParaRPr kumimoji="1" lang="ja-JP" altLang="en-US" sz="1200">
            <a:latin typeface="Meiryo UI" pitchFamily="50" charset="-128"/>
            <a:ea typeface="Meiryo UI" pitchFamily="50" charset="-128"/>
            <a:cs typeface="Meiryo UI" pitchFamily="50" charset="-128"/>
          </a:endParaRPr>
        </a:p>
      </dgm:t>
    </dgm:pt>
    <dgm:pt modelId="{C2594703-5ACF-4EEC-A2D8-F416C971C7A9}" type="pres">
      <dgm:prSet presAssocID="{228F3DBB-4F08-436E-B988-0C15FDB0264D}" presName="Name0" presStyleCnt="0">
        <dgm:presLayoutVars>
          <dgm:dir/>
          <dgm:resizeHandles val="exact"/>
        </dgm:presLayoutVars>
      </dgm:prSet>
      <dgm:spPr/>
    </dgm:pt>
    <dgm:pt modelId="{161F672D-D8DF-4FA5-90B1-EB60E185997D}" type="pres">
      <dgm:prSet presAssocID="{228F3DBB-4F08-436E-B988-0C15FDB0264D}" presName="arrow" presStyleLbl="bgShp" presStyleIdx="0" presStyleCnt="1"/>
      <dgm:spPr/>
    </dgm:pt>
    <dgm:pt modelId="{764651EF-DCC6-4E99-A7E0-612757828987}" type="pres">
      <dgm:prSet presAssocID="{228F3DBB-4F08-436E-B988-0C15FDB0264D}" presName="points" presStyleCnt="0"/>
      <dgm:spPr/>
    </dgm:pt>
    <dgm:pt modelId="{50C8B33A-92A5-4682-B867-A1A46BF408EE}" type="pres">
      <dgm:prSet presAssocID="{0E8E6C98-C8E1-436A-83E0-274DE23F66AB}" presName="compositeA" presStyleCnt="0"/>
      <dgm:spPr/>
    </dgm:pt>
    <dgm:pt modelId="{A2B4AE69-2787-4339-B7F3-F46CC21BF8A2}" type="pres">
      <dgm:prSet presAssocID="{0E8E6C98-C8E1-436A-83E0-274DE23F66AB}" presName="textA" presStyleLbl="revTx" presStyleIdx="0" presStyleCnt="5">
        <dgm:presLayoutVars>
          <dgm:bulletEnabled val="1"/>
        </dgm:presLayoutVars>
      </dgm:prSet>
      <dgm:spPr/>
      <dgm:t>
        <a:bodyPr/>
        <a:lstStyle/>
        <a:p>
          <a:endParaRPr kumimoji="1" lang="ja-JP" altLang="en-US"/>
        </a:p>
      </dgm:t>
    </dgm:pt>
    <dgm:pt modelId="{F6517BE7-032A-4A17-8A4C-C62A06632CB4}" type="pres">
      <dgm:prSet presAssocID="{0E8E6C98-C8E1-436A-83E0-274DE23F66AB}" presName="circleA" presStyleLbl="node1" presStyleIdx="0" presStyleCnt="5"/>
      <dgm:spPr/>
    </dgm:pt>
    <dgm:pt modelId="{DE45DE8E-ADE4-4E54-BB25-BC4D10265CF3}" type="pres">
      <dgm:prSet presAssocID="{0E8E6C98-C8E1-436A-83E0-274DE23F66AB}" presName="spaceA" presStyleCnt="0"/>
      <dgm:spPr/>
    </dgm:pt>
    <dgm:pt modelId="{133B228F-7F46-4B95-A866-9EC8823E80BE}" type="pres">
      <dgm:prSet presAssocID="{DC50CFE0-207F-4739-9D56-9242F7FEC602}" presName="space" presStyleCnt="0"/>
      <dgm:spPr/>
    </dgm:pt>
    <dgm:pt modelId="{12A8AD5F-A8B0-4B97-B717-BA0D7F631C27}" type="pres">
      <dgm:prSet presAssocID="{5BB7E325-4ED4-4473-AF15-6DCACC69986C}" presName="compositeB" presStyleCnt="0"/>
      <dgm:spPr/>
    </dgm:pt>
    <dgm:pt modelId="{9631BEAB-AD14-4FAE-9934-200A7709756B}" type="pres">
      <dgm:prSet presAssocID="{5BB7E325-4ED4-4473-AF15-6DCACC69986C}" presName="textB" presStyleLbl="revTx" presStyleIdx="1" presStyleCnt="5">
        <dgm:presLayoutVars>
          <dgm:bulletEnabled val="1"/>
        </dgm:presLayoutVars>
      </dgm:prSet>
      <dgm:spPr/>
      <dgm:t>
        <a:bodyPr/>
        <a:lstStyle/>
        <a:p>
          <a:endParaRPr kumimoji="1" lang="ja-JP" altLang="en-US"/>
        </a:p>
      </dgm:t>
    </dgm:pt>
    <dgm:pt modelId="{D8E86744-F000-4880-969E-BF0CD63806FF}" type="pres">
      <dgm:prSet presAssocID="{5BB7E325-4ED4-4473-AF15-6DCACC69986C}" presName="circleB" presStyleLbl="node1" presStyleIdx="1" presStyleCnt="5"/>
      <dgm:spPr/>
    </dgm:pt>
    <dgm:pt modelId="{8E15122A-7575-4BD7-9B96-844A1EDE42CF}" type="pres">
      <dgm:prSet presAssocID="{5BB7E325-4ED4-4473-AF15-6DCACC69986C}" presName="spaceB" presStyleCnt="0"/>
      <dgm:spPr/>
    </dgm:pt>
    <dgm:pt modelId="{8A3BB4CD-EC9B-46CA-A331-06607EA95F27}" type="pres">
      <dgm:prSet presAssocID="{28CE3E4B-B123-4443-9CB8-6CCFC4856F6C}" presName="space" presStyleCnt="0"/>
      <dgm:spPr/>
    </dgm:pt>
    <dgm:pt modelId="{733C97FE-0517-441C-B714-38A7D81A8695}" type="pres">
      <dgm:prSet presAssocID="{6B23661E-C0C9-49BD-8BDD-2288B26F5E65}" presName="compositeA" presStyleCnt="0"/>
      <dgm:spPr/>
    </dgm:pt>
    <dgm:pt modelId="{0265C5DF-5314-4E0C-B2D2-5DC33A9FDD80}" type="pres">
      <dgm:prSet presAssocID="{6B23661E-C0C9-49BD-8BDD-2288B26F5E65}" presName="textA" presStyleLbl="revTx" presStyleIdx="2" presStyleCnt="5" custScaleX="103502">
        <dgm:presLayoutVars>
          <dgm:bulletEnabled val="1"/>
        </dgm:presLayoutVars>
      </dgm:prSet>
      <dgm:spPr/>
      <dgm:t>
        <a:bodyPr/>
        <a:lstStyle/>
        <a:p>
          <a:endParaRPr kumimoji="1" lang="ja-JP" altLang="en-US"/>
        </a:p>
      </dgm:t>
    </dgm:pt>
    <dgm:pt modelId="{412AAD51-18CC-4A28-A977-91B02068D1D0}" type="pres">
      <dgm:prSet presAssocID="{6B23661E-C0C9-49BD-8BDD-2288B26F5E65}" presName="circleA" presStyleLbl="node1" presStyleIdx="2" presStyleCnt="5"/>
      <dgm:spPr/>
    </dgm:pt>
    <dgm:pt modelId="{DF9B337C-15A2-4695-A758-8CB8667102DA}" type="pres">
      <dgm:prSet presAssocID="{6B23661E-C0C9-49BD-8BDD-2288B26F5E65}" presName="spaceA" presStyleCnt="0"/>
      <dgm:spPr/>
    </dgm:pt>
    <dgm:pt modelId="{24EE3AA7-D0D7-467E-A8CA-49E119DC6297}" type="pres">
      <dgm:prSet presAssocID="{526EF872-6389-4157-9535-53A08A33F57D}" presName="space" presStyleCnt="0"/>
      <dgm:spPr/>
    </dgm:pt>
    <dgm:pt modelId="{FC308EF4-C7DE-4802-9414-0CEB6D5BB381}" type="pres">
      <dgm:prSet presAssocID="{76DC58AC-897C-4DF5-843D-29EC7C1CA669}" presName="compositeB" presStyleCnt="0"/>
      <dgm:spPr/>
    </dgm:pt>
    <dgm:pt modelId="{B08D1759-CDC3-49D7-9428-58F6CD4F6E03}" type="pres">
      <dgm:prSet presAssocID="{76DC58AC-897C-4DF5-843D-29EC7C1CA669}" presName="textB" presStyleLbl="revTx" presStyleIdx="3" presStyleCnt="5">
        <dgm:presLayoutVars>
          <dgm:bulletEnabled val="1"/>
        </dgm:presLayoutVars>
      </dgm:prSet>
      <dgm:spPr/>
      <dgm:t>
        <a:bodyPr/>
        <a:lstStyle/>
        <a:p>
          <a:endParaRPr kumimoji="1" lang="ja-JP" altLang="en-US"/>
        </a:p>
      </dgm:t>
    </dgm:pt>
    <dgm:pt modelId="{7335CE4D-69AF-4632-A79E-CB36E9179F19}" type="pres">
      <dgm:prSet presAssocID="{76DC58AC-897C-4DF5-843D-29EC7C1CA669}" presName="circleB" presStyleLbl="node1" presStyleIdx="3" presStyleCnt="5"/>
      <dgm:spPr/>
    </dgm:pt>
    <dgm:pt modelId="{056AB393-0B85-44FD-B040-827F1A6F2D1C}" type="pres">
      <dgm:prSet presAssocID="{76DC58AC-897C-4DF5-843D-29EC7C1CA669}" presName="spaceB" presStyleCnt="0"/>
      <dgm:spPr/>
    </dgm:pt>
    <dgm:pt modelId="{F20A7BA0-1F2F-49C9-ADBA-1785C8F83320}" type="pres">
      <dgm:prSet presAssocID="{B9CF3448-A423-4FE3-AF27-188655A54ADE}" presName="space" presStyleCnt="0"/>
      <dgm:spPr/>
    </dgm:pt>
    <dgm:pt modelId="{0B09C86D-758B-48BA-BCC2-3CCE57CC2A63}" type="pres">
      <dgm:prSet presAssocID="{B350E49F-C39F-4014-96C3-12C19CF1ADA4}" presName="compositeA" presStyleCnt="0"/>
      <dgm:spPr/>
    </dgm:pt>
    <dgm:pt modelId="{406CC9E3-118E-42FF-89F8-A5BD0A85BC39}" type="pres">
      <dgm:prSet presAssocID="{B350E49F-C39F-4014-96C3-12C19CF1ADA4}" presName="textA" presStyleLbl="revTx" presStyleIdx="4" presStyleCnt="5">
        <dgm:presLayoutVars>
          <dgm:bulletEnabled val="1"/>
        </dgm:presLayoutVars>
      </dgm:prSet>
      <dgm:spPr/>
      <dgm:t>
        <a:bodyPr/>
        <a:lstStyle/>
        <a:p>
          <a:endParaRPr kumimoji="1" lang="ja-JP" altLang="en-US"/>
        </a:p>
      </dgm:t>
    </dgm:pt>
    <dgm:pt modelId="{301CE6D8-13F7-40C5-841E-7DB49154CC28}" type="pres">
      <dgm:prSet presAssocID="{B350E49F-C39F-4014-96C3-12C19CF1ADA4}" presName="circleA" presStyleLbl="node1" presStyleIdx="4" presStyleCnt="5"/>
      <dgm:spPr/>
    </dgm:pt>
    <dgm:pt modelId="{3545F6AF-5220-4936-B4FD-4B5879E8B7B0}" type="pres">
      <dgm:prSet presAssocID="{B350E49F-C39F-4014-96C3-12C19CF1ADA4}" presName="spaceA" presStyleCnt="0"/>
      <dgm:spPr/>
    </dgm:pt>
  </dgm:ptLst>
  <dgm:cxnLst>
    <dgm:cxn modelId="{9DCE9A69-3F31-4663-8DA1-6C4A36A90EBE}" type="presOf" srcId="{B350E49F-C39F-4014-96C3-12C19CF1ADA4}" destId="{406CC9E3-118E-42FF-89F8-A5BD0A85BC39}" srcOrd="0" destOrd="0" presId="urn:microsoft.com/office/officeart/2005/8/layout/hProcess11"/>
    <dgm:cxn modelId="{E8E223CC-E187-4DA9-ABC0-AEDE23B36569}" srcId="{228F3DBB-4F08-436E-B988-0C15FDB0264D}" destId="{76DC58AC-897C-4DF5-843D-29EC7C1CA669}" srcOrd="3" destOrd="0" parTransId="{10E71001-D994-415E-A093-CF1332DAE0D7}" sibTransId="{B9CF3448-A423-4FE3-AF27-188655A54ADE}"/>
    <dgm:cxn modelId="{597B566F-6C8A-4875-B630-7C2FC64C1D49}" srcId="{228F3DBB-4F08-436E-B988-0C15FDB0264D}" destId="{0E8E6C98-C8E1-436A-83E0-274DE23F66AB}" srcOrd="0" destOrd="0" parTransId="{A4FC6AD5-BB57-4B9F-8B15-BA5D87CDE73C}" sibTransId="{DC50CFE0-207F-4739-9D56-9242F7FEC602}"/>
    <dgm:cxn modelId="{16646C4F-CAD2-4121-B3F0-4435B0BB2E7D}" srcId="{228F3DBB-4F08-436E-B988-0C15FDB0264D}" destId="{6B23661E-C0C9-49BD-8BDD-2288B26F5E65}" srcOrd="2" destOrd="0" parTransId="{2F05FDDF-49F9-4785-86A6-DE1767532FDA}" sibTransId="{526EF872-6389-4157-9535-53A08A33F57D}"/>
    <dgm:cxn modelId="{BEA860B4-CE87-4FC4-8892-84DF95892DA9}" srcId="{228F3DBB-4F08-436E-B988-0C15FDB0264D}" destId="{B350E49F-C39F-4014-96C3-12C19CF1ADA4}" srcOrd="4" destOrd="0" parTransId="{E35D06A9-2DD0-4ED1-A143-1666AE51F9BD}" sibTransId="{24A0FA23-594C-4015-99F2-8A572B3AEEBF}"/>
    <dgm:cxn modelId="{54466F95-017C-48D7-8C34-00CCC93DA6A8}" type="presOf" srcId="{5BB7E325-4ED4-4473-AF15-6DCACC69986C}" destId="{9631BEAB-AD14-4FAE-9934-200A7709756B}" srcOrd="0" destOrd="0" presId="urn:microsoft.com/office/officeart/2005/8/layout/hProcess11"/>
    <dgm:cxn modelId="{EFDB1E4E-A3D4-418A-A399-CAA22572CFC8}" type="presOf" srcId="{0E8E6C98-C8E1-436A-83E0-274DE23F66AB}" destId="{A2B4AE69-2787-4339-B7F3-F46CC21BF8A2}" srcOrd="0" destOrd="0" presId="urn:microsoft.com/office/officeart/2005/8/layout/hProcess11"/>
    <dgm:cxn modelId="{3C87CE58-2160-4A97-BA4A-06E62E4A86C4}" type="presOf" srcId="{6B23661E-C0C9-49BD-8BDD-2288B26F5E65}" destId="{0265C5DF-5314-4E0C-B2D2-5DC33A9FDD80}" srcOrd="0" destOrd="0" presId="urn:microsoft.com/office/officeart/2005/8/layout/hProcess11"/>
    <dgm:cxn modelId="{AC726BC1-B34B-4F53-9804-82ED83B5DE03}" type="presOf" srcId="{76DC58AC-897C-4DF5-843D-29EC7C1CA669}" destId="{B08D1759-CDC3-49D7-9428-58F6CD4F6E03}" srcOrd="0" destOrd="0" presId="urn:microsoft.com/office/officeart/2005/8/layout/hProcess11"/>
    <dgm:cxn modelId="{BD583C42-570B-44F8-A1B2-83CC0C496CD8}" type="presOf" srcId="{228F3DBB-4F08-436E-B988-0C15FDB0264D}" destId="{C2594703-5ACF-4EEC-A2D8-F416C971C7A9}" srcOrd="0" destOrd="0" presId="urn:microsoft.com/office/officeart/2005/8/layout/hProcess11"/>
    <dgm:cxn modelId="{F3931403-2366-492C-9939-EBCB5D23A561}" srcId="{228F3DBB-4F08-436E-B988-0C15FDB0264D}" destId="{5BB7E325-4ED4-4473-AF15-6DCACC69986C}" srcOrd="1" destOrd="0" parTransId="{0597F520-5F8B-45D4-8600-7390452155AB}" sibTransId="{28CE3E4B-B123-4443-9CB8-6CCFC4856F6C}"/>
    <dgm:cxn modelId="{345AA8AF-8EBC-4E85-9637-6C8F1D25785B}" type="presParOf" srcId="{C2594703-5ACF-4EEC-A2D8-F416C971C7A9}" destId="{161F672D-D8DF-4FA5-90B1-EB60E185997D}" srcOrd="0" destOrd="0" presId="urn:microsoft.com/office/officeart/2005/8/layout/hProcess11"/>
    <dgm:cxn modelId="{D584FE2A-00D4-4D2D-89C0-4D2E0331C44D}" type="presParOf" srcId="{C2594703-5ACF-4EEC-A2D8-F416C971C7A9}" destId="{764651EF-DCC6-4E99-A7E0-612757828987}" srcOrd="1" destOrd="0" presId="urn:microsoft.com/office/officeart/2005/8/layout/hProcess11"/>
    <dgm:cxn modelId="{3240FDF1-D4B6-453B-9657-83B6381DF48B}" type="presParOf" srcId="{764651EF-DCC6-4E99-A7E0-612757828987}" destId="{50C8B33A-92A5-4682-B867-A1A46BF408EE}" srcOrd="0" destOrd="0" presId="urn:microsoft.com/office/officeart/2005/8/layout/hProcess11"/>
    <dgm:cxn modelId="{7AF8A5A8-B5B1-4A70-B729-08B02E3B2B28}" type="presParOf" srcId="{50C8B33A-92A5-4682-B867-A1A46BF408EE}" destId="{A2B4AE69-2787-4339-B7F3-F46CC21BF8A2}" srcOrd="0" destOrd="0" presId="urn:microsoft.com/office/officeart/2005/8/layout/hProcess11"/>
    <dgm:cxn modelId="{DCD59420-E89B-4649-A2C7-0633D60A5C6A}" type="presParOf" srcId="{50C8B33A-92A5-4682-B867-A1A46BF408EE}" destId="{F6517BE7-032A-4A17-8A4C-C62A06632CB4}" srcOrd="1" destOrd="0" presId="urn:microsoft.com/office/officeart/2005/8/layout/hProcess11"/>
    <dgm:cxn modelId="{2B07684B-29D7-4282-9E54-8345AE4D4850}" type="presParOf" srcId="{50C8B33A-92A5-4682-B867-A1A46BF408EE}" destId="{DE45DE8E-ADE4-4E54-BB25-BC4D10265CF3}" srcOrd="2" destOrd="0" presId="urn:microsoft.com/office/officeart/2005/8/layout/hProcess11"/>
    <dgm:cxn modelId="{EF79CDBE-BB6C-468D-B303-9E91AF88A5EE}" type="presParOf" srcId="{764651EF-DCC6-4E99-A7E0-612757828987}" destId="{133B228F-7F46-4B95-A866-9EC8823E80BE}" srcOrd="1" destOrd="0" presId="urn:microsoft.com/office/officeart/2005/8/layout/hProcess11"/>
    <dgm:cxn modelId="{71E3D875-4F54-4239-B112-9A6B9CED2FA2}" type="presParOf" srcId="{764651EF-DCC6-4E99-A7E0-612757828987}" destId="{12A8AD5F-A8B0-4B97-B717-BA0D7F631C27}" srcOrd="2" destOrd="0" presId="urn:microsoft.com/office/officeart/2005/8/layout/hProcess11"/>
    <dgm:cxn modelId="{9C2CF832-F6C1-4062-9A6D-BD9866FF9C33}" type="presParOf" srcId="{12A8AD5F-A8B0-4B97-B717-BA0D7F631C27}" destId="{9631BEAB-AD14-4FAE-9934-200A7709756B}" srcOrd="0" destOrd="0" presId="urn:microsoft.com/office/officeart/2005/8/layout/hProcess11"/>
    <dgm:cxn modelId="{0D55882D-3CE6-48E5-9C3A-B93EF6C671FA}" type="presParOf" srcId="{12A8AD5F-A8B0-4B97-B717-BA0D7F631C27}" destId="{D8E86744-F000-4880-969E-BF0CD63806FF}" srcOrd="1" destOrd="0" presId="urn:microsoft.com/office/officeart/2005/8/layout/hProcess11"/>
    <dgm:cxn modelId="{6061FDFB-A58E-4A99-8441-1610662B2F1B}" type="presParOf" srcId="{12A8AD5F-A8B0-4B97-B717-BA0D7F631C27}" destId="{8E15122A-7575-4BD7-9B96-844A1EDE42CF}" srcOrd="2" destOrd="0" presId="urn:microsoft.com/office/officeart/2005/8/layout/hProcess11"/>
    <dgm:cxn modelId="{6D52376F-4A30-47D7-9ECE-44FD1E911E78}" type="presParOf" srcId="{764651EF-DCC6-4E99-A7E0-612757828987}" destId="{8A3BB4CD-EC9B-46CA-A331-06607EA95F27}" srcOrd="3" destOrd="0" presId="urn:microsoft.com/office/officeart/2005/8/layout/hProcess11"/>
    <dgm:cxn modelId="{0DD230A1-4630-4DD7-BDB9-EE0275BCD022}" type="presParOf" srcId="{764651EF-DCC6-4E99-A7E0-612757828987}" destId="{733C97FE-0517-441C-B714-38A7D81A8695}" srcOrd="4" destOrd="0" presId="urn:microsoft.com/office/officeart/2005/8/layout/hProcess11"/>
    <dgm:cxn modelId="{356B1B7F-286B-4D17-88AA-F9E31420C191}" type="presParOf" srcId="{733C97FE-0517-441C-B714-38A7D81A8695}" destId="{0265C5DF-5314-4E0C-B2D2-5DC33A9FDD80}" srcOrd="0" destOrd="0" presId="urn:microsoft.com/office/officeart/2005/8/layout/hProcess11"/>
    <dgm:cxn modelId="{6A12EFFA-59B4-4E17-9B24-F5DC4036AFAB}" type="presParOf" srcId="{733C97FE-0517-441C-B714-38A7D81A8695}" destId="{412AAD51-18CC-4A28-A977-91B02068D1D0}" srcOrd="1" destOrd="0" presId="urn:microsoft.com/office/officeart/2005/8/layout/hProcess11"/>
    <dgm:cxn modelId="{DB9BDBB1-1806-415C-B5C1-59B8E0D41115}" type="presParOf" srcId="{733C97FE-0517-441C-B714-38A7D81A8695}" destId="{DF9B337C-15A2-4695-A758-8CB8667102DA}" srcOrd="2" destOrd="0" presId="urn:microsoft.com/office/officeart/2005/8/layout/hProcess11"/>
    <dgm:cxn modelId="{F4E24E4E-C625-4D29-AAAE-1ED37661B0EC}" type="presParOf" srcId="{764651EF-DCC6-4E99-A7E0-612757828987}" destId="{24EE3AA7-D0D7-467E-A8CA-49E119DC6297}" srcOrd="5" destOrd="0" presId="urn:microsoft.com/office/officeart/2005/8/layout/hProcess11"/>
    <dgm:cxn modelId="{837D3F8F-42F9-4AD4-AF9A-890443291C2F}" type="presParOf" srcId="{764651EF-DCC6-4E99-A7E0-612757828987}" destId="{FC308EF4-C7DE-4802-9414-0CEB6D5BB381}" srcOrd="6" destOrd="0" presId="urn:microsoft.com/office/officeart/2005/8/layout/hProcess11"/>
    <dgm:cxn modelId="{ACD85540-E846-4402-97E0-885ADAABC9D2}" type="presParOf" srcId="{FC308EF4-C7DE-4802-9414-0CEB6D5BB381}" destId="{B08D1759-CDC3-49D7-9428-58F6CD4F6E03}" srcOrd="0" destOrd="0" presId="urn:microsoft.com/office/officeart/2005/8/layout/hProcess11"/>
    <dgm:cxn modelId="{855C9195-424B-479C-A27A-BCFEB6C756D4}" type="presParOf" srcId="{FC308EF4-C7DE-4802-9414-0CEB6D5BB381}" destId="{7335CE4D-69AF-4632-A79E-CB36E9179F19}" srcOrd="1" destOrd="0" presId="urn:microsoft.com/office/officeart/2005/8/layout/hProcess11"/>
    <dgm:cxn modelId="{53D8B5C2-C490-4A58-826A-E5EA17A73AE7}" type="presParOf" srcId="{FC308EF4-C7DE-4802-9414-0CEB6D5BB381}" destId="{056AB393-0B85-44FD-B040-827F1A6F2D1C}" srcOrd="2" destOrd="0" presId="urn:microsoft.com/office/officeart/2005/8/layout/hProcess11"/>
    <dgm:cxn modelId="{7E30056A-B4C8-4108-838B-9F1896CB490E}" type="presParOf" srcId="{764651EF-DCC6-4E99-A7E0-612757828987}" destId="{F20A7BA0-1F2F-49C9-ADBA-1785C8F83320}" srcOrd="7" destOrd="0" presId="urn:microsoft.com/office/officeart/2005/8/layout/hProcess11"/>
    <dgm:cxn modelId="{7E368798-5BB2-4164-ADED-10C91E6DD296}" type="presParOf" srcId="{764651EF-DCC6-4E99-A7E0-612757828987}" destId="{0B09C86D-758B-48BA-BCC2-3CCE57CC2A63}" srcOrd="8" destOrd="0" presId="urn:microsoft.com/office/officeart/2005/8/layout/hProcess11"/>
    <dgm:cxn modelId="{52C76E2E-A079-4279-8AED-1F4414C58985}" type="presParOf" srcId="{0B09C86D-758B-48BA-BCC2-3CCE57CC2A63}" destId="{406CC9E3-118E-42FF-89F8-A5BD0A85BC39}" srcOrd="0" destOrd="0" presId="urn:microsoft.com/office/officeart/2005/8/layout/hProcess11"/>
    <dgm:cxn modelId="{D0599071-F822-48A2-893F-E2CA85CD9F6F}" type="presParOf" srcId="{0B09C86D-758B-48BA-BCC2-3CCE57CC2A63}" destId="{301CE6D8-13F7-40C5-841E-7DB49154CC28}" srcOrd="1" destOrd="0" presId="urn:microsoft.com/office/officeart/2005/8/layout/hProcess11"/>
    <dgm:cxn modelId="{5FD89ACC-66F8-4134-AEE7-02AABDE35826}" type="presParOf" srcId="{0B09C86D-758B-48BA-BCC2-3CCE57CC2A63}" destId="{3545F6AF-5220-4936-B4FD-4B5879E8B7B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F672D-D8DF-4FA5-90B1-EB60E185997D}">
      <dsp:nvSpPr>
        <dsp:cNvPr id="0" name=""/>
        <dsp:cNvSpPr/>
      </dsp:nvSpPr>
      <dsp:spPr>
        <a:xfrm>
          <a:off x="0" y="1219199"/>
          <a:ext cx="7400264" cy="1625600"/>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4AE69-2787-4339-B7F3-F46CC21BF8A2}">
      <dsp:nvSpPr>
        <dsp:cNvPr id="0" name=""/>
        <dsp:cNvSpPr/>
      </dsp:nvSpPr>
      <dsp:spPr>
        <a:xfrm>
          <a:off x="1800" y="0"/>
          <a:ext cx="1271559"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kumimoji="1" lang="zh-CN" altLang="en-US" sz="1200" kern="1200" dirty="0" smtClean="0">
              <a:latin typeface="微软雅黑" pitchFamily="34" charset="-122"/>
              <a:ea typeface="微软雅黑" pitchFamily="34" charset="-122"/>
              <a:cs typeface="Meiryo UI" pitchFamily="50" charset="-128"/>
            </a:rPr>
            <a:t>微软买下</a:t>
          </a:r>
          <a:r>
            <a:rPr kumimoji="1" lang="en-US" altLang="zh-CN" sz="1200" b="1" kern="1200" dirty="0" smtClean="0">
              <a:latin typeface="微软雅黑" pitchFamily="34" charset="-122"/>
              <a:ea typeface="微软雅黑" pitchFamily="34" charset="-122"/>
              <a:cs typeface="Meiryo UI" pitchFamily="50" charset="-128"/>
            </a:rPr>
            <a:t>86-DOS</a:t>
          </a:r>
          <a:r>
            <a:rPr kumimoji="1" lang="zh-CN" altLang="en-US" sz="1200" kern="1200" dirty="0" smtClean="0">
              <a:latin typeface="微软雅黑" pitchFamily="34" charset="-122"/>
              <a:ea typeface="微软雅黑" pitchFamily="34" charset="-122"/>
              <a:cs typeface="Meiryo UI" pitchFamily="50" charset="-128"/>
            </a:rPr>
            <a:t>版权，</a:t>
          </a:r>
          <a:r>
            <a:rPr kumimoji="1" lang="en-US" altLang="zh-CN" sz="1200" kern="1200" dirty="0" smtClean="0">
              <a:latin typeface="微软雅黑" pitchFamily="34" charset="-122"/>
              <a:ea typeface="微软雅黑" pitchFamily="34" charset="-122"/>
              <a:cs typeface="Meiryo UI" pitchFamily="50" charset="-128"/>
            </a:rPr>
            <a:t>1981</a:t>
          </a:r>
          <a:r>
            <a:rPr kumimoji="1" lang="zh-CN" altLang="en-US" sz="1200" kern="1200" dirty="0" smtClean="0">
              <a:latin typeface="微软雅黑" pitchFamily="34" charset="-122"/>
              <a:ea typeface="微软雅黑" pitchFamily="34" charset="-122"/>
              <a:cs typeface="Meiryo UI" pitchFamily="50" charset="-128"/>
            </a:rPr>
            <a:t>年</a:t>
          </a:r>
          <a:r>
            <a:rPr kumimoji="1" lang="en-US" altLang="zh-CN" sz="1200" kern="1200" dirty="0" smtClean="0">
              <a:latin typeface="微软雅黑" pitchFamily="34" charset="-122"/>
              <a:ea typeface="微软雅黑" pitchFamily="34" charset="-122"/>
              <a:cs typeface="Meiryo UI" pitchFamily="50" charset="-128"/>
            </a:rPr>
            <a:t>7</a:t>
          </a:r>
          <a:r>
            <a:rPr kumimoji="1" lang="zh-CN" altLang="en-US" sz="1200" kern="1200" dirty="0" smtClean="0">
              <a:latin typeface="微软雅黑" pitchFamily="34" charset="-122"/>
              <a:ea typeface="微软雅黑" pitchFamily="34" charset="-122"/>
              <a:cs typeface="Meiryo UI" pitchFamily="50" charset="-128"/>
            </a:rPr>
            <a:t>月正式发布</a:t>
          </a:r>
          <a:r>
            <a:rPr kumimoji="1" lang="en-US" altLang="zh-CN" sz="1200" b="1" kern="1200" dirty="0" smtClean="0">
              <a:latin typeface="微软雅黑" pitchFamily="34" charset="-122"/>
              <a:ea typeface="微软雅黑" pitchFamily="34" charset="-122"/>
              <a:cs typeface="Meiryo UI" pitchFamily="50" charset="-128"/>
            </a:rPr>
            <a:t>MS-DOS1.0</a:t>
          </a:r>
          <a:endParaRPr kumimoji="1" lang="ja-JP" altLang="en-US" sz="1200" b="1" kern="1200" dirty="0">
            <a:latin typeface="微软雅黑" pitchFamily="34" charset="-122"/>
            <a:ea typeface="微软雅黑" pitchFamily="34" charset="-122"/>
            <a:cs typeface="Meiryo UI" pitchFamily="50" charset="-128"/>
          </a:endParaRPr>
        </a:p>
      </dsp:txBody>
      <dsp:txXfrm>
        <a:off x="1800" y="0"/>
        <a:ext cx="1271559" cy="1625600"/>
      </dsp:txXfrm>
    </dsp:sp>
    <dsp:sp modelId="{F6517BE7-032A-4A17-8A4C-C62A06632CB4}">
      <dsp:nvSpPr>
        <dsp:cNvPr id="0" name=""/>
        <dsp:cNvSpPr/>
      </dsp:nvSpPr>
      <dsp:spPr>
        <a:xfrm>
          <a:off x="434379" y="1828800"/>
          <a:ext cx="406400" cy="406400"/>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1BEAB-AD14-4FAE-9934-200A7709756B}">
      <dsp:nvSpPr>
        <dsp:cNvPr id="0" name=""/>
        <dsp:cNvSpPr/>
      </dsp:nvSpPr>
      <dsp:spPr>
        <a:xfrm>
          <a:off x="1336937" y="2438399"/>
          <a:ext cx="1271559"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kumimoji="1" lang="en-US" altLang="ja-JP" sz="1200" kern="1200" dirty="0" smtClean="0">
              <a:latin typeface="微软雅黑" pitchFamily="34" charset="-122"/>
              <a:ea typeface="微软雅黑" pitchFamily="34" charset="-122"/>
              <a:cs typeface="Meiryo UI" pitchFamily="50" charset="-128"/>
            </a:rPr>
            <a:t>1985</a:t>
          </a:r>
          <a:r>
            <a:rPr kumimoji="1" lang="zh-CN" altLang="en-US" sz="1200" kern="1200" dirty="0" smtClean="0">
              <a:latin typeface="微软雅黑" pitchFamily="34" charset="-122"/>
              <a:ea typeface="微软雅黑" pitchFamily="34" charset="-122"/>
              <a:cs typeface="Meiryo UI" pitchFamily="50" charset="-128"/>
            </a:rPr>
            <a:t>年，</a:t>
          </a:r>
          <a:r>
            <a:rPr kumimoji="1" lang="en-US" altLang="zh-CN" sz="1200" b="1" kern="1200" dirty="0" smtClean="0">
              <a:latin typeface="微软雅黑" pitchFamily="34" charset="-122"/>
              <a:ea typeface="微软雅黑" pitchFamily="34" charset="-122"/>
              <a:cs typeface="Meiryo UI" pitchFamily="50" charset="-128"/>
            </a:rPr>
            <a:t>Window 1.0</a:t>
          </a:r>
          <a:r>
            <a:rPr kumimoji="1" lang="zh-CN" altLang="en-US" sz="1200" kern="1200" dirty="0" smtClean="0">
              <a:latin typeface="微软雅黑" pitchFamily="34" charset="-122"/>
              <a:ea typeface="微软雅黑" pitchFamily="34" charset="-122"/>
              <a:cs typeface="Meiryo UI" pitchFamily="50" charset="-128"/>
            </a:rPr>
            <a:t>发布，这时候只是作为</a:t>
          </a:r>
          <a:r>
            <a:rPr kumimoji="1" lang="en-US" altLang="zh-CN" sz="1200" b="1" kern="1200" dirty="0" smtClean="0">
              <a:latin typeface="微软雅黑" pitchFamily="34" charset="-122"/>
              <a:ea typeface="微软雅黑" pitchFamily="34" charset="-122"/>
              <a:cs typeface="Meiryo UI" pitchFamily="50" charset="-128"/>
            </a:rPr>
            <a:t>MS-DOS</a:t>
          </a:r>
          <a:r>
            <a:rPr kumimoji="1" lang="zh-CN" altLang="en-US" sz="1200" kern="1200" dirty="0" smtClean="0">
              <a:latin typeface="微软雅黑" pitchFamily="34" charset="-122"/>
              <a:ea typeface="微软雅黑" pitchFamily="34" charset="-122"/>
              <a:cs typeface="Meiryo UI" pitchFamily="50" charset="-128"/>
            </a:rPr>
            <a:t>下的一款应用程序</a:t>
          </a:r>
          <a:endParaRPr kumimoji="1" lang="ja-JP" altLang="en-US" sz="1200" kern="1200" dirty="0">
            <a:latin typeface="微软雅黑" pitchFamily="34" charset="-122"/>
            <a:ea typeface="微软雅黑" pitchFamily="34" charset="-122"/>
            <a:cs typeface="Meiryo UI" pitchFamily="50" charset="-128"/>
          </a:endParaRPr>
        </a:p>
      </dsp:txBody>
      <dsp:txXfrm>
        <a:off x="1336937" y="2438399"/>
        <a:ext cx="1271559" cy="1625600"/>
      </dsp:txXfrm>
    </dsp:sp>
    <dsp:sp modelId="{D8E86744-F000-4880-969E-BF0CD63806FF}">
      <dsp:nvSpPr>
        <dsp:cNvPr id="0" name=""/>
        <dsp:cNvSpPr/>
      </dsp:nvSpPr>
      <dsp:spPr>
        <a:xfrm>
          <a:off x="1769516" y="1828800"/>
          <a:ext cx="406400" cy="406400"/>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265C5DF-5314-4E0C-B2D2-5DC33A9FDD80}">
      <dsp:nvSpPr>
        <dsp:cNvPr id="0" name=""/>
        <dsp:cNvSpPr/>
      </dsp:nvSpPr>
      <dsp:spPr>
        <a:xfrm>
          <a:off x="2672074" y="0"/>
          <a:ext cx="1316089"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kumimoji="1" lang="en-US" altLang="zh-CN" sz="1200" kern="1200" baseline="0" dirty="0" smtClean="0">
              <a:latin typeface="微软雅黑" pitchFamily="34" charset="-122"/>
              <a:ea typeface="微软雅黑" pitchFamily="34" charset="-122"/>
              <a:cs typeface="Meiryo UI" pitchFamily="50" charset="-128"/>
            </a:rPr>
            <a:t>1995</a:t>
          </a:r>
          <a:r>
            <a:rPr kumimoji="1" lang="zh-CN" altLang="en-US" sz="1200" kern="1200" baseline="0" dirty="0" smtClean="0">
              <a:latin typeface="微软雅黑" pitchFamily="34" charset="-122"/>
              <a:ea typeface="微软雅黑" pitchFamily="34" charset="-122"/>
              <a:cs typeface="Meiryo UI" pitchFamily="50" charset="-128"/>
            </a:rPr>
            <a:t>年</a:t>
          </a:r>
          <a:r>
            <a:rPr kumimoji="1" lang="en-US" altLang="zh-CN" sz="1200" kern="1200" baseline="0" dirty="0" smtClean="0">
              <a:latin typeface="微软雅黑" pitchFamily="34" charset="-122"/>
              <a:ea typeface="微软雅黑" pitchFamily="34" charset="-122"/>
              <a:cs typeface="Meiryo UI" pitchFamily="50" charset="-128"/>
            </a:rPr>
            <a:t>8</a:t>
          </a:r>
          <a:r>
            <a:rPr kumimoji="1" lang="zh-CN" altLang="en-US" sz="1200" kern="1200" baseline="0" dirty="0" smtClean="0">
              <a:latin typeface="微软雅黑" pitchFamily="34" charset="-122"/>
              <a:ea typeface="微软雅黑" pitchFamily="34" charset="-122"/>
              <a:cs typeface="Meiryo UI" pitchFamily="50" charset="-128"/>
            </a:rPr>
            <a:t>月，</a:t>
          </a:r>
          <a:r>
            <a:rPr kumimoji="1" lang="en-US" altLang="zh-CN" sz="1200" b="1" kern="1200" baseline="0" dirty="0" smtClean="0">
              <a:latin typeface="微软雅黑" pitchFamily="34" charset="-122"/>
              <a:ea typeface="微软雅黑" pitchFamily="34" charset="-122"/>
              <a:cs typeface="Meiryo UI" pitchFamily="50" charset="-128"/>
            </a:rPr>
            <a:t>MS-DOS 7.0 </a:t>
          </a:r>
          <a:r>
            <a:rPr kumimoji="1" lang="zh-CN" altLang="en-US" sz="1200" kern="1200" baseline="0" dirty="0" smtClean="0">
              <a:latin typeface="微软雅黑" pitchFamily="34" charset="-122"/>
              <a:ea typeface="微软雅黑" pitchFamily="34" charset="-122"/>
              <a:cs typeface="Meiryo UI" pitchFamily="50" charset="-128"/>
            </a:rPr>
            <a:t>作为 </a:t>
          </a:r>
          <a:r>
            <a:rPr kumimoji="1" lang="en-US" altLang="zh-CN" sz="1200" b="1" kern="1200" baseline="0" dirty="0" smtClean="0">
              <a:latin typeface="微软雅黑" pitchFamily="34" charset="-122"/>
              <a:ea typeface="微软雅黑" pitchFamily="34" charset="-122"/>
              <a:cs typeface="Meiryo UI" pitchFamily="50" charset="-128"/>
            </a:rPr>
            <a:t>Windows 95 </a:t>
          </a:r>
          <a:r>
            <a:rPr kumimoji="1" lang="zh-CN" altLang="en-US" sz="1200" kern="1200" baseline="0" dirty="0" smtClean="0">
              <a:latin typeface="微软雅黑" pitchFamily="34" charset="-122"/>
              <a:ea typeface="微软雅黑" pitchFamily="34" charset="-122"/>
              <a:cs typeface="Meiryo UI" pitchFamily="50" charset="-128"/>
            </a:rPr>
            <a:t>的捆绑版本发售</a:t>
          </a:r>
          <a:endParaRPr kumimoji="1" lang="ja-JP" altLang="en-US" sz="1200" kern="1200" baseline="0" dirty="0">
            <a:latin typeface="微软雅黑" pitchFamily="34" charset="-122"/>
            <a:ea typeface="微软雅黑" pitchFamily="34" charset="-122"/>
            <a:cs typeface="Meiryo UI" pitchFamily="50" charset="-128"/>
          </a:endParaRPr>
        </a:p>
      </dsp:txBody>
      <dsp:txXfrm>
        <a:off x="2672074" y="0"/>
        <a:ext cx="1316089" cy="1625600"/>
      </dsp:txXfrm>
    </dsp:sp>
    <dsp:sp modelId="{412AAD51-18CC-4A28-A977-91B02068D1D0}">
      <dsp:nvSpPr>
        <dsp:cNvPr id="0" name=""/>
        <dsp:cNvSpPr/>
      </dsp:nvSpPr>
      <dsp:spPr>
        <a:xfrm>
          <a:off x="3126918" y="1828800"/>
          <a:ext cx="406400" cy="406400"/>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08D1759-CDC3-49D7-9428-58F6CD4F6E03}">
      <dsp:nvSpPr>
        <dsp:cNvPr id="0" name=""/>
        <dsp:cNvSpPr/>
      </dsp:nvSpPr>
      <dsp:spPr>
        <a:xfrm>
          <a:off x="4051741" y="2438399"/>
          <a:ext cx="1271559"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kumimoji="1" lang="en-US" altLang="ja-JP" sz="1200" kern="1200" dirty="0" smtClean="0">
              <a:latin typeface="微软雅黑" pitchFamily="34" charset="-122"/>
              <a:ea typeface="微软雅黑" pitchFamily="34" charset="-122"/>
              <a:cs typeface="Meiryo UI" pitchFamily="50" charset="-128"/>
            </a:rPr>
            <a:t>2000</a:t>
          </a:r>
          <a:r>
            <a:rPr kumimoji="1" lang="zh-CN" altLang="en-US" sz="1200" kern="1200" dirty="0" smtClean="0">
              <a:latin typeface="微软雅黑" pitchFamily="34" charset="-122"/>
              <a:ea typeface="微软雅黑" pitchFamily="34" charset="-122"/>
              <a:cs typeface="Meiryo UI" pitchFamily="50" charset="-128"/>
            </a:rPr>
            <a:t>年</a:t>
          </a:r>
          <a:r>
            <a:rPr kumimoji="1" lang="en-US" altLang="zh-CN" sz="1200" kern="1200" dirty="0" smtClean="0">
              <a:latin typeface="微软雅黑" pitchFamily="34" charset="-122"/>
              <a:ea typeface="微软雅黑" pitchFamily="34" charset="-122"/>
              <a:cs typeface="Meiryo UI" pitchFamily="50" charset="-128"/>
            </a:rPr>
            <a:t>9</a:t>
          </a:r>
          <a:r>
            <a:rPr kumimoji="1" lang="zh-CN" altLang="en-US" sz="1200" kern="1200" dirty="0" smtClean="0">
              <a:latin typeface="微软雅黑" pitchFamily="34" charset="-122"/>
              <a:ea typeface="微软雅黑" pitchFamily="34" charset="-122"/>
              <a:cs typeface="Meiryo UI" pitchFamily="50" charset="-128"/>
            </a:rPr>
            <a:t>月，</a:t>
          </a:r>
          <a:r>
            <a:rPr kumimoji="1" lang="en-US" altLang="zh-CN" sz="1200" b="1" kern="1200" dirty="0" smtClean="0">
              <a:latin typeface="微软雅黑" pitchFamily="34" charset="-122"/>
              <a:ea typeface="微软雅黑" pitchFamily="34" charset="-122"/>
              <a:cs typeface="Meiryo UI" pitchFamily="50" charset="-128"/>
            </a:rPr>
            <a:t>MS-DOS 8.0</a:t>
          </a:r>
          <a:r>
            <a:rPr kumimoji="1" lang="zh-CN" altLang="en-US" sz="1200" kern="1200" dirty="0" smtClean="0">
              <a:latin typeface="微软雅黑" pitchFamily="34" charset="-122"/>
              <a:ea typeface="微软雅黑" pitchFamily="34" charset="-122"/>
              <a:cs typeface="Meiryo UI" pitchFamily="50" charset="-128"/>
            </a:rPr>
            <a:t>由</a:t>
          </a:r>
          <a:r>
            <a:rPr kumimoji="1" lang="en-US" altLang="zh-CN" sz="1200" b="1" kern="1200" dirty="0" smtClean="0">
              <a:latin typeface="微软雅黑" pitchFamily="34" charset="-122"/>
              <a:ea typeface="微软雅黑" pitchFamily="34" charset="-122"/>
              <a:cs typeface="Meiryo UI" pitchFamily="50" charset="-128"/>
            </a:rPr>
            <a:t>Windows ME</a:t>
          </a:r>
          <a:r>
            <a:rPr kumimoji="1" lang="zh-CN" altLang="en-US" sz="1200" kern="1200" dirty="0" smtClean="0">
              <a:latin typeface="微软雅黑" pitchFamily="34" charset="-122"/>
              <a:ea typeface="微软雅黑" pitchFamily="34" charset="-122"/>
              <a:cs typeface="Meiryo UI" pitchFamily="50" charset="-128"/>
            </a:rPr>
            <a:t>所带一同发售并取消了部分功能</a:t>
          </a:r>
          <a:endParaRPr kumimoji="1" lang="ja-JP" altLang="en-US" sz="1200" kern="1200" dirty="0">
            <a:latin typeface="微软雅黑" pitchFamily="34" charset="-122"/>
            <a:ea typeface="微软雅黑" pitchFamily="34" charset="-122"/>
            <a:cs typeface="Meiryo UI" pitchFamily="50" charset="-128"/>
          </a:endParaRPr>
        </a:p>
      </dsp:txBody>
      <dsp:txXfrm>
        <a:off x="4051741" y="2438399"/>
        <a:ext cx="1271559" cy="1625600"/>
      </dsp:txXfrm>
    </dsp:sp>
    <dsp:sp modelId="{7335CE4D-69AF-4632-A79E-CB36E9179F19}">
      <dsp:nvSpPr>
        <dsp:cNvPr id="0" name=""/>
        <dsp:cNvSpPr/>
      </dsp:nvSpPr>
      <dsp:spPr>
        <a:xfrm>
          <a:off x="4484320" y="1828800"/>
          <a:ext cx="406400" cy="406400"/>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06CC9E3-118E-42FF-89F8-A5BD0A85BC39}">
      <dsp:nvSpPr>
        <dsp:cNvPr id="0" name=""/>
        <dsp:cNvSpPr/>
      </dsp:nvSpPr>
      <dsp:spPr>
        <a:xfrm>
          <a:off x="5386878" y="0"/>
          <a:ext cx="1271559"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kumimoji="1" lang="en-US" altLang="zh-CN" sz="1200" b="1" kern="1200" dirty="0" smtClean="0">
              <a:latin typeface="微软雅黑" pitchFamily="34" charset="-122"/>
              <a:ea typeface="微软雅黑" pitchFamily="34" charset="-122"/>
              <a:cs typeface="Meiryo UI" pitchFamily="50" charset="-128"/>
            </a:rPr>
            <a:t>Windows 2000(NT 5.0)</a:t>
          </a:r>
          <a:r>
            <a:rPr kumimoji="1" lang="zh-CN" altLang="en-US" sz="1200" kern="1200" dirty="0" smtClean="0">
              <a:latin typeface="微软雅黑" pitchFamily="34" charset="-122"/>
              <a:ea typeface="微软雅黑" pitchFamily="34" charset="-122"/>
              <a:cs typeface="Meiryo UI" pitchFamily="50" charset="-128"/>
            </a:rPr>
            <a:t>以后不再捆绑</a:t>
          </a:r>
          <a:r>
            <a:rPr kumimoji="1" lang="en-US" altLang="zh-CN" sz="1200" kern="1200" dirty="0" smtClean="0">
              <a:latin typeface="微软雅黑" pitchFamily="34" charset="-122"/>
              <a:ea typeface="微软雅黑" pitchFamily="34" charset="-122"/>
              <a:cs typeface="Meiryo UI" pitchFamily="50" charset="-128"/>
            </a:rPr>
            <a:t>MS-DOS</a:t>
          </a:r>
          <a:r>
            <a:rPr kumimoji="1" lang="zh-CN" altLang="en-US" sz="1200" kern="1200" dirty="0" smtClean="0">
              <a:latin typeface="微软雅黑" pitchFamily="34" charset="-122"/>
              <a:ea typeface="微软雅黑" pitchFamily="34" charset="-122"/>
              <a:cs typeface="Meiryo UI" pitchFamily="50" charset="-128"/>
            </a:rPr>
            <a:t>，开始有了</a:t>
          </a:r>
          <a:r>
            <a:rPr kumimoji="1" lang="en-US" altLang="zh-CN" sz="1200" b="1" kern="1200" dirty="0" smtClean="0">
              <a:latin typeface="微软雅黑" pitchFamily="34" charset="-122"/>
              <a:ea typeface="微软雅黑" pitchFamily="34" charset="-122"/>
              <a:cs typeface="Meiryo UI" pitchFamily="50" charset="-128"/>
            </a:rPr>
            <a:t>cmd.exe</a:t>
          </a:r>
          <a:endParaRPr kumimoji="1" lang="ja-JP" altLang="en-US" sz="1200" b="1" kern="1200" dirty="0">
            <a:latin typeface="微软雅黑" pitchFamily="34" charset="-122"/>
            <a:ea typeface="微软雅黑" pitchFamily="34" charset="-122"/>
            <a:cs typeface="Meiryo UI" pitchFamily="50" charset="-128"/>
          </a:endParaRPr>
        </a:p>
      </dsp:txBody>
      <dsp:txXfrm>
        <a:off x="5386878" y="0"/>
        <a:ext cx="1271559" cy="1625600"/>
      </dsp:txXfrm>
    </dsp:sp>
    <dsp:sp modelId="{301CE6D8-13F7-40C5-841E-7DB49154CC28}">
      <dsp:nvSpPr>
        <dsp:cNvPr id="0" name=""/>
        <dsp:cNvSpPr/>
      </dsp:nvSpPr>
      <dsp:spPr>
        <a:xfrm>
          <a:off x="5819457" y="1828800"/>
          <a:ext cx="406400" cy="406400"/>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3175C2-24D9-42A7-9A2A-97C13A9B0B07}" type="datetimeFigureOut">
              <a:rPr lang="zh-CN" altLang="en-US" smtClean="0"/>
              <a:pPr/>
              <a:t>2012-7-17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34EE52-3E21-4B7C-862F-3657F43C35B8}" type="slidenum">
              <a:rPr lang="zh-CN" altLang="en-US" smtClean="0"/>
              <a:pPr/>
              <a:t>‹#›</a:t>
            </a:fld>
            <a:endParaRPr lang="zh-CN" altLang="en-US"/>
          </a:p>
        </p:txBody>
      </p:sp>
    </p:spTree>
    <p:extLst>
      <p:ext uri="{BB962C8B-B14F-4D97-AF65-F5344CB8AC3E}">
        <p14:creationId xmlns:p14="http://schemas.microsoft.com/office/powerpoint/2010/main" val="2176516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61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34EE52-3E21-4B7C-862F-3657F43C35B8}"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8" name="フッター プレースホルダ 7"/>
          <p:cNvSpPr>
            <a:spLocks noGrp="1"/>
          </p:cNvSpPr>
          <p:nvPr>
            <p:ph type="ftr" sz="quarter" idx="11"/>
          </p:nvPr>
        </p:nvSpPr>
        <p:spPr/>
        <p:txBody>
          <a:bodyPr/>
          <a:lstStyle/>
          <a:p>
            <a:endParaRPr kumimoji="1" lang="ja-JP" altLang="en-US" dirty="0"/>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4" name="フッター プレースホルダ 3"/>
          <p:cNvSpPr>
            <a:spLocks noGrp="1"/>
          </p:cNvSpPr>
          <p:nvPr>
            <p:ph type="ftr" sz="quarter" idx="11"/>
          </p:nvPr>
        </p:nvSpPr>
        <p:spPr/>
        <p:txBody>
          <a:bodyPr/>
          <a:lstStyle/>
          <a:p>
            <a:endParaRPr kumimoji="1" lang="ja-JP" altLang="en-US" dirty="0"/>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3" name="フッター プレースホルダ 2"/>
          <p:cNvSpPr>
            <a:spLocks noGrp="1"/>
          </p:cNvSpPr>
          <p:nvPr>
            <p:ph type="ftr" sz="quarter" idx="11"/>
          </p:nvPr>
        </p:nvSpPr>
        <p:spPr/>
        <p:txBody>
          <a:bodyPr/>
          <a:lstStyle/>
          <a:p>
            <a:endParaRPr kumimoji="1" lang="ja-JP" altLang="en-US"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2012/7/17</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pPr/>
              <a:t>2012/7/17</a:t>
            </a:fld>
            <a:endParaRPr kumimoji="1" lang="ja-JP" altLang="en-US" dirty="0"/>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pPr/>
              <a:t>‹#›</a:t>
            </a:fld>
            <a:endParaRPr kumimoji="1" lang="ja-JP"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hyperlink" Target="test_01.bat"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test_03.bat" TargetMode="External"/><Relationship Id="rId4" Type="http://schemas.openxmlformats.org/officeDocument/2006/relationships/hyperlink" Target="test_02.bat"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upload.wikimedia.org/wikipedia/commons/8/8a/MS-DOS_Deutsch.p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t</a:t>
            </a:r>
            <a:r>
              <a:rPr lang="en-US" altLang="zh-CN" sz="1200" b="1" i="1" dirty="0" smtClean="0">
                <a:solidFill>
                  <a:srgbClr val="7030A0"/>
                </a:solidFill>
                <a:latin typeface="Tahoma" pitchFamily="34" charset="0"/>
                <a:cs typeface="Tahoma" pitchFamily="34" charset="0"/>
              </a:rPr>
              <a:t>able</a:t>
            </a:r>
            <a:r>
              <a:rPr lang="en-US" altLang="zh-CN" sz="1200" b="1" i="1" dirty="0" smtClean="0">
                <a:solidFill>
                  <a:schemeClr val="tx1">
                    <a:lumMod val="50000"/>
                    <a:lumOff val="50000"/>
                  </a:schemeClr>
                </a:solidFill>
                <a:latin typeface="Tahoma" pitchFamily="34" charset="0"/>
                <a:cs typeface="Tahoma" pitchFamily="34" charset="0"/>
              </a:rPr>
              <a:t> of </a:t>
            </a:r>
            <a:r>
              <a:rPr lang="en-US" altLang="zh-CN" sz="1200" b="1" i="1" dirty="0" smtClean="0">
                <a:solidFill>
                  <a:srgbClr val="7030A0"/>
                </a:solidFill>
                <a:latin typeface="Tahoma" pitchFamily="34" charset="0"/>
                <a:cs typeface="Tahoma" pitchFamily="34" charset="0"/>
              </a:rPr>
              <a:t>contents</a:t>
            </a:r>
            <a:endParaRPr kumimoji="1" lang="ja-JP" altLang="en-US" sz="1200" b="1" i="1" dirty="0" smtClean="0">
              <a:solidFill>
                <a:srgbClr val="7030A0"/>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err="1">
                <a:solidFill>
                  <a:srgbClr val="002060"/>
                </a:solidFill>
                <a:latin typeface="Tahoma" pitchFamily="34" charset="0"/>
                <a:cs typeface="Tahoma" pitchFamily="34" charset="0"/>
              </a:rPr>
              <a:t>i</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1465382" y="548680"/>
            <a:ext cx="7211901" cy="2862322"/>
          </a:xfrm>
          <a:prstGeom prst="rect">
            <a:avLst/>
          </a:prstGeom>
          <a:noFill/>
        </p:spPr>
        <p:txBody>
          <a:bodyPr wrap="square" rtlCol="0">
            <a:spAutoFit/>
          </a:bodyPr>
          <a:lstStyle/>
          <a:p>
            <a:pPr>
              <a:lnSpc>
                <a:spcPct val="150000"/>
              </a:lnSpc>
            </a:pPr>
            <a:r>
              <a:rPr lang="zh-CN" altLang="en-US" sz="1200" b="1" dirty="0" smtClean="0">
                <a:latin typeface="Lucida Handwriting" pitchFamily="66" charset="0"/>
                <a:ea typeface="方正硬笔行书简体" pitchFamily="65" charset="-122"/>
              </a:rPr>
              <a:t>了解有关批处理和</a:t>
            </a:r>
            <a:r>
              <a:rPr lang="en-US" altLang="zh-CN" sz="1200" b="1" dirty="0" smtClean="0">
                <a:latin typeface="Lucida Handwriting" pitchFamily="66" charset="0"/>
                <a:ea typeface="方正硬笔行书简体" pitchFamily="65" charset="-122"/>
              </a:rPr>
              <a:t>DOS</a:t>
            </a:r>
            <a:r>
              <a:rPr lang="zh-CN" altLang="en-US" sz="1200" b="1" dirty="0" smtClean="0">
                <a:latin typeface="Lucida Handwriting" pitchFamily="66" charset="0"/>
                <a:ea typeface="方正硬笔行书简体" pitchFamily="65" charset="-122"/>
              </a:rPr>
              <a:t>的知识</a:t>
            </a:r>
            <a:endParaRPr lang="en-US" altLang="zh-CN" sz="1200" b="1" dirty="0" smtClean="0">
              <a:latin typeface="Lucida Handwriting" pitchFamily="66" charset="0"/>
              <a:ea typeface="方正硬笔行书简体" pitchFamily="65" charset="-122"/>
            </a:endParaRPr>
          </a:p>
          <a:p>
            <a:pPr>
              <a:lnSpc>
                <a:spcPct val="150000"/>
              </a:lnSpc>
            </a:pPr>
            <a:r>
              <a:rPr lang="en-US" altLang="zh-CN" b="1" dirty="0" smtClean="0">
                <a:latin typeface="微软雅黑" pitchFamily="34" charset="-122"/>
                <a:ea typeface="微软雅黑" pitchFamily="34" charset="-122"/>
              </a:rPr>
              <a:t>    Batch : DOS</a:t>
            </a:r>
            <a:r>
              <a:rPr lang="zh-CN" altLang="en-US" b="1" dirty="0" smtClean="0">
                <a:latin typeface="微软雅黑" pitchFamily="34" charset="-122"/>
                <a:ea typeface="微软雅黑" pitchFamily="34" charset="-122"/>
              </a:rPr>
              <a:t>命令的集合</a:t>
            </a:r>
            <a:endParaRPr lang="en-US" altLang="zh-CN" b="1" dirty="0" smtClean="0">
              <a:latin typeface="微软雅黑" pitchFamily="34" charset="-122"/>
              <a:ea typeface="微软雅黑" pitchFamily="34" charset="-122"/>
            </a:endParaRPr>
          </a:p>
          <a:p>
            <a:pPr>
              <a:lnSpc>
                <a:spcPct val="150000"/>
              </a:lnSpc>
            </a:pPr>
            <a:r>
              <a:rPr lang="en-US" altLang="zh-CN" sz="1200" b="1" dirty="0" smtClean="0">
                <a:latin typeface="微软雅黑" pitchFamily="34" charset="-122"/>
                <a:ea typeface="微软雅黑" pitchFamily="34" charset="-122"/>
                <a:cs typeface="Meiryo UI" pitchFamily="50" charset="-128"/>
              </a:rPr>
              <a:t>      </a:t>
            </a:r>
            <a:r>
              <a:rPr lang="zh-CN" altLang="en-US" sz="1200" b="1" dirty="0" smtClean="0">
                <a:latin typeface="微软雅黑" pitchFamily="34" charset="-122"/>
                <a:ea typeface="微软雅黑" pitchFamily="34" charset="-122"/>
                <a:cs typeface="Meiryo UI" pitchFamily="50" charset="-128"/>
              </a:rPr>
              <a:t>了解 </a:t>
            </a:r>
            <a:r>
              <a:rPr lang="en-US" altLang="zh-CN" sz="1200" b="1" dirty="0">
                <a:latin typeface="微软雅黑" pitchFamily="34" charset="-122"/>
                <a:ea typeface="微软雅黑" pitchFamily="34" charset="-122"/>
                <a:cs typeface="Meiryo UI" pitchFamily="50" charset="-128"/>
              </a:rPr>
              <a:t>Batch </a:t>
            </a:r>
            <a:r>
              <a:rPr lang="zh-CN" altLang="en-US" sz="1200" b="1" dirty="0">
                <a:latin typeface="微软雅黑" pitchFamily="34" charset="-122"/>
                <a:ea typeface="微软雅黑" pitchFamily="34" charset="-122"/>
                <a:cs typeface="Meiryo UI" pitchFamily="50" charset="-128"/>
              </a:rPr>
              <a:t>和 </a:t>
            </a:r>
            <a:r>
              <a:rPr lang="en-US" altLang="zh-CN" sz="1200" b="1" dirty="0">
                <a:latin typeface="微软雅黑" pitchFamily="34" charset="-122"/>
                <a:ea typeface="微软雅黑" pitchFamily="34" charset="-122"/>
                <a:cs typeface="Meiryo UI" pitchFamily="50" charset="-128"/>
              </a:rPr>
              <a:t>DOS  </a:t>
            </a:r>
            <a:r>
              <a:rPr lang="zh-CN" altLang="en-US" sz="1200" dirty="0">
                <a:latin typeface="微软雅黑" pitchFamily="34" charset="-122"/>
                <a:ea typeface="微软雅黑" pitchFamily="34" charset="-122"/>
                <a:cs typeface="Meiryo UI" pitchFamily="50" charset="-128"/>
              </a:rPr>
              <a:t>将有助于你开展进一步的学习，你需要知道一些他们的基本概念，</a:t>
            </a:r>
            <a:r>
              <a:rPr lang="zh-CN" altLang="en-US" sz="1200" dirty="0" smtClean="0">
                <a:latin typeface="微软雅黑" pitchFamily="34" charset="-122"/>
                <a:ea typeface="微软雅黑" pitchFamily="34" charset="-122"/>
                <a:cs typeface="Meiryo UI" pitchFamily="50" charset="-128"/>
              </a:rPr>
              <a:t>历史和简单    的运</a:t>
            </a:r>
            <a:r>
              <a:rPr lang="zh-CN" altLang="en-US" sz="1200" dirty="0">
                <a:latin typeface="微软雅黑" pitchFamily="34" charset="-122"/>
                <a:ea typeface="微软雅黑" pitchFamily="34" charset="-122"/>
                <a:cs typeface="Meiryo UI" pitchFamily="50" charset="-128"/>
              </a:rPr>
              <a:t>行机制。这些知识可以帮助你避免闹一些混淆概念造成的笑话，</a:t>
            </a:r>
            <a:r>
              <a:rPr lang="zh-CN" altLang="en-US" sz="1200" dirty="0" smtClean="0">
                <a:latin typeface="微软雅黑" pitchFamily="34" charset="-122"/>
                <a:ea typeface="微软雅黑" pitchFamily="34" charset="-122"/>
                <a:cs typeface="Meiryo UI" pitchFamily="50" charset="-128"/>
              </a:rPr>
              <a:t>特别是当你没有用过</a:t>
            </a:r>
            <a:r>
              <a:rPr lang="zh-CN" altLang="en-US" sz="1200" dirty="0">
                <a:latin typeface="微软雅黑" pitchFamily="34" charset="-122"/>
                <a:ea typeface="微软雅黑" pitchFamily="34" charset="-122"/>
                <a:cs typeface="Meiryo UI" pitchFamily="50" charset="-128"/>
              </a:rPr>
              <a:t>真正的</a:t>
            </a:r>
            <a:r>
              <a:rPr lang="en-US" altLang="zh-CN" sz="1200" dirty="0">
                <a:latin typeface="微软雅黑" pitchFamily="34" charset="-122"/>
                <a:ea typeface="微软雅黑" pitchFamily="34" charset="-122"/>
                <a:cs typeface="Meiryo UI" pitchFamily="50" charset="-128"/>
              </a:rPr>
              <a:t>DOS</a:t>
            </a:r>
            <a:r>
              <a:rPr lang="zh-CN" altLang="en-US" sz="1200" dirty="0">
                <a:latin typeface="微软雅黑" pitchFamily="34" charset="-122"/>
                <a:ea typeface="微软雅黑" pitchFamily="34" charset="-122"/>
                <a:cs typeface="Meiryo UI" pitchFamily="50" charset="-128"/>
              </a:rPr>
              <a:t>系统或者以为</a:t>
            </a:r>
            <a:r>
              <a:rPr lang="en-US" altLang="zh-CN" sz="1200" dirty="0" err="1">
                <a:latin typeface="微软雅黑" pitchFamily="34" charset="-122"/>
                <a:ea typeface="微软雅黑" pitchFamily="34" charset="-122"/>
                <a:cs typeface="Meiryo UI" pitchFamily="50" charset="-128"/>
              </a:rPr>
              <a:t>cmd</a:t>
            </a:r>
            <a:r>
              <a:rPr lang="zh-CN" altLang="en-US" sz="1200" dirty="0">
                <a:latin typeface="微软雅黑" pitchFamily="34" charset="-122"/>
                <a:ea typeface="微软雅黑" pitchFamily="34" charset="-122"/>
                <a:cs typeface="Meiryo UI" pitchFamily="50" charset="-128"/>
              </a:rPr>
              <a:t>就是</a:t>
            </a:r>
            <a:r>
              <a:rPr lang="en-US" altLang="zh-CN" sz="1200" dirty="0">
                <a:latin typeface="微软雅黑" pitchFamily="34" charset="-122"/>
                <a:ea typeface="微软雅黑" pitchFamily="34" charset="-122"/>
                <a:cs typeface="Meiryo UI" pitchFamily="50" charset="-128"/>
              </a:rPr>
              <a:t>DOS</a:t>
            </a:r>
            <a:r>
              <a:rPr lang="zh-CN" altLang="en-US" sz="1200" dirty="0">
                <a:latin typeface="微软雅黑" pitchFamily="34" charset="-122"/>
                <a:ea typeface="微软雅黑" pitchFamily="34" charset="-122"/>
                <a:cs typeface="Meiryo UI" pitchFamily="50" charset="-128"/>
              </a:rPr>
              <a:t>的时候，还有当你想要在</a:t>
            </a:r>
            <a:r>
              <a:rPr lang="en-US" altLang="zh-CN" sz="1200" dirty="0">
                <a:latin typeface="微软雅黑" pitchFamily="34" charset="-122"/>
                <a:ea typeface="微软雅黑" pitchFamily="34" charset="-122"/>
                <a:cs typeface="Meiryo UI" pitchFamily="50" charset="-128"/>
              </a:rPr>
              <a:t>Windows</a:t>
            </a:r>
            <a:r>
              <a:rPr lang="zh-CN" altLang="en-US" sz="1200" dirty="0" smtClean="0">
                <a:latin typeface="微软雅黑" pitchFamily="34" charset="-122"/>
                <a:ea typeface="微软雅黑" pitchFamily="34" charset="-122"/>
                <a:cs typeface="Meiryo UI" pitchFamily="50" charset="-128"/>
              </a:rPr>
              <a:t>社区装作一个</a:t>
            </a:r>
            <a:r>
              <a:rPr lang="zh-CN" altLang="en-US" sz="1200" dirty="0">
                <a:latin typeface="微软雅黑" pitchFamily="34" charset="-122"/>
                <a:ea typeface="微软雅黑" pitchFamily="34" charset="-122"/>
                <a:cs typeface="Meiryo UI" pitchFamily="50" charset="-128"/>
              </a:rPr>
              <a:t>真正的老鸟时，你最好认真阅读这个章节在开始后续的学习</a:t>
            </a:r>
            <a:r>
              <a:rPr lang="zh-CN" altLang="en-US" sz="1200" dirty="0" smtClean="0">
                <a:latin typeface="微软雅黑" pitchFamily="34" charset="-122"/>
                <a:ea typeface="微软雅黑" pitchFamily="34" charset="-122"/>
                <a:cs typeface="Meiryo UI" pitchFamily="50" charset="-128"/>
              </a:rPr>
              <a:t>。</a:t>
            </a:r>
            <a:endParaRPr lang="en-US" altLang="zh-CN" b="1" dirty="0" smtClean="0">
              <a:latin typeface="微软雅黑" pitchFamily="34" charset="-122"/>
              <a:ea typeface="微软雅黑" pitchFamily="34" charset="-122"/>
            </a:endParaRPr>
          </a:p>
          <a:p>
            <a:pPr>
              <a:lnSpc>
                <a:spcPct val="150000"/>
              </a:lnSpc>
            </a:pPr>
            <a:r>
              <a:rPr lang="en-US" altLang="ja-JP" b="1" dirty="0">
                <a:latin typeface="微软雅黑" pitchFamily="34" charset="-122"/>
                <a:ea typeface="微软雅黑" pitchFamily="34" charset="-122"/>
              </a:rPr>
              <a:t>	</a:t>
            </a:r>
            <a:r>
              <a:rPr lang="en-US" altLang="ja-JP" b="1"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什么是</a:t>
            </a:r>
            <a:r>
              <a:rPr lang="en-US" altLang="zh-CN" sz="1200" dirty="0" smtClean="0">
                <a:latin typeface="微软雅黑" pitchFamily="34" charset="-122"/>
                <a:ea typeface="微软雅黑" pitchFamily="34" charset="-122"/>
              </a:rPr>
              <a:t>DOS					2</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什么是</a:t>
            </a:r>
            <a:r>
              <a:rPr lang="en-US" altLang="zh-CN" sz="1200" dirty="0" smtClean="0">
                <a:latin typeface="微软雅黑" pitchFamily="34" charset="-122"/>
                <a:ea typeface="微软雅黑" pitchFamily="34" charset="-122"/>
              </a:rPr>
              <a:t>batch					4</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如何创建一个</a:t>
            </a:r>
            <a:r>
              <a:rPr lang="en-US" altLang="zh-CN" sz="1200" dirty="0" smtClean="0">
                <a:latin typeface="微软雅黑" pitchFamily="34" charset="-122"/>
                <a:ea typeface="微软雅黑" pitchFamily="34" charset="-122"/>
              </a:rPr>
              <a:t>batch				8</a:t>
            </a:r>
            <a:endParaRPr lang="ja-JP" altLang="en-US" sz="1200" dirty="0">
              <a:latin typeface="微软雅黑" pitchFamily="34" charset="-122"/>
              <a:ea typeface="微软雅黑" pitchFamily="34" charset="-122"/>
            </a:endParaRPr>
          </a:p>
        </p:txBody>
      </p:sp>
      <p:sp>
        <p:nvSpPr>
          <p:cNvPr id="2" name="テキスト ボックス 1"/>
          <p:cNvSpPr txBox="1"/>
          <p:nvPr/>
        </p:nvSpPr>
        <p:spPr>
          <a:xfrm>
            <a:off x="297756" y="644065"/>
            <a:ext cx="1236236" cy="1569660"/>
          </a:xfrm>
          <a:prstGeom prst="rect">
            <a:avLst/>
          </a:prstGeom>
          <a:noFill/>
        </p:spPr>
        <p:txBody>
          <a:bodyPr wrap="none" rtlCol="0">
            <a:spAutoFit/>
          </a:bodyPr>
          <a:lstStyle/>
          <a:p>
            <a:r>
              <a:rPr kumimoji="1" lang="en-US" altLang="ja-JP" sz="9600" b="1" dirty="0" smtClean="0">
                <a:solidFill>
                  <a:srgbClr val="7030A0"/>
                </a:solidFill>
                <a:latin typeface="Gill Sans Ultra Bold" pitchFamily="34" charset="0"/>
              </a:rPr>
              <a:t>1</a:t>
            </a:r>
            <a:endParaRPr kumimoji="1" lang="ja-JP" altLang="en-US" sz="9600" b="1" dirty="0" smtClean="0">
              <a:solidFill>
                <a:srgbClr val="7030A0"/>
              </a:solidFill>
              <a:latin typeface="Gill Sans Ultra Bold" pitchFamily="34" charset="0"/>
            </a:endParaRPr>
          </a:p>
        </p:txBody>
      </p:sp>
      <p:sp>
        <p:nvSpPr>
          <p:cNvPr id="8" name="テキスト ボックス 7"/>
          <p:cNvSpPr txBox="1"/>
          <p:nvPr/>
        </p:nvSpPr>
        <p:spPr>
          <a:xfrm>
            <a:off x="1461793" y="3689812"/>
            <a:ext cx="7211901" cy="2631490"/>
          </a:xfrm>
          <a:prstGeom prst="rect">
            <a:avLst/>
          </a:prstGeom>
          <a:noFill/>
        </p:spPr>
        <p:txBody>
          <a:bodyPr wrap="square" rtlCol="0">
            <a:spAutoFit/>
          </a:bodyPr>
          <a:lstStyle/>
          <a:p>
            <a:r>
              <a:rPr lang="zh-CN" altLang="en-US" sz="1200" b="1" dirty="0">
                <a:latin typeface="方正硬笔行书简体" pitchFamily="65" charset="-122"/>
                <a:ea typeface="方正硬笔行书简体" pitchFamily="65" charset="-122"/>
              </a:rPr>
              <a:t>学习基础命令行命令</a:t>
            </a:r>
            <a:endParaRPr lang="en-US" altLang="zh-CN" sz="1200" b="1" dirty="0">
              <a:latin typeface="方正硬笔行书简体" pitchFamily="65" charset="-122"/>
              <a:ea typeface="方正硬笔行书简体" pitchFamily="65" charset="-122"/>
            </a:endParaRPr>
          </a:p>
          <a:p>
            <a:pPr>
              <a:lnSpc>
                <a:spcPct val="150000"/>
              </a:lnSpc>
            </a:pPr>
            <a:r>
              <a:rPr lang="zh-CN" altLang="en-US" b="1" dirty="0" smtClean="0">
                <a:latin typeface="微软雅黑" pitchFamily="34" charset="-122"/>
                <a:ea typeface="微软雅黑" pitchFamily="34" charset="-122"/>
              </a:rPr>
              <a:t>    回显和输出相关</a:t>
            </a:r>
            <a:r>
              <a:rPr lang="zh-CN" altLang="en-US" b="1" dirty="0">
                <a:latin typeface="微软雅黑" pitchFamily="34" charset="-122"/>
                <a:ea typeface="微软雅黑" pitchFamily="34" charset="-122"/>
              </a:rPr>
              <a:t>的命令</a:t>
            </a:r>
          </a:p>
          <a:p>
            <a:pPr>
              <a:lnSpc>
                <a:spcPct val="150000"/>
              </a:lnSpc>
            </a:pPr>
            <a:r>
              <a:rPr lang="en-US" altLang="zh-CN" sz="1200" b="1" dirty="0">
                <a:latin typeface="微软雅黑" pitchFamily="34" charset="-122"/>
                <a:ea typeface="微软雅黑" pitchFamily="34" charset="-122"/>
                <a:cs typeface="Meiryo UI" pitchFamily="50" charset="-128"/>
              </a:rPr>
              <a:t> </a:t>
            </a:r>
            <a:r>
              <a:rPr lang="en-US" altLang="zh-CN" sz="1200" b="1" dirty="0" smtClean="0">
                <a:latin typeface="微软雅黑" pitchFamily="34" charset="-122"/>
                <a:ea typeface="微软雅黑" pitchFamily="34" charset="-122"/>
                <a:cs typeface="Meiryo UI" pitchFamily="50" charset="-128"/>
              </a:rPr>
              <a:t>     </a:t>
            </a:r>
            <a:r>
              <a:rPr lang="en-US" altLang="zh-CN" sz="1200" b="1" dirty="0">
                <a:latin typeface="Microsoft YaHei" pitchFamily="34" charset="-122"/>
                <a:ea typeface="Microsoft YaHei" pitchFamily="34" charset="-122"/>
              </a:rPr>
              <a:t>ECHO</a:t>
            </a:r>
            <a:r>
              <a:rPr lang="zh-CN" altLang="en-US" sz="1200" b="1" dirty="0">
                <a:latin typeface="Microsoft YaHei" pitchFamily="34" charset="-122"/>
                <a:ea typeface="Microsoft YaHei" pitchFamily="34" charset="-122"/>
              </a:rPr>
              <a:t>是最简单也是最常用的命令</a:t>
            </a:r>
            <a:r>
              <a:rPr lang="zh-CN" altLang="en-US" sz="1200" b="1" dirty="0" smtClean="0">
                <a:latin typeface="Microsoft YaHei" pitchFamily="34" charset="-122"/>
                <a:ea typeface="Microsoft YaHei" pitchFamily="34" charset="-122"/>
              </a:rPr>
              <a:t>。</a:t>
            </a:r>
            <a:r>
              <a:rPr lang="zh-CN" altLang="en-US" sz="1200" dirty="0" smtClean="0">
                <a:latin typeface="Microsoft YaHei" pitchFamily="34" charset="-122"/>
                <a:ea typeface="Microsoft YaHei" pitchFamily="34" charset="-122"/>
              </a:rPr>
              <a:t>我们</a:t>
            </a:r>
            <a:r>
              <a:rPr lang="zh-CN" altLang="en-US" sz="1200" dirty="0">
                <a:latin typeface="Microsoft YaHei" pitchFamily="34" charset="-122"/>
                <a:ea typeface="Microsoft YaHei" pitchFamily="34" charset="-122"/>
              </a:rPr>
              <a:t>首先需要学习一些和显示相关的内容毕竟我们会经常对着这个窗口，我们通过它了解执行的情况和得到的结果，甚至需要用它来</a:t>
            </a:r>
            <a:r>
              <a:rPr lang="en-US" altLang="zh-CN" sz="1200" dirty="0">
                <a:latin typeface="Microsoft YaHei" pitchFamily="34" charset="-122"/>
                <a:ea typeface="Microsoft YaHei" pitchFamily="34" charset="-122"/>
              </a:rPr>
              <a:t>debug</a:t>
            </a:r>
            <a:r>
              <a:rPr lang="zh-CN" altLang="en-US" sz="1200" dirty="0" smtClean="0">
                <a:latin typeface="Microsoft YaHei" pitchFamily="34" charset="-122"/>
                <a:ea typeface="Microsoft YaHei" pitchFamily="34" charset="-122"/>
              </a:rPr>
              <a:t>。当然</a:t>
            </a:r>
            <a:r>
              <a:rPr lang="zh-CN" altLang="en-US" sz="1200" dirty="0">
                <a:latin typeface="Microsoft YaHei" pitchFamily="34" charset="-122"/>
                <a:ea typeface="Microsoft YaHei" pitchFamily="34" charset="-122"/>
              </a:rPr>
              <a:t>，我们也可以让它变得很炫，甚至可以做个星球大战的动画，但是，你必须从学习</a:t>
            </a:r>
            <a:r>
              <a:rPr lang="en-US" altLang="zh-CN" sz="1200" dirty="0" smtClean="0">
                <a:latin typeface="Microsoft YaHei" pitchFamily="34" charset="-122"/>
                <a:ea typeface="Microsoft YaHei" pitchFamily="34" charset="-122"/>
              </a:rPr>
              <a:t>echo</a:t>
            </a:r>
            <a:r>
              <a:rPr lang="zh-CN" altLang="en-US" sz="1200" dirty="0">
                <a:latin typeface="Microsoft YaHei" pitchFamily="34" charset="-122"/>
                <a:ea typeface="Microsoft YaHei" pitchFamily="34" charset="-122"/>
              </a:rPr>
              <a:t>开</a:t>
            </a:r>
            <a:r>
              <a:rPr lang="zh-CN" altLang="en-US" sz="1200" dirty="0" smtClean="0">
                <a:latin typeface="Microsoft YaHei" pitchFamily="34" charset="-122"/>
                <a:ea typeface="Microsoft YaHei" pitchFamily="34" charset="-122"/>
              </a:rPr>
              <a:t>始。</a:t>
            </a:r>
            <a:endParaRPr lang="en-US" altLang="ja-JP" b="1" dirty="0" smtClean="0">
              <a:latin typeface="微软雅黑" pitchFamily="34" charset="-122"/>
              <a:ea typeface="微软雅黑" pitchFamily="34" charset="-122"/>
            </a:endParaRPr>
          </a:p>
          <a:p>
            <a:pPr>
              <a:lnSpc>
                <a:spcPct val="150000"/>
              </a:lnSpc>
            </a:pPr>
            <a:r>
              <a:rPr lang="en-US" altLang="zh-CN"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学习</a:t>
            </a:r>
            <a:r>
              <a:rPr lang="en-US" altLang="zh-CN" sz="1200" dirty="0" smtClean="0">
                <a:latin typeface="微软雅黑" pitchFamily="34" charset="-122"/>
                <a:ea typeface="微软雅黑" pitchFamily="34" charset="-122"/>
              </a:rPr>
              <a:t>echo</a:t>
            </a:r>
            <a:r>
              <a:rPr lang="zh-CN" altLang="en-US" sz="1200" dirty="0" smtClean="0">
                <a:latin typeface="微软雅黑" pitchFamily="34" charset="-122"/>
                <a:ea typeface="微软雅黑" pitchFamily="34" charset="-122"/>
              </a:rPr>
              <a:t>回显命令</a:t>
            </a:r>
            <a:r>
              <a:rPr lang="en-US" altLang="zh-CN" sz="1200" dirty="0" smtClean="0">
                <a:latin typeface="微软雅黑" pitchFamily="34" charset="-122"/>
                <a:ea typeface="微软雅黑" pitchFamily="34" charset="-122"/>
              </a:rPr>
              <a:t>			  	10</a:t>
            </a:r>
          </a:p>
          <a:p>
            <a:pPr>
              <a:lnSpc>
                <a:spcPct val="150000"/>
              </a:lnSpc>
            </a:pPr>
            <a:r>
              <a:rPr lang="en-US" altLang="zh-CN" sz="1200" dirty="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	rem</a:t>
            </a:r>
            <a:r>
              <a:rPr lang="zh-CN" altLang="en-US" sz="1200" dirty="0" smtClean="0">
                <a:latin typeface="微软雅黑" pitchFamily="34" charset="-122"/>
                <a:ea typeface="微软雅黑" pitchFamily="34" charset="-122"/>
              </a:rPr>
              <a:t>和 </a:t>
            </a:r>
            <a:r>
              <a:rPr lang="en-US" altLang="zh-CN"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注释</a:t>
            </a:r>
            <a:r>
              <a:rPr lang="en-US" altLang="zh-CN" sz="1200" dirty="0" smtClean="0">
                <a:latin typeface="微软雅黑" pitchFamily="34" charset="-122"/>
                <a:ea typeface="微软雅黑" pitchFamily="34" charset="-122"/>
              </a:rPr>
              <a:t>					13</a:t>
            </a:r>
          </a:p>
          <a:p>
            <a:pPr>
              <a:lnSpc>
                <a:spcPct val="150000"/>
              </a:lnSpc>
            </a:pPr>
            <a:r>
              <a:rPr lang="en-US" altLang="zh-CN" sz="1200" dirty="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	pause</a:t>
            </a:r>
            <a:r>
              <a:rPr lang="zh-CN" altLang="en-US" sz="1200" dirty="0" smtClean="0">
                <a:latin typeface="微软雅黑" pitchFamily="34" charset="-122"/>
                <a:ea typeface="微软雅黑" pitchFamily="34" charset="-122"/>
              </a:rPr>
              <a:t>命令</a:t>
            </a:r>
            <a:r>
              <a:rPr lang="en-US" altLang="zh-CN" sz="1200" dirty="0" smtClean="0">
                <a:latin typeface="微软雅黑" pitchFamily="34" charset="-122"/>
                <a:ea typeface="微软雅黑" pitchFamily="34" charset="-122"/>
              </a:rPr>
              <a:t>					14</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使用窗口模式设置命令</a:t>
            </a:r>
            <a:r>
              <a:rPr lang="en-US" altLang="zh-CN" sz="1200" dirty="0" smtClean="0">
                <a:latin typeface="微软雅黑" pitchFamily="34" charset="-122"/>
                <a:ea typeface="微软雅黑" pitchFamily="34" charset="-122"/>
              </a:rPr>
              <a:t>				15</a:t>
            </a:r>
            <a:endParaRPr lang="ja-JP" altLang="en-US" sz="1200" dirty="0">
              <a:latin typeface="微软雅黑" pitchFamily="34" charset="-122"/>
              <a:ea typeface="微软雅黑" pitchFamily="34" charset="-122"/>
            </a:endParaRPr>
          </a:p>
        </p:txBody>
      </p:sp>
      <p:sp>
        <p:nvSpPr>
          <p:cNvPr id="9" name="テキスト ボックス 8"/>
          <p:cNvSpPr txBox="1"/>
          <p:nvPr/>
        </p:nvSpPr>
        <p:spPr>
          <a:xfrm>
            <a:off x="297756" y="3717032"/>
            <a:ext cx="1236236" cy="1569660"/>
          </a:xfrm>
          <a:prstGeom prst="rect">
            <a:avLst/>
          </a:prstGeom>
          <a:noFill/>
        </p:spPr>
        <p:txBody>
          <a:bodyPr wrap="none" rtlCol="0">
            <a:spAutoFit/>
          </a:bodyPr>
          <a:lstStyle/>
          <a:p>
            <a:r>
              <a:rPr lang="en-US" altLang="ja-JP" sz="9600" b="1" dirty="0">
                <a:solidFill>
                  <a:srgbClr val="7030A0"/>
                </a:solidFill>
                <a:latin typeface="Gill Sans Ultra Bold" pitchFamily="34" charset="0"/>
              </a:rPr>
              <a:t>2</a:t>
            </a:r>
            <a:endParaRPr kumimoji="1" lang="ja-JP" altLang="en-US" sz="9600" b="1" dirty="0" smtClean="0">
              <a:solidFill>
                <a:srgbClr val="7030A0"/>
              </a:solidFill>
              <a:latin typeface="Gill Sans Ultra Bold" pitchFamily="34" charset="0"/>
            </a:endParaRPr>
          </a:p>
        </p:txBody>
      </p:sp>
    </p:spTree>
    <p:extLst>
      <p:ext uri="{BB962C8B-B14F-4D97-AF65-F5344CB8AC3E}">
        <p14:creationId xmlns:p14="http://schemas.microsoft.com/office/powerpoint/2010/main" val="305693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rot="734248">
            <a:off x="1249880" y="3568440"/>
            <a:ext cx="1615746" cy="2798930"/>
          </a:xfrm>
          <a:prstGeom prst="rect">
            <a:avLst/>
          </a:prstGeom>
          <a:noFill/>
          <a:ln w="9525">
            <a:noFill/>
            <a:miter lim="800000"/>
            <a:headEnd/>
            <a:tailEnd/>
          </a:ln>
        </p:spPr>
      </p:pic>
      <p:sp>
        <p:nvSpPr>
          <p:cNvPr id="44" name="テキスト ボックス 43"/>
          <p:cNvSpPr txBox="1"/>
          <p:nvPr/>
        </p:nvSpPr>
        <p:spPr>
          <a:xfrm>
            <a:off x="179512" y="120966"/>
            <a:ext cx="2304256"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what is </a:t>
            </a:r>
            <a:r>
              <a:rPr lang="en-US" altLang="zh-CN" sz="1200" b="1" i="1" dirty="0">
                <a:solidFill>
                  <a:schemeClr val="tx1">
                    <a:lumMod val="50000"/>
                    <a:lumOff val="50000"/>
                  </a:schemeClr>
                </a:solidFill>
                <a:latin typeface="Tahoma" pitchFamily="34" charset="0"/>
                <a:cs typeface="Tahoma" pitchFamily="34" charset="0"/>
              </a:rPr>
              <a:t>batch</a:t>
            </a:r>
            <a:endParaRPr lang="ja-JP" altLang="en-US" sz="1200" b="1" i="1" dirty="0">
              <a:solidFill>
                <a:schemeClr val="tx1">
                  <a:lumMod val="50000"/>
                  <a:lumOff val="50000"/>
                </a:schemeClr>
              </a:solidFill>
              <a:latin typeface="Tahoma" pitchFamily="34" charset="0"/>
              <a:cs typeface="Tahoma" pitchFamily="34" charset="0"/>
            </a:endParaRPr>
          </a:p>
        </p:txBody>
      </p:sp>
      <p:sp>
        <p:nvSpPr>
          <p:cNvPr id="9" name="テキスト ボックス 8"/>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6</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1</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12" name="円形吹き出し 11"/>
          <p:cNvSpPr/>
          <p:nvPr/>
        </p:nvSpPr>
        <p:spPr>
          <a:xfrm>
            <a:off x="179512" y="2132856"/>
            <a:ext cx="2098322" cy="1332728"/>
          </a:xfrm>
          <a:prstGeom prst="wedgeEllipseCallout">
            <a:avLst>
              <a:gd name="adj1" fmla="val 33114"/>
              <a:gd name="adj2" fmla="val 69612"/>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1400" dirty="0" smtClean="0">
                <a:solidFill>
                  <a:schemeClr val="tx1"/>
                </a:solidFill>
                <a:latin typeface="微软雅黑" pitchFamily="34" charset="-122"/>
                <a:ea typeface="微软雅黑" pitchFamily="34" charset="-122"/>
              </a:rPr>
              <a:t>Oh, </a:t>
            </a:r>
            <a:r>
              <a:rPr kumimoji="1" lang="zh-CN" altLang="en-US" sz="1400" dirty="0" smtClean="0">
                <a:solidFill>
                  <a:schemeClr val="tx1"/>
                </a:solidFill>
                <a:latin typeface="微软雅黑" pitchFamily="34" charset="-122"/>
                <a:ea typeface="微软雅黑" pitchFamily="34" charset="-122"/>
              </a:rPr>
              <a:t>不</a:t>
            </a:r>
            <a:r>
              <a:rPr kumimoji="1" lang="en-US" altLang="zh-CN" sz="1400" dirty="0" smtClean="0">
                <a:solidFill>
                  <a:schemeClr val="tx1"/>
                </a:solidFill>
                <a:latin typeface="微软雅黑" pitchFamily="34" charset="-122"/>
                <a:ea typeface="微软雅黑" pitchFamily="34" charset="-122"/>
              </a:rPr>
              <a:t>, </a:t>
            </a:r>
            <a:r>
              <a:rPr kumimoji="1" lang="zh-CN" altLang="en-US" sz="1400" dirty="0" smtClean="0">
                <a:solidFill>
                  <a:schemeClr val="tx1"/>
                </a:solidFill>
                <a:latin typeface="微软雅黑" pitchFamily="34" charset="-122"/>
                <a:ea typeface="微软雅黑" pitchFamily="34" charset="-122"/>
              </a:rPr>
              <a:t>有这么多的命令和参数 </a:t>
            </a:r>
            <a:r>
              <a:rPr kumimoji="1" lang="en-US" altLang="zh-CN" sz="1400" dirty="0" smtClean="0">
                <a:solidFill>
                  <a:schemeClr val="tx1"/>
                </a:solidFill>
                <a:latin typeface="微软雅黑" pitchFamily="34" charset="-122"/>
                <a:ea typeface="微软雅黑" pitchFamily="34" charset="-122"/>
              </a:rPr>
              <a:t>,</a:t>
            </a:r>
            <a:r>
              <a:rPr kumimoji="1" lang="zh-CN" altLang="en-US" sz="1400" dirty="0" smtClean="0">
                <a:solidFill>
                  <a:schemeClr val="tx1"/>
                </a:solidFill>
                <a:latin typeface="微软雅黑" pitchFamily="34" charset="-122"/>
                <a:ea typeface="微软雅黑" pitchFamily="34" charset="-122"/>
              </a:rPr>
              <a:t>我哪里记得住啊</a:t>
            </a:r>
            <a:r>
              <a:rPr kumimoji="1" lang="en-US" altLang="zh-CN" sz="1400" dirty="0" smtClean="0">
                <a:solidFill>
                  <a:schemeClr val="tx1"/>
                </a:solidFill>
                <a:latin typeface="微软雅黑" pitchFamily="34" charset="-122"/>
                <a:ea typeface="微软雅黑" pitchFamily="34" charset="-122"/>
              </a:rPr>
              <a:t>!</a:t>
            </a:r>
            <a:endParaRPr kumimoji="1" lang="ja-JP" altLang="en-US" sz="1400" dirty="0">
              <a:solidFill>
                <a:schemeClr val="tx1"/>
              </a:solidFill>
              <a:latin typeface="微软雅黑" pitchFamily="34" charset="-122"/>
              <a:ea typeface="微软雅黑" pitchFamily="34" charset="-122"/>
            </a:endParaRPr>
          </a:p>
        </p:txBody>
      </p:sp>
      <p:sp>
        <p:nvSpPr>
          <p:cNvPr id="10" name="TextBox 9"/>
          <p:cNvSpPr txBox="1"/>
          <p:nvPr/>
        </p:nvSpPr>
        <p:spPr>
          <a:xfrm>
            <a:off x="3131840" y="5013176"/>
            <a:ext cx="5256584" cy="1061829"/>
          </a:xfrm>
          <a:prstGeom prst="rect">
            <a:avLst/>
          </a:prstGeom>
          <a:solidFill>
            <a:schemeClr val="accent4">
              <a:lumMod val="20000"/>
              <a:lumOff val="80000"/>
            </a:schemeClr>
          </a:solidFill>
          <a:ln w="19050" cmpd="dbl">
            <a:solidFill>
              <a:srgbClr val="7030A0"/>
            </a:solidFill>
            <a:prstDash val="dashDot"/>
          </a:ln>
        </p:spPr>
        <p:txBody>
          <a:bodyPr wrap="square" rtlCol="0">
            <a:spAutoFit/>
          </a:bodyPr>
          <a:lstStyle/>
          <a:p>
            <a:pPr>
              <a:lnSpc>
                <a:spcPct val="150000"/>
              </a:lnSpc>
            </a:pPr>
            <a:r>
              <a:rPr kumimoji="1" lang="zh-CN" altLang="en-US" sz="1400" b="1" dirty="0" smtClean="0">
                <a:latin typeface="微软雅黑" pitchFamily="34" charset="-122"/>
                <a:ea typeface="微软雅黑" pitchFamily="34" charset="-122"/>
              </a:rPr>
              <a:t>事实上</a:t>
            </a:r>
            <a:r>
              <a:rPr kumimoji="1" lang="en-US" altLang="zh-CN" sz="1400" b="1" dirty="0" smtClean="0">
                <a:latin typeface="微软雅黑" pitchFamily="34" charset="-122"/>
                <a:ea typeface="微软雅黑" pitchFamily="34" charset="-122"/>
              </a:rPr>
              <a:t>,</a:t>
            </a:r>
            <a:r>
              <a:rPr kumimoji="1" lang="zh-CN" altLang="en-US" sz="1400" b="1" dirty="0" smtClean="0">
                <a:latin typeface="微软雅黑" pitchFamily="34" charset="-122"/>
                <a:ea typeface="微软雅黑" pitchFamily="34" charset="-122"/>
              </a:rPr>
              <a:t>这里有个技巧</a:t>
            </a:r>
            <a:r>
              <a:rPr lang="zh-CN" altLang="en-US" sz="1400" b="1" dirty="0">
                <a:latin typeface="微软雅黑" pitchFamily="34" charset="-122"/>
                <a:ea typeface="微软雅黑" pitchFamily="34" charset="-122"/>
              </a:rPr>
              <a:t>，</a:t>
            </a:r>
            <a:r>
              <a:rPr kumimoji="1" lang="zh-CN" altLang="en-US" sz="1400" b="1" dirty="0" smtClean="0">
                <a:latin typeface="微软雅黑" pitchFamily="34" charset="-122"/>
                <a:ea typeface="微软雅黑" pitchFamily="34" charset="-122"/>
              </a:rPr>
              <a:t>就是在命令后面使用</a:t>
            </a:r>
            <a:r>
              <a:rPr kumimoji="1" lang="en-US" altLang="zh-CN" sz="1400" b="1" dirty="0" smtClean="0">
                <a:latin typeface="微软雅黑" pitchFamily="34" charset="-122"/>
                <a:ea typeface="微软雅黑" pitchFamily="34" charset="-122"/>
              </a:rPr>
              <a:t>”/?”</a:t>
            </a:r>
            <a:r>
              <a:rPr kumimoji="1" lang="zh-CN" altLang="en-US" sz="1400" b="1" dirty="0" smtClean="0">
                <a:latin typeface="微软雅黑" pitchFamily="34" charset="-122"/>
                <a:ea typeface="微软雅黑" pitchFamily="34" charset="-122"/>
              </a:rPr>
              <a:t>作为参数</a:t>
            </a:r>
            <a:r>
              <a:rPr lang="zh-CN" altLang="en-US" sz="1400" b="1" dirty="0">
                <a:latin typeface="微软雅黑" pitchFamily="34" charset="-122"/>
                <a:ea typeface="微软雅黑" pitchFamily="34" charset="-122"/>
              </a:rPr>
              <a:t>，</a:t>
            </a:r>
            <a:r>
              <a:rPr kumimoji="1" lang="zh-CN" altLang="en-US" sz="1400" b="1" dirty="0" smtClean="0">
                <a:latin typeface="微软雅黑" pitchFamily="34" charset="-122"/>
                <a:ea typeface="微软雅黑" pitchFamily="34" charset="-122"/>
              </a:rPr>
              <a:t>系统会返回该命令和所有参数的说明</a:t>
            </a:r>
            <a:r>
              <a:rPr lang="zh-CN" altLang="en-US" sz="1400" b="1" dirty="0">
                <a:latin typeface="微软雅黑" pitchFamily="34" charset="-122"/>
                <a:ea typeface="微软雅黑" pitchFamily="34" charset="-122"/>
              </a:rPr>
              <a:t>，</a:t>
            </a:r>
            <a:r>
              <a:rPr kumimoji="1" lang="zh-CN" altLang="en-US" sz="1400" b="1" dirty="0" smtClean="0">
                <a:latin typeface="微软雅黑" pitchFamily="34" charset="-122"/>
                <a:ea typeface="微软雅黑" pitchFamily="34" charset="-122"/>
              </a:rPr>
              <a:t>部分参数后面也可以使用</a:t>
            </a:r>
            <a:r>
              <a:rPr kumimoji="1" lang="en-US" altLang="zh-CN" sz="1400" b="1" dirty="0" smtClean="0">
                <a:latin typeface="微软雅黑" pitchFamily="34" charset="-122"/>
                <a:ea typeface="微软雅黑" pitchFamily="34" charset="-122"/>
              </a:rPr>
              <a:t>”/?”</a:t>
            </a:r>
            <a:r>
              <a:rPr kumimoji="1" lang="zh-CN" altLang="en-US" sz="1400" b="1" dirty="0" smtClean="0">
                <a:latin typeface="微软雅黑" pitchFamily="34" charset="-122"/>
                <a:ea typeface="微软雅黑" pitchFamily="34" charset="-122"/>
              </a:rPr>
              <a:t>，系统会进一步返回子参数的说明。</a:t>
            </a:r>
          </a:p>
        </p:txBody>
      </p:sp>
      <p:sp>
        <p:nvSpPr>
          <p:cNvPr id="2" name="テキスト ボックス 1"/>
          <p:cNvSpPr txBox="1"/>
          <p:nvPr/>
        </p:nvSpPr>
        <p:spPr>
          <a:xfrm>
            <a:off x="3021608" y="351257"/>
            <a:ext cx="5606086" cy="4339650"/>
          </a:xfrm>
          <a:prstGeom prst="rect">
            <a:avLst/>
          </a:prstGeom>
          <a:noFill/>
        </p:spPr>
        <p:txBody>
          <a:bodyPr wrap="none" rtlCol="0">
            <a:spAutoFit/>
          </a:bodyPr>
          <a:lstStyle/>
          <a:p>
            <a:pPr>
              <a:lnSpc>
                <a:spcPct val="150000"/>
              </a:lnSpc>
            </a:pPr>
            <a:r>
              <a:rPr lang="zh-CN" altLang="en-US" sz="1600" b="1" dirty="0" smtClean="0">
                <a:latin typeface="Microsoft YaHei" pitchFamily="34" charset="-122"/>
                <a:ea typeface="Microsoft YaHei" pitchFamily="34" charset="-122"/>
              </a:rPr>
              <a:t>常用的命令：</a:t>
            </a:r>
            <a:endParaRPr lang="en-US" altLang="zh-CN" sz="1600" b="1" dirty="0" smtClean="0">
              <a:latin typeface="Microsoft YaHei" pitchFamily="34" charset="-122"/>
              <a:ea typeface="Microsoft YaHei" pitchFamily="34" charset="-122"/>
            </a:endParaRPr>
          </a:p>
          <a:p>
            <a:pPr>
              <a:lnSpc>
                <a:spcPct val="150000"/>
              </a:lnSpc>
            </a:pPr>
            <a:r>
              <a:rPr lang="en-US" altLang="zh-CN" sz="1400" b="1" dirty="0" smtClean="0">
                <a:latin typeface="Microsoft YaHei" pitchFamily="34" charset="-122"/>
                <a:ea typeface="Microsoft YaHei" pitchFamily="34" charset="-122"/>
              </a:rPr>
              <a:t>CD</a:t>
            </a:r>
            <a:r>
              <a:rPr lang="en-US" altLang="ja-JP" sz="1400" b="1" dirty="0" smtClean="0">
                <a:latin typeface="Microsoft YaHei" pitchFamily="34" charset="-122"/>
                <a:ea typeface="Microsoft YaHei" pitchFamily="34" charset="-122"/>
              </a:rPr>
              <a:t> </a:t>
            </a:r>
            <a:r>
              <a:rPr lang="en-US" altLang="ja-JP" sz="1400" dirty="0" smtClean="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文件目录</a:t>
            </a:r>
            <a:r>
              <a:rPr lang="en-US" altLang="ja-JP" sz="1400" dirty="0" smtClean="0">
                <a:latin typeface="Microsoft YaHei" pitchFamily="34" charset="-122"/>
                <a:ea typeface="Microsoft YaHei" pitchFamily="34" charset="-122"/>
              </a:rPr>
              <a:t>]</a:t>
            </a:r>
          </a:p>
          <a:p>
            <a:pPr>
              <a:lnSpc>
                <a:spcPct val="150000"/>
              </a:lnSpc>
            </a:pPr>
            <a:r>
              <a:rPr lang="en-US" altLang="zh-CN" sz="1400" b="1" dirty="0">
                <a:latin typeface="Microsoft YaHei" pitchFamily="34" charset="-122"/>
                <a:ea typeface="Microsoft YaHei" pitchFamily="34" charset="-122"/>
              </a:rPr>
              <a:t>MD</a:t>
            </a:r>
            <a:r>
              <a:rPr kumimoji="1" lang="en-US" altLang="ja-JP" sz="1400" b="1" dirty="0" smtClean="0">
                <a:latin typeface="Microsoft YaHei" pitchFamily="34" charset="-122"/>
                <a:ea typeface="Microsoft YaHei" pitchFamily="34" charset="-122"/>
              </a:rPr>
              <a:t> </a:t>
            </a:r>
            <a:r>
              <a:rPr kumimoji="1" lang="en-US" altLang="ja-JP" sz="1400" dirty="0" smtClean="0">
                <a:latin typeface="Microsoft YaHei" pitchFamily="34" charset="-122"/>
                <a:ea typeface="Microsoft YaHei" pitchFamily="34" charset="-122"/>
              </a:rPr>
              <a:t>[</a:t>
            </a:r>
            <a:r>
              <a:rPr kumimoji="1" lang="zh-CN" altLang="en-US" sz="1400" dirty="0" smtClean="0">
                <a:latin typeface="Microsoft YaHei" pitchFamily="34" charset="-122"/>
                <a:ea typeface="Microsoft YaHei" pitchFamily="34" charset="-122"/>
              </a:rPr>
              <a:t>文件目录</a:t>
            </a:r>
            <a:r>
              <a:rPr kumimoji="1" lang="en-US" altLang="ja-JP" sz="1400" dirty="0" smtClean="0">
                <a:latin typeface="Microsoft YaHei" pitchFamily="34" charset="-122"/>
                <a:ea typeface="Microsoft YaHei" pitchFamily="34" charset="-122"/>
              </a:rPr>
              <a:t>] </a:t>
            </a:r>
            <a:endParaRPr lang="en-US" altLang="ja-JP" sz="1400" dirty="0">
              <a:latin typeface="Microsoft YaHei" pitchFamily="34" charset="-122"/>
              <a:ea typeface="Microsoft YaHei" pitchFamily="34" charset="-122"/>
            </a:endParaRPr>
          </a:p>
          <a:p>
            <a:pPr>
              <a:lnSpc>
                <a:spcPct val="150000"/>
              </a:lnSpc>
            </a:pPr>
            <a:r>
              <a:rPr lang="en-US" altLang="zh-CN" sz="1400" b="1" dirty="0">
                <a:latin typeface="Microsoft YaHei" pitchFamily="34" charset="-122"/>
                <a:ea typeface="Microsoft YaHei" pitchFamily="34" charset="-122"/>
              </a:rPr>
              <a:t>CLS</a:t>
            </a:r>
            <a:endParaRPr lang="en-US" altLang="ja-JP" sz="1400" b="1" dirty="0" smtClean="0">
              <a:latin typeface="Microsoft YaHei" pitchFamily="34" charset="-122"/>
              <a:ea typeface="Microsoft YaHei" pitchFamily="34" charset="-122"/>
            </a:endParaRPr>
          </a:p>
          <a:p>
            <a:pPr>
              <a:lnSpc>
                <a:spcPct val="150000"/>
              </a:lnSpc>
            </a:pPr>
            <a:r>
              <a:rPr lang="en-US" altLang="zh-CN" sz="1400" b="1" dirty="0">
                <a:latin typeface="Microsoft YaHei" pitchFamily="34" charset="-122"/>
                <a:ea typeface="Microsoft YaHei" pitchFamily="34" charset="-122"/>
              </a:rPr>
              <a:t>COPY</a:t>
            </a:r>
            <a:r>
              <a:rPr kumimoji="1" lang="en-US" altLang="ja-JP" sz="1400" b="1" dirty="0" smtClean="0">
                <a:latin typeface="Microsoft YaHei" pitchFamily="34" charset="-122"/>
                <a:ea typeface="Microsoft YaHei" pitchFamily="34" charset="-122"/>
              </a:rPr>
              <a:t> </a:t>
            </a:r>
            <a:r>
              <a:rPr lang="en-US" altLang="ja-JP" sz="1400" dirty="0" smtClean="0">
                <a:latin typeface="Microsoft YaHei" pitchFamily="34" charset="-122"/>
                <a:ea typeface="Microsoft YaHei" pitchFamily="34" charset="-122"/>
              </a:rPr>
              <a:t>[/D] [/V] [/N] [/Y] [/-Y] [/Z] [/A | /B] </a:t>
            </a:r>
            <a:endParaRPr kumimoji="1" lang="en-US" altLang="ja-JP" sz="1400" dirty="0" smtClean="0">
              <a:latin typeface="Microsoft YaHei" pitchFamily="34" charset="-122"/>
              <a:ea typeface="Microsoft YaHei" pitchFamily="34" charset="-122"/>
            </a:endParaRPr>
          </a:p>
          <a:p>
            <a:pPr>
              <a:lnSpc>
                <a:spcPct val="150000"/>
              </a:lnSpc>
            </a:pPr>
            <a:r>
              <a:rPr lang="en-US" altLang="zh-CN" sz="1400" b="1" dirty="0">
                <a:latin typeface="Microsoft YaHei" pitchFamily="34" charset="-122"/>
                <a:ea typeface="Microsoft YaHei" pitchFamily="34" charset="-122"/>
              </a:rPr>
              <a:t>MOVE</a:t>
            </a:r>
            <a:r>
              <a:rPr lang="en-US" altLang="ja-JP" sz="1400" b="1" dirty="0" smtClean="0">
                <a:latin typeface="Microsoft YaHei" pitchFamily="34" charset="-122"/>
                <a:ea typeface="Microsoft YaHei" pitchFamily="34" charset="-122"/>
              </a:rPr>
              <a:t> </a:t>
            </a:r>
            <a:r>
              <a:rPr lang="en-US" altLang="ja-JP" sz="1400" dirty="0" smtClean="0">
                <a:latin typeface="Microsoft YaHei" pitchFamily="34" charset="-122"/>
                <a:ea typeface="Microsoft YaHei" pitchFamily="34" charset="-122"/>
              </a:rPr>
              <a:t>[/Y] [/-Y] [</a:t>
            </a:r>
            <a:r>
              <a:rPr lang="zh-CN" altLang="en-US" sz="1400" dirty="0" smtClean="0">
                <a:latin typeface="Microsoft YaHei" pitchFamily="34" charset="-122"/>
                <a:ea typeface="Microsoft YaHei" pitchFamily="34" charset="-122"/>
              </a:rPr>
              <a:t>文件目录</a:t>
            </a:r>
            <a:r>
              <a:rPr lang="en-US" altLang="ja-JP" sz="1400" dirty="0" smtClean="0">
                <a:latin typeface="Microsoft YaHei" pitchFamily="34" charset="-122"/>
                <a:ea typeface="Microsoft YaHei" pitchFamily="34" charset="-122"/>
              </a:rPr>
              <a:t>] [</a:t>
            </a:r>
            <a:r>
              <a:rPr lang="zh-CN" altLang="en-US" sz="1400" dirty="0" smtClean="0">
                <a:latin typeface="Microsoft YaHei" pitchFamily="34" charset="-122"/>
                <a:ea typeface="Microsoft YaHei" pitchFamily="34" charset="-122"/>
              </a:rPr>
              <a:t>文件名</a:t>
            </a:r>
            <a:r>
              <a:rPr lang="en-US" altLang="ja-JP" sz="1400" dirty="0" smtClean="0">
                <a:latin typeface="Microsoft YaHei" pitchFamily="34" charset="-122"/>
                <a:ea typeface="Microsoft YaHei" pitchFamily="34" charset="-122"/>
              </a:rPr>
              <a:t>] </a:t>
            </a:r>
          </a:p>
          <a:p>
            <a:pPr>
              <a:lnSpc>
                <a:spcPct val="150000"/>
              </a:lnSpc>
            </a:pPr>
            <a:r>
              <a:rPr lang="en-US" altLang="zh-CN" sz="1400" b="1" dirty="0">
                <a:latin typeface="Microsoft YaHei" pitchFamily="34" charset="-122"/>
                <a:ea typeface="Microsoft YaHei" pitchFamily="34" charset="-122"/>
              </a:rPr>
              <a:t>DEL</a:t>
            </a:r>
            <a:r>
              <a:rPr kumimoji="1" lang="en-US" altLang="ja-JP" sz="1400" b="1" dirty="0" smtClean="0">
                <a:latin typeface="Microsoft YaHei" pitchFamily="34" charset="-122"/>
                <a:ea typeface="Microsoft YaHei" pitchFamily="34" charset="-122"/>
              </a:rPr>
              <a:t> </a:t>
            </a:r>
            <a:r>
              <a:rPr lang="en-US" altLang="ja-JP" sz="1400" dirty="0" smtClean="0">
                <a:latin typeface="Microsoft YaHei" pitchFamily="34" charset="-122"/>
                <a:ea typeface="Microsoft YaHei" pitchFamily="34" charset="-122"/>
              </a:rPr>
              <a:t>[/P] [/F] [/S] [/Q] [/A[[:]</a:t>
            </a:r>
            <a:r>
              <a:rPr lang="zh-CN" altLang="en-US" sz="1400" dirty="0" smtClean="0">
                <a:latin typeface="Microsoft YaHei" pitchFamily="34" charset="-122"/>
                <a:ea typeface="Microsoft YaHei" pitchFamily="34" charset="-122"/>
              </a:rPr>
              <a:t>属性</a:t>
            </a:r>
            <a:r>
              <a:rPr lang="en-US" altLang="ja-JP" sz="1400" dirty="0" smtClean="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文件名</a:t>
            </a:r>
            <a:r>
              <a:rPr kumimoji="1" lang="en-US" altLang="ja-JP" sz="1400" dirty="0" smtClean="0">
                <a:latin typeface="Microsoft YaHei" pitchFamily="34" charset="-122"/>
                <a:ea typeface="Microsoft YaHei" pitchFamily="34" charset="-122"/>
              </a:rPr>
              <a:t> </a:t>
            </a:r>
            <a:endParaRPr lang="en-US" altLang="ja-JP" sz="1400" dirty="0" smtClean="0">
              <a:latin typeface="Microsoft YaHei" pitchFamily="34" charset="-122"/>
              <a:ea typeface="Microsoft YaHei" pitchFamily="34" charset="-122"/>
            </a:endParaRPr>
          </a:p>
          <a:p>
            <a:pPr>
              <a:lnSpc>
                <a:spcPct val="150000"/>
              </a:lnSpc>
            </a:pPr>
            <a:r>
              <a:rPr lang="en-US" altLang="zh-CN" sz="1400" b="1" dirty="0" smtClean="0">
                <a:latin typeface="Microsoft YaHei" pitchFamily="34" charset="-122"/>
                <a:ea typeface="Microsoft YaHei" pitchFamily="34" charset="-122"/>
              </a:rPr>
              <a:t>PING </a:t>
            </a:r>
            <a:r>
              <a:rPr lang="en-US" altLang="zh-CN" sz="1400" dirty="0" smtClean="0">
                <a:latin typeface="Microsoft YaHei" pitchFamily="34" charset="-122"/>
                <a:ea typeface="Microsoft YaHei" pitchFamily="34" charset="-122"/>
              </a:rPr>
              <a:t>[/t] [/a] [/n count] [-l size] [-f] [-I TTL] [-v TOS] [-r count]</a:t>
            </a:r>
            <a:r>
              <a:rPr lang="en-US" altLang="zh-CN" sz="1400" b="1" dirty="0" smtClean="0">
                <a:latin typeface="Microsoft YaHei" pitchFamily="34" charset="-122"/>
                <a:ea typeface="Microsoft YaHei" pitchFamily="34" charset="-122"/>
              </a:rPr>
              <a:t> </a:t>
            </a:r>
          </a:p>
          <a:p>
            <a:pPr>
              <a:lnSpc>
                <a:spcPct val="150000"/>
              </a:lnSpc>
            </a:pPr>
            <a:r>
              <a:rPr lang="en-US" altLang="zh-CN" sz="1400" dirty="0" smtClean="0">
                <a:latin typeface="Microsoft YaHei" pitchFamily="34" charset="-122"/>
                <a:ea typeface="Microsoft YaHei" pitchFamily="34" charset="-122"/>
              </a:rPr>
              <a:t>[-s count] [[-j host-list] | [-k host-list]] [-w timeout] target_name</a:t>
            </a:r>
            <a:endParaRPr kumimoji="1" lang="en-US" altLang="ja-JP" sz="1400" dirty="0" smtClean="0">
              <a:latin typeface="Microsoft YaHei" pitchFamily="34" charset="-122"/>
              <a:ea typeface="Microsoft YaHei" pitchFamily="34" charset="-122"/>
            </a:endParaRPr>
          </a:p>
          <a:p>
            <a:pPr>
              <a:lnSpc>
                <a:spcPct val="150000"/>
              </a:lnSpc>
            </a:pPr>
            <a:r>
              <a:rPr lang="en-US" altLang="zh-CN" sz="1400" b="1" dirty="0" smtClean="0">
                <a:latin typeface="Microsoft YaHei" pitchFamily="34" charset="-122"/>
                <a:ea typeface="Microsoft YaHei" pitchFamily="34" charset="-122"/>
              </a:rPr>
              <a:t>NETSTAT </a:t>
            </a:r>
            <a:r>
              <a:rPr lang="en-US" altLang="zh-CN" sz="1400" dirty="0" smtClean="0">
                <a:latin typeface="Microsoft YaHei" pitchFamily="34" charset="-122"/>
                <a:ea typeface="Microsoft YaHei" pitchFamily="34" charset="-122"/>
              </a:rPr>
              <a:t>[-a] [-b] [-e] [-n] [-o] [-p proto] [-r] [-s] [-v] [interval]</a:t>
            </a:r>
            <a:endParaRPr lang="en-US" altLang="ja-JP" sz="1400" dirty="0" smtClean="0">
              <a:latin typeface="Microsoft YaHei" pitchFamily="34" charset="-122"/>
              <a:ea typeface="Microsoft YaHei" pitchFamily="34" charset="-122"/>
            </a:endParaRPr>
          </a:p>
          <a:p>
            <a:pPr>
              <a:lnSpc>
                <a:spcPct val="150000"/>
              </a:lnSpc>
            </a:pPr>
            <a:r>
              <a:rPr lang="en-US" altLang="zh-CN" sz="1400" b="1" dirty="0" smtClean="0">
                <a:latin typeface="Microsoft YaHei" pitchFamily="34" charset="-122"/>
                <a:ea typeface="Microsoft YaHei" pitchFamily="34" charset="-122"/>
              </a:rPr>
              <a:t>NBTSTAT </a:t>
            </a:r>
            <a:r>
              <a:rPr lang="en-US" altLang="zh-CN" sz="1400" dirty="0" smtClean="0">
                <a:latin typeface="Microsoft YaHei" pitchFamily="34" charset="-122"/>
                <a:ea typeface="Microsoft YaHei" pitchFamily="34" charset="-122"/>
              </a:rPr>
              <a:t>[[-a RemoteName] [-A IP address] [-c] [-n] [-r] [-R] </a:t>
            </a:r>
          </a:p>
          <a:p>
            <a:pPr>
              <a:lnSpc>
                <a:spcPct val="150000"/>
              </a:lnSpc>
            </a:pPr>
            <a:r>
              <a:rPr lang="en-US" altLang="zh-CN" sz="1400" dirty="0" smtClean="0">
                <a:latin typeface="Microsoft YaHei" pitchFamily="34" charset="-122"/>
                <a:ea typeface="Microsoft YaHei" pitchFamily="34" charset="-122"/>
              </a:rPr>
              <a:t>[-RR]] [-s] [-R] [interval]]</a:t>
            </a:r>
            <a:endParaRPr lang="en-US" altLang="ja-JP" sz="1400" dirty="0" smtClean="0">
              <a:latin typeface="Microsoft YaHei" pitchFamily="34" charset="-122"/>
              <a:ea typeface="Microsoft YaHei" pitchFamily="34" charset="-122"/>
            </a:endParaRPr>
          </a:p>
          <a:p>
            <a:pPr>
              <a:lnSpc>
                <a:spcPct val="150000"/>
              </a:lnSpc>
            </a:pPr>
            <a:r>
              <a:rPr kumimoji="1" lang="en-US" altLang="ja-JP" sz="1400" b="1" dirty="0" smtClean="0">
                <a:latin typeface="Microsoft YaHei" pitchFamily="34" charset="-122"/>
                <a:ea typeface="Microsoft YaHei" pitchFamily="34" charset="-122"/>
              </a:rPr>
              <a:t>……</a:t>
            </a:r>
            <a:endParaRPr kumimoji="1" lang="ja-JP" altLang="en-US" sz="1400" b="1"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1761768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Lst>
          </a:blip>
          <a:srcRect/>
          <a:stretch>
            <a:fillRect/>
          </a:stretch>
        </p:blipFill>
        <p:spPr bwMode="auto">
          <a:xfrm>
            <a:off x="899592" y="2276871"/>
            <a:ext cx="7344816" cy="4038603"/>
          </a:xfrm>
          <a:prstGeom prst="rect">
            <a:avLst/>
          </a:prstGeom>
          <a:noFill/>
          <a:ln w="19050">
            <a:solidFill>
              <a:schemeClr val="tx1">
                <a:lumMod val="50000"/>
                <a:lumOff val="50000"/>
              </a:schemeClr>
            </a:solidFill>
            <a:miter lim="800000"/>
            <a:headEnd/>
            <a:tailEnd/>
          </a:ln>
        </p:spPr>
      </p:pic>
      <p:sp>
        <p:nvSpPr>
          <p:cNvPr id="5" name="円形吹き出し 4"/>
          <p:cNvSpPr/>
          <p:nvPr/>
        </p:nvSpPr>
        <p:spPr>
          <a:xfrm>
            <a:off x="6084168" y="1005359"/>
            <a:ext cx="2664929" cy="1767744"/>
          </a:xfrm>
          <a:custGeom>
            <a:avLst/>
            <a:gdLst>
              <a:gd name="connsiteX0" fmla="*/ 590407 w 2232248"/>
              <a:gd name="connsiteY0" fmla="*/ 1648811 h 1359586"/>
              <a:gd name="connsiteX1" fmla="*/ 570162 w 2232248"/>
              <a:gd name="connsiteY1" fmla="*/ 1272705 h 1359586"/>
              <a:gd name="connsiteX2" fmla="*/ 382734 w 2232248"/>
              <a:gd name="connsiteY2" fmla="*/ 167354 h 1359586"/>
              <a:gd name="connsiteX3" fmla="*/ 1450147 w 2232248"/>
              <a:gd name="connsiteY3" fmla="*/ 31156 h 1359586"/>
              <a:gd name="connsiteX4" fmla="*/ 2080330 w 2232248"/>
              <a:gd name="connsiteY4" fmla="*/ 1022193 h 1359586"/>
              <a:gd name="connsiteX5" fmla="*/ 974587 w 2232248"/>
              <a:gd name="connsiteY5" fmla="*/ 1354098 h 1359586"/>
              <a:gd name="connsiteX6" fmla="*/ 590407 w 2232248"/>
              <a:gd name="connsiteY6" fmla="*/ 1648811 h 1359586"/>
              <a:gd name="connsiteX0" fmla="*/ 590489 w 2232881"/>
              <a:gd name="connsiteY0" fmla="*/ 1648822 h 1648822"/>
              <a:gd name="connsiteX1" fmla="*/ 570244 w 2232881"/>
              <a:gd name="connsiteY1" fmla="*/ 1272716 h 1648822"/>
              <a:gd name="connsiteX2" fmla="*/ 382816 w 2232881"/>
              <a:gd name="connsiteY2" fmla="*/ 167365 h 1648822"/>
              <a:gd name="connsiteX3" fmla="*/ 1450229 w 2232881"/>
              <a:gd name="connsiteY3" fmla="*/ 31167 h 1648822"/>
              <a:gd name="connsiteX4" fmla="*/ 2080412 w 2232881"/>
              <a:gd name="connsiteY4" fmla="*/ 1022204 h 1648822"/>
              <a:gd name="connsiteX5" fmla="*/ 871799 w 2232881"/>
              <a:gd name="connsiteY5" fmla="*/ 1342679 h 1648822"/>
              <a:gd name="connsiteX6" fmla="*/ 590489 w 2232881"/>
              <a:gd name="connsiteY6" fmla="*/ 1648822 h 164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2881" h="1648822">
                <a:moveTo>
                  <a:pt x="590489" y="1648822"/>
                </a:moveTo>
                <a:lnTo>
                  <a:pt x="570244" y="1272716"/>
                </a:lnTo>
                <a:cubicBezTo>
                  <a:pt x="-102824" y="1042805"/>
                  <a:pt x="-198899" y="476204"/>
                  <a:pt x="382816" y="167365"/>
                </a:cubicBezTo>
                <a:cubicBezTo>
                  <a:pt x="675504" y="11974"/>
                  <a:pt x="1079749" y="-39606"/>
                  <a:pt x="1450229" y="31167"/>
                </a:cubicBezTo>
                <a:cubicBezTo>
                  <a:pt x="2133840" y="161758"/>
                  <a:pt x="2441274" y="645235"/>
                  <a:pt x="2080412" y="1022204"/>
                </a:cubicBezTo>
                <a:cubicBezTo>
                  <a:pt x="1854672" y="1258021"/>
                  <a:pt x="1316361" y="1377295"/>
                  <a:pt x="871799" y="1342679"/>
                </a:cubicBezTo>
                <a:lnTo>
                  <a:pt x="590489" y="1648822"/>
                </a:ln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如此浩瀚的命令</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我希望在我每次打开电脑的时候他们能自己去执行</a:t>
            </a:r>
            <a:endParaRPr kumimoji="1" lang="ja-JP" altLang="en-US" sz="1400" dirty="0">
              <a:latin typeface="微软雅黑" pitchFamily="34" charset="-122"/>
              <a:ea typeface="微软雅黑" pitchFamily="34" charset="-122"/>
            </a:endParaRPr>
          </a:p>
        </p:txBody>
      </p:sp>
      <p:sp>
        <p:nvSpPr>
          <p:cNvPr id="7" name="円形吹き出し 6"/>
          <p:cNvSpPr/>
          <p:nvPr/>
        </p:nvSpPr>
        <p:spPr>
          <a:xfrm>
            <a:off x="755576" y="2780928"/>
            <a:ext cx="2128162" cy="1508480"/>
          </a:xfrm>
          <a:prstGeom prst="wedgeEllipseCallout">
            <a:avLst>
              <a:gd name="adj1" fmla="val 54215"/>
              <a:gd name="adj2" fmla="val 36728"/>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没问题</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把命令的列表给我</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然后等着就行</a:t>
            </a:r>
            <a:endParaRPr kumimoji="1" lang="ja-JP" altLang="en-US" sz="1400" dirty="0">
              <a:latin typeface="微软雅黑" pitchFamily="34" charset="-122"/>
              <a:ea typeface="微软雅黑" pitchFamily="34" charset="-122"/>
            </a:endParaRPr>
          </a:p>
        </p:txBody>
      </p:sp>
      <p:sp>
        <p:nvSpPr>
          <p:cNvPr id="44" name="テキスト ボックス 43"/>
          <p:cNvSpPr txBox="1"/>
          <p:nvPr/>
        </p:nvSpPr>
        <p:spPr>
          <a:xfrm>
            <a:off x="179512" y="120966"/>
            <a:ext cx="2160240"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what is </a:t>
            </a:r>
            <a:r>
              <a:rPr lang="en-US" altLang="zh-CN" sz="1200" b="1" i="1" dirty="0">
                <a:solidFill>
                  <a:schemeClr val="tx1">
                    <a:lumMod val="50000"/>
                    <a:lumOff val="50000"/>
                  </a:schemeClr>
                </a:solidFill>
                <a:latin typeface="Tahoma" pitchFamily="34" charset="0"/>
                <a:cs typeface="Tahoma" pitchFamily="34" charset="0"/>
              </a:rPr>
              <a:t>batch</a:t>
            </a:r>
            <a:endParaRPr lang="ja-JP" altLang="en-US" sz="1200" b="1" i="1" dirty="0">
              <a:solidFill>
                <a:schemeClr val="tx1">
                  <a:lumMod val="50000"/>
                  <a:lumOff val="50000"/>
                </a:schemeClr>
              </a:solidFill>
              <a:latin typeface="Tahoma" pitchFamily="34" charset="0"/>
              <a:cs typeface="Tahoma" pitchFamily="34" charset="0"/>
            </a:endParaRPr>
          </a:p>
        </p:txBody>
      </p:sp>
      <p:sp>
        <p:nvSpPr>
          <p:cNvPr id="45" name="テキスト ボックス 44"/>
          <p:cNvSpPr txBox="1"/>
          <p:nvPr/>
        </p:nvSpPr>
        <p:spPr>
          <a:xfrm>
            <a:off x="1619672" y="5877272"/>
            <a:ext cx="992073" cy="276999"/>
          </a:xfrm>
          <a:prstGeom prst="rect">
            <a:avLst/>
          </a:prstGeom>
          <a:noFill/>
        </p:spPr>
        <p:txBody>
          <a:bodyPr wrap="square" rtlCol="0">
            <a:spAutoFit/>
          </a:bodyPr>
          <a:lstStyle/>
          <a:p>
            <a:r>
              <a:rPr lang="en-US" altLang="ja-JP" sz="1200" dirty="0">
                <a:solidFill>
                  <a:schemeClr val="bg1">
                    <a:lumMod val="95000"/>
                  </a:schemeClr>
                </a:solidFill>
                <a:latin typeface="Lucida Handwriting" pitchFamily="66" charset="0"/>
              </a:rPr>
              <a:t>t</a:t>
            </a:r>
            <a:r>
              <a:rPr kumimoji="1" lang="en-US" altLang="ja-JP" sz="1200" dirty="0" smtClean="0">
                <a:solidFill>
                  <a:schemeClr val="bg1">
                    <a:lumMod val="95000"/>
                  </a:schemeClr>
                </a:solidFill>
                <a:latin typeface="Lucida Handwriting" pitchFamily="66" charset="0"/>
              </a:rPr>
              <a:t>he robot</a:t>
            </a:r>
            <a:endParaRPr kumimoji="1" lang="ja-JP" altLang="en-US" sz="1200" dirty="0" smtClean="0">
              <a:solidFill>
                <a:schemeClr val="bg1">
                  <a:lumMod val="95000"/>
                </a:schemeClr>
              </a:solidFill>
              <a:latin typeface="Lucida Handwriting" pitchFamily="66" charset="0"/>
            </a:endParaRPr>
          </a:p>
        </p:txBody>
      </p:sp>
      <p:sp>
        <p:nvSpPr>
          <p:cNvPr id="46" name="テキスト ボックス 45"/>
          <p:cNvSpPr txBox="1"/>
          <p:nvPr/>
        </p:nvSpPr>
        <p:spPr>
          <a:xfrm>
            <a:off x="5868144" y="5877272"/>
            <a:ext cx="1800200" cy="276999"/>
          </a:xfrm>
          <a:prstGeom prst="rect">
            <a:avLst/>
          </a:prstGeom>
          <a:noFill/>
        </p:spPr>
        <p:txBody>
          <a:bodyPr wrap="square" rtlCol="0">
            <a:spAutoFit/>
          </a:bodyPr>
          <a:lstStyle/>
          <a:p>
            <a:r>
              <a:rPr lang="en-US" altLang="ja-JP" sz="1200" dirty="0" smtClean="0">
                <a:solidFill>
                  <a:schemeClr val="bg1">
                    <a:lumMod val="95000"/>
                  </a:schemeClr>
                </a:solidFill>
                <a:latin typeface="Lucida Handwriting" pitchFamily="66" charset="0"/>
              </a:rPr>
              <a:t>The </a:t>
            </a:r>
            <a:r>
              <a:rPr lang="en-US" altLang="zh-CN" sz="1200" dirty="0" smtClean="0">
                <a:solidFill>
                  <a:schemeClr val="bg1">
                    <a:lumMod val="95000"/>
                  </a:schemeClr>
                </a:solidFill>
                <a:latin typeface="Lucida Handwriting" pitchFamily="66" charset="0"/>
              </a:rPr>
              <a:t>human being</a:t>
            </a:r>
            <a:endParaRPr kumimoji="1" lang="ja-JP" altLang="en-US" sz="1200" dirty="0" smtClean="0">
              <a:solidFill>
                <a:schemeClr val="bg1">
                  <a:lumMod val="95000"/>
                </a:schemeClr>
              </a:solidFill>
              <a:latin typeface="Lucida Handwriting" pitchFamily="66" charset="0"/>
            </a:endParaRPr>
          </a:p>
        </p:txBody>
      </p:sp>
      <p:sp>
        <p:nvSpPr>
          <p:cNvPr id="9" name="テキスト ボックス 8"/>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7</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1</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912292" y="807119"/>
            <a:ext cx="4624908" cy="1200329"/>
          </a:xfrm>
          <a:prstGeom prst="rect">
            <a:avLst/>
          </a:prstGeom>
          <a:noFill/>
        </p:spPr>
        <p:txBody>
          <a:bodyPr wrap="square" rtlCol="0">
            <a:spAutoFit/>
          </a:bodyPr>
          <a:lstStyle/>
          <a:p>
            <a:pPr>
              <a:lnSpc>
                <a:spcPct val="150000"/>
              </a:lnSpc>
            </a:pPr>
            <a:r>
              <a:rPr lang="zh-CN" altLang="en-US" sz="1600" dirty="0">
                <a:latin typeface="Microsoft YaHei" pitchFamily="34" charset="-122"/>
                <a:ea typeface="Microsoft YaHei" pitchFamily="34" charset="-122"/>
              </a:rPr>
              <a:t>显</a:t>
            </a:r>
            <a:r>
              <a:rPr lang="zh-CN" altLang="en-US" sz="1600" dirty="0" smtClean="0">
                <a:latin typeface="Microsoft YaHei" pitchFamily="34" charset="-122"/>
                <a:ea typeface="Microsoft YaHei" pitchFamily="34" charset="-122"/>
              </a:rPr>
              <a:t>然，这么多难记的命令和参数，谁也不想每次执行的时候都去在</a:t>
            </a:r>
            <a:r>
              <a:rPr lang="en-US" altLang="zh-CN" sz="1600" dirty="0" smtClean="0">
                <a:latin typeface="Microsoft YaHei" pitchFamily="34" charset="-122"/>
                <a:ea typeface="Microsoft YaHei" pitchFamily="34" charset="-122"/>
              </a:rPr>
              <a:t>CMD</a:t>
            </a:r>
            <a:r>
              <a:rPr lang="zh-CN" altLang="en-US" sz="1600" dirty="0" smtClean="0">
                <a:latin typeface="Microsoft YaHei" pitchFamily="34" charset="-122"/>
                <a:ea typeface="Microsoft YaHei" pitchFamily="34" charset="-122"/>
              </a:rPr>
              <a:t>里敲一遍，所以，我们需要</a:t>
            </a:r>
            <a:r>
              <a:rPr lang="en-US" altLang="zh-CN" sz="1600" dirty="0" smtClean="0">
                <a:latin typeface="Microsoft YaHei" pitchFamily="34" charset="-122"/>
                <a:ea typeface="Microsoft YaHei" pitchFamily="34" charset="-122"/>
              </a:rPr>
              <a:t>batch</a:t>
            </a:r>
            <a:r>
              <a:rPr lang="zh-CN" altLang="en-US" sz="1600" dirty="0" smtClean="0">
                <a:latin typeface="Microsoft YaHei" pitchFamily="34" charset="-122"/>
                <a:ea typeface="Microsoft YaHei" pitchFamily="34" charset="-122"/>
              </a:rPr>
              <a:t>帮我们完成它。</a:t>
            </a:r>
            <a:endParaRPr kumimoji="1" lang="ja-JP" altLang="en-US" sz="1600"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3529757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785" y="1788227"/>
            <a:ext cx="1251394" cy="449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srcRect/>
          <a:stretch>
            <a:fillRect/>
          </a:stretch>
        </p:blipFill>
        <p:spPr bwMode="auto">
          <a:xfrm>
            <a:off x="5868144" y="4005064"/>
            <a:ext cx="2716864" cy="2576885"/>
          </a:xfrm>
          <a:prstGeom prst="rect">
            <a:avLst/>
          </a:prstGeom>
          <a:noFill/>
          <a:ln w="9525">
            <a:noFill/>
            <a:miter lim="800000"/>
            <a:headEnd/>
            <a:tailEnd/>
          </a:ln>
        </p:spPr>
      </p:pic>
      <p:sp>
        <p:nvSpPr>
          <p:cNvPr id="11" name="円形吹き出し 10"/>
          <p:cNvSpPr/>
          <p:nvPr/>
        </p:nvSpPr>
        <p:spPr>
          <a:xfrm>
            <a:off x="6516216" y="3212976"/>
            <a:ext cx="1296204" cy="658364"/>
          </a:xfrm>
          <a:prstGeom prst="wedgeEllipseCallout">
            <a:avLst>
              <a:gd name="adj1" fmla="val 28834"/>
              <a:gd name="adj2" fmla="val 64755"/>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smtClean="0">
                <a:solidFill>
                  <a:schemeClr val="tx1"/>
                </a:solidFill>
                <a:latin typeface="微软雅黑" pitchFamily="34" charset="-122"/>
                <a:ea typeface="微软雅黑" pitchFamily="34" charset="-122"/>
              </a:rPr>
              <a:t>哈</a:t>
            </a:r>
            <a:r>
              <a:rPr lang="zh-CN" altLang="en-US" sz="1400" dirty="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这太容易了</a:t>
            </a:r>
            <a:r>
              <a:rPr kumimoji="1" lang="en-US" altLang="ja-JP" sz="1600" dirty="0" smtClean="0">
                <a:solidFill>
                  <a:schemeClr val="tx1"/>
                </a:solidFill>
                <a:latin typeface="Arial Narrow" pitchFamily="34" charset="0"/>
              </a:rPr>
              <a:t>!</a:t>
            </a:r>
            <a:endParaRPr kumimoji="1" lang="ja-JP" altLang="en-US" sz="1600" dirty="0">
              <a:solidFill>
                <a:schemeClr val="tx1"/>
              </a:solidFill>
              <a:latin typeface="Arial Narrow" pitchFamily="34" charset="0"/>
            </a:endParaRPr>
          </a:p>
        </p:txBody>
      </p:sp>
      <p:sp>
        <p:nvSpPr>
          <p:cNvPr id="12" name="テキスト ボックス 11"/>
          <p:cNvSpPr txBox="1"/>
          <p:nvPr/>
        </p:nvSpPr>
        <p:spPr>
          <a:xfrm>
            <a:off x="6084168" y="764704"/>
            <a:ext cx="2520280" cy="2125903"/>
          </a:xfrm>
          <a:prstGeom prst="rect">
            <a:avLst/>
          </a:prstGeom>
          <a:noFill/>
        </p:spPr>
        <p:txBody>
          <a:bodyPr wrap="square" rtlCol="0">
            <a:spAutoFit/>
          </a:bodyPr>
          <a:lstStyle/>
          <a:p>
            <a:pPr>
              <a:lnSpc>
                <a:spcPct val="150000"/>
              </a:lnSpc>
            </a:pPr>
            <a:r>
              <a:rPr kumimoji="1" lang="en-US" altLang="ja-JP" b="1" i="1" dirty="0" smtClean="0">
                <a:latin typeface="方正硬笔行书简体" pitchFamily="65" charset="-122"/>
                <a:ea typeface="方正硬笔行书简体" pitchFamily="65" charset="-122"/>
              </a:rPr>
              <a:t>1.</a:t>
            </a:r>
            <a:r>
              <a:rPr kumimoji="1" lang="zh-CN" altLang="en-US" b="1" i="1" dirty="0" smtClean="0">
                <a:latin typeface="方正硬笔行书简体" pitchFamily="65" charset="-122"/>
                <a:ea typeface="方正硬笔行书简体" pitchFamily="65" charset="-122"/>
              </a:rPr>
              <a:t>新建一个</a:t>
            </a:r>
            <a:r>
              <a:rPr kumimoji="1" lang="en-US" altLang="ja-JP" b="1" i="1" dirty="0" smtClean="0">
                <a:latin typeface="方正硬笔行书简体" pitchFamily="65" charset="-122"/>
                <a:ea typeface="方正硬笔行书简体" pitchFamily="65" charset="-122"/>
              </a:rPr>
              <a:t>New .txt</a:t>
            </a:r>
          </a:p>
          <a:p>
            <a:pPr>
              <a:lnSpc>
                <a:spcPct val="150000"/>
              </a:lnSpc>
            </a:pPr>
            <a:r>
              <a:rPr lang="en-US" altLang="ja-JP" b="1" i="1" dirty="0" smtClean="0">
                <a:latin typeface="方正硬笔行书简体" pitchFamily="65" charset="-122"/>
                <a:ea typeface="方正硬笔行书简体" pitchFamily="65" charset="-122"/>
              </a:rPr>
              <a:t>2.</a:t>
            </a:r>
            <a:r>
              <a:rPr lang="zh-CN" altLang="en-US" b="1" i="1" dirty="0" smtClean="0">
                <a:latin typeface="方正硬笔行书简体" pitchFamily="65" charset="-122"/>
                <a:ea typeface="方正硬笔行书简体" pitchFamily="65" charset="-122"/>
              </a:rPr>
              <a:t>编写批处理代码</a:t>
            </a:r>
            <a:endParaRPr lang="en-US" altLang="ja-JP" b="1" i="1" dirty="0" smtClean="0">
              <a:latin typeface="方正硬笔行书简体" pitchFamily="65" charset="-122"/>
              <a:ea typeface="方正硬笔行书简体" pitchFamily="65" charset="-122"/>
            </a:endParaRPr>
          </a:p>
          <a:p>
            <a:pPr>
              <a:lnSpc>
                <a:spcPct val="150000"/>
              </a:lnSpc>
            </a:pPr>
            <a:r>
              <a:rPr kumimoji="1" lang="en-US" altLang="ja-JP" b="1" i="1" dirty="0" smtClean="0">
                <a:latin typeface="方正硬笔行书简体" pitchFamily="65" charset="-122"/>
                <a:ea typeface="方正硬笔行书简体" pitchFamily="65" charset="-122"/>
              </a:rPr>
              <a:t>3.</a:t>
            </a:r>
            <a:r>
              <a:rPr kumimoji="1" lang="zh-CN" altLang="en-US" b="1" i="1" dirty="0" smtClean="0">
                <a:latin typeface="方正硬笔行书简体" pitchFamily="65" charset="-122"/>
                <a:ea typeface="方正硬笔行书简体" pitchFamily="65" charset="-122"/>
              </a:rPr>
              <a:t>重命名为</a:t>
            </a:r>
            <a:r>
              <a:rPr kumimoji="1" lang="en-US" altLang="zh-CN" b="1" i="1" dirty="0" smtClean="0">
                <a:latin typeface="方正硬笔行书简体" pitchFamily="65" charset="-122"/>
                <a:ea typeface="方正硬笔行书简体" pitchFamily="65" charset="-122"/>
              </a:rPr>
              <a:t>New.bat</a:t>
            </a:r>
          </a:p>
          <a:p>
            <a:pPr>
              <a:lnSpc>
                <a:spcPct val="150000"/>
              </a:lnSpc>
            </a:pPr>
            <a:r>
              <a:rPr lang="en-US" altLang="zh-CN" b="1" i="1" dirty="0" smtClean="0">
                <a:latin typeface="方正硬笔行书简体" pitchFamily="65" charset="-122"/>
                <a:ea typeface="方正硬笔行书简体" pitchFamily="65" charset="-122"/>
              </a:rPr>
              <a:t>4.</a:t>
            </a:r>
            <a:r>
              <a:rPr lang="zh-CN" altLang="en-US" b="1" i="1" dirty="0" smtClean="0">
                <a:latin typeface="方正硬笔行书简体" pitchFamily="65" charset="-122"/>
                <a:ea typeface="方正硬笔行书简体" pitchFamily="65" charset="-122"/>
              </a:rPr>
              <a:t>双击执行</a:t>
            </a:r>
            <a:endParaRPr lang="en-US" altLang="zh-CN" b="1" i="1" dirty="0" smtClean="0">
              <a:latin typeface="方正硬笔行书简体" pitchFamily="65" charset="-122"/>
              <a:ea typeface="方正硬笔行书简体" pitchFamily="65" charset="-122"/>
            </a:endParaRPr>
          </a:p>
          <a:p>
            <a:pPr>
              <a:lnSpc>
                <a:spcPct val="150000"/>
              </a:lnSpc>
            </a:pPr>
            <a:r>
              <a:rPr lang="en-US" altLang="zh-CN" b="1" i="1" dirty="0" smtClean="0">
                <a:latin typeface="方正硬笔行书简体" pitchFamily="65" charset="-122"/>
                <a:ea typeface="方正硬笔行书简体" pitchFamily="65" charset="-122"/>
              </a:rPr>
              <a:t>5</a:t>
            </a:r>
            <a:r>
              <a:rPr lang="en-US" altLang="ja-JP" b="1" i="1" dirty="0" smtClean="0">
                <a:latin typeface="方正硬笔行书简体" pitchFamily="65" charset="-122"/>
                <a:ea typeface="方正硬笔行书简体" pitchFamily="65" charset="-122"/>
              </a:rPr>
              <a:t>.</a:t>
            </a:r>
            <a:r>
              <a:rPr lang="zh-CN" altLang="en-US" b="1" i="1" dirty="0" smtClean="0">
                <a:latin typeface="方正硬笔行书简体" pitchFamily="65" charset="-122"/>
                <a:ea typeface="方正硬笔行书简体" pitchFamily="65" charset="-122"/>
              </a:rPr>
              <a:t>喝杯咖啡看他运行</a:t>
            </a:r>
            <a:endParaRPr kumimoji="1" lang="ja-JP" altLang="en-US" b="1" i="1" dirty="0" smtClean="0">
              <a:latin typeface="方正硬笔行书简体" pitchFamily="65" charset="-122"/>
              <a:ea typeface="方正硬笔行书简体" pitchFamily="65" charset="-122"/>
            </a:endParaRPr>
          </a:p>
        </p:txBody>
      </p:sp>
      <p:sp>
        <p:nvSpPr>
          <p:cNvPr id="13" name="テキスト ボックス 12"/>
          <p:cNvSpPr txBox="1"/>
          <p:nvPr/>
        </p:nvSpPr>
        <p:spPr>
          <a:xfrm>
            <a:off x="179512" y="132394"/>
            <a:ext cx="1404036"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y</a:t>
            </a:r>
            <a:r>
              <a:rPr kumimoji="1" lang="en-US" altLang="zh-CN" sz="1200" b="1" i="1" dirty="0" smtClean="0">
                <a:solidFill>
                  <a:srgbClr val="7030A0"/>
                </a:solidFill>
                <a:latin typeface="Tahoma" pitchFamily="34" charset="0"/>
                <a:cs typeface="Tahoma" pitchFamily="34" charset="0"/>
              </a:rPr>
              <a:t>our first </a:t>
            </a:r>
            <a:r>
              <a:rPr kumimoji="1" lang="en-US" altLang="zh-CN" sz="1200" b="1" i="1" dirty="0" smtClean="0">
                <a:solidFill>
                  <a:schemeClr val="tx1">
                    <a:lumMod val="50000"/>
                    <a:lumOff val="50000"/>
                  </a:schemeClr>
                </a:solidFill>
                <a:latin typeface="Tahoma" pitchFamily="34" charset="0"/>
                <a:cs typeface="Tahoma" pitchFamily="34" charset="0"/>
              </a:rPr>
              <a:t>batch</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8</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1</a:t>
            </a:r>
            <a:endParaRPr kumimoji="1" lang="ja-JP" altLang="en-US" sz="1200" b="1" i="1" dirty="0" smtClean="0">
              <a:solidFill>
                <a:schemeClr val="tx1">
                  <a:lumMod val="50000"/>
                  <a:lumOff val="50000"/>
                </a:schemeClr>
              </a:solidFill>
              <a:latin typeface="Tahoma" pitchFamily="34" charset="0"/>
              <a:cs typeface="Tahoma" pitchFamily="34" charset="0"/>
            </a:endParaRP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72" y="1827655"/>
            <a:ext cx="1943100" cy="1838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正方形/長方形 1"/>
          <p:cNvSpPr/>
          <p:nvPr/>
        </p:nvSpPr>
        <p:spPr>
          <a:xfrm>
            <a:off x="621622" y="3238173"/>
            <a:ext cx="1924650" cy="191294"/>
          </a:xfrm>
          <a:prstGeom prst="rect">
            <a:avLst/>
          </a:prstGeom>
          <a:solidFill>
            <a:srgbClr val="0070C0">
              <a:alpha val="6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3919" y="3212976"/>
            <a:ext cx="3324225" cy="2305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正方形/長方形 13"/>
          <p:cNvSpPr/>
          <p:nvPr/>
        </p:nvSpPr>
        <p:spPr>
          <a:xfrm>
            <a:off x="2546272" y="4581128"/>
            <a:ext cx="3321872" cy="191294"/>
          </a:xfrm>
          <a:prstGeom prst="rect">
            <a:avLst/>
          </a:prstGeom>
          <a:solidFill>
            <a:srgbClr val="0070C0">
              <a:alpha val="6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pic>
        <p:nvPicPr>
          <p:cNvPr id="102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74954" y="4113088"/>
            <a:ext cx="11620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50117" y="4288251"/>
            <a:ext cx="11049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43919" y="4324279"/>
            <a:ext cx="1809281" cy="603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9414" y="1546376"/>
            <a:ext cx="5368730" cy="4177398"/>
          </a:xfrm>
          <a:prstGeom prst="rect">
            <a:avLst/>
          </a:prstGeom>
          <a:noFill/>
          <a:ln>
            <a:noFill/>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0778" y="1546376"/>
            <a:ext cx="5495131" cy="4002424"/>
          </a:xfrm>
          <a:prstGeom prst="rect">
            <a:avLst/>
          </a:prstGeom>
          <a:noFill/>
          <a:ln>
            <a:noFill/>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181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500"/>
                                        <p:tgtEl>
                                          <p:spTgt spid="102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1" presetClass="exit" presetSubtype="0" fill="hold" nodeType="afterEffect">
                                  <p:stCondLst>
                                    <p:cond delay="0"/>
                                  </p:stCondLst>
                                  <p:childTnLst>
                                    <p:set>
                                      <p:cBhvr>
                                        <p:cTn id="21" dur="1" fill="hold">
                                          <p:stCondLst>
                                            <p:cond delay="0"/>
                                          </p:stCondLst>
                                        </p:cTn>
                                        <p:tgtEl>
                                          <p:spTgt spid="102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2"/>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2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nodeType="after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par>
                          <p:cTn id="31" fill="hold">
                            <p:stCondLst>
                              <p:cond delay="1500"/>
                            </p:stCondLst>
                            <p:childTnLst>
                              <p:par>
                                <p:cTn id="32" presetID="10" presetClass="entr" presetSubtype="0" fill="hold" nodeType="afterEffect">
                                  <p:stCondLst>
                                    <p:cond delay="1000"/>
                                  </p:stCondLst>
                                  <p:childTnLst>
                                    <p:set>
                                      <p:cBhvr>
                                        <p:cTn id="33" dur="1" fill="hold">
                                          <p:stCondLst>
                                            <p:cond delay="0"/>
                                          </p:stCondLst>
                                        </p:cTn>
                                        <p:tgtEl>
                                          <p:spTgt spid="1029"/>
                                        </p:tgtEl>
                                        <p:attrNameLst>
                                          <p:attrName>style.visibility</p:attrName>
                                        </p:attrNameLst>
                                      </p:cBhvr>
                                      <p:to>
                                        <p:strVal val="visible"/>
                                      </p:to>
                                    </p:set>
                                    <p:animEffect transition="in" filter="fade">
                                      <p:cBhvr>
                                        <p:cTn id="34" dur="500"/>
                                        <p:tgtEl>
                                          <p:spTgt spid="1029"/>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1032"/>
                                        </p:tgtEl>
                                        <p:attrNameLst>
                                          <p:attrName>style.visibility</p:attrName>
                                        </p:attrNameLst>
                                      </p:cBhvr>
                                      <p:to>
                                        <p:strVal val="visible"/>
                                      </p:to>
                                    </p:set>
                                    <p:animEffect transition="in" filter="fade">
                                      <p:cBhvr>
                                        <p:cTn id="38" dur="500"/>
                                        <p:tgtEl>
                                          <p:spTgt spid="1032"/>
                                        </p:tgtEl>
                                      </p:cBhvr>
                                    </p:animEffect>
                                  </p:childTnLst>
                                </p:cTn>
                              </p:par>
                            </p:childTnLst>
                          </p:cTn>
                        </p:par>
                        <p:par>
                          <p:cTn id="39" fill="hold">
                            <p:stCondLst>
                              <p:cond delay="3500"/>
                            </p:stCondLst>
                            <p:childTnLst>
                              <p:par>
                                <p:cTn id="40" presetID="1" presetClass="exit" presetSubtype="0" fill="hold" nodeType="afterEffect">
                                  <p:stCondLst>
                                    <p:cond delay="2000"/>
                                  </p:stCondLst>
                                  <p:childTnLst>
                                    <p:set>
                                      <p:cBhvr>
                                        <p:cTn id="41" dur="1" fill="hold">
                                          <p:stCondLst>
                                            <p:cond delay="0"/>
                                          </p:stCondLst>
                                        </p:cTn>
                                        <p:tgtEl>
                                          <p:spTgt spid="1028"/>
                                        </p:tgtEl>
                                        <p:attrNameLst>
                                          <p:attrName>style.visibility</p:attrName>
                                        </p:attrNameLst>
                                      </p:cBhvr>
                                      <p:to>
                                        <p:strVal val="hidden"/>
                                      </p:to>
                                    </p:set>
                                  </p:childTnLst>
                                </p:cTn>
                              </p:par>
                              <p:par>
                                <p:cTn id="42" presetID="1" presetClass="exit" presetSubtype="0" fill="hold" nodeType="withEffect">
                                  <p:stCondLst>
                                    <p:cond delay="2000"/>
                                  </p:stCondLst>
                                  <p:childTnLst>
                                    <p:set>
                                      <p:cBhvr>
                                        <p:cTn id="43" dur="1" fill="hold">
                                          <p:stCondLst>
                                            <p:cond delay="0"/>
                                          </p:stCondLst>
                                        </p:cTn>
                                        <p:tgtEl>
                                          <p:spTgt spid="1029"/>
                                        </p:tgtEl>
                                        <p:attrNameLst>
                                          <p:attrName>style.visibility</p:attrName>
                                        </p:attrNameLst>
                                      </p:cBhvr>
                                      <p:to>
                                        <p:strVal val="hidden"/>
                                      </p:to>
                                    </p:set>
                                  </p:childTnLst>
                                </p:cTn>
                              </p:par>
                              <p:par>
                                <p:cTn id="44" presetID="1" presetClass="exit" presetSubtype="0" fill="hold" nodeType="withEffect">
                                  <p:stCondLst>
                                    <p:cond delay="2000"/>
                                  </p:stCondLst>
                                  <p:childTnLst>
                                    <p:set>
                                      <p:cBhvr>
                                        <p:cTn id="45" dur="1" fill="hold">
                                          <p:stCondLst>
                                            <p:cond delay="0"/>
                                          </p:stCondLst>
                                        </p:cTn>
                                        <p:tgtEl>
                                          <p:spTgt spid="1032"/>
                                        </p:tgtEl>
                                        <p:attrNameLst>
                                          <p:attrName>style.visibility</p:attrName>
                                        </p:attrNameLst>
                                      </p:cBhvr>
                                      <p:to>
                                        <p:strVal val="hidden"/>
                                      </p:to>
                                    </p:set>
                                  </p:childTnLst>
                                </p:cTn>
                              </p:par>
                            </p:childTnLst>
                          </p:cTn>
                        </p:par>
                        <p:par>
                          <p:cTn id="46" fill="hold">
                            <p:stCondLst>
                              <p:cond delay="5500"/>
                            </p:stCondLst>
                            <p:childTnLst>
                              <p:par>
                                <p:cTn id="47" presetID="10" presetClass="entr" presetSubtype="0" fill="hold" nodeType="afterEffect">
                                  <p:stCondLst>
                                    <p:cond delay="1000"/>
                                  </p:stCondLst>
                                  <p:childTnLst>
                                    <p:set>
                                      <p:cBhvr>
                                        <p:cTn id="48" dur="1" fill="hold">
                                          <p:stCondLst>
                                            <p:cond delay="0"/>
                                          </p:stCondLst>
                                        </p:cTn>
                                        <p:tgtEl>
                                          <p:spTgt spid="1033"/>
                                        </p:tgtEl>
                                        <p:attrNameLst>
                                          <p:attrName>style.visibility</p:attrName>
                                        </p:attrNameLst>
                                      </p:cBhvr>
                                      <p:to>
                                        <p:strVal val="visible"/>
                                      </p:to>
                                    </p:set>
                                    <p:animEffect transition="in" filter="fade">
                                      <p:cBhvr>
                                        <p:cTn id="49" dur="500"/>
                                        <p:tgtEl>
                                          <p:spTgt spid="1033"/>
                                        </p:tgtEl>
                                      </p:cBhvr>
                                    </p:animEffect>
                                  </p:childTnLst>
                                </p:cTn>
                              </p:par>
                            </p:childTnLst>
                          </p:cTn>
                        </p:par>
                        <p:par>
                          <p:cTn id="50" fill="hold">
                            <p:stCondLst>
                              <p:cond delay="7000"/>
                            </p:stCondLst>
                            <p:childTnLst>
                              <p:par>
                                <p:cTn id="51" presetID="1" presetClass="entr" presetSubtype="0" fill="hold" nodeType="afterEffect">
                                  <p:stCondLst>
                                    <p:cond delay="1000"/>
                                  </p:stCondLst>
                                  <p:childTnLst>
                                    <p:set>
                                      <p:cBhvr>
                                        <p:cTn id="52" dur="1" fill="hold">
                                          <p:stCondLst>
                                            <p:cond delay="0"/>
                                          </p:stCondLst>
                                        </p:cTn>
                                        <p:tgtEl>
                                          <p:spTgt spid="1034"/>
                                        </p:tgtEl>
                                        <p:attrNameLst>
                                          <p:attrName>style.visibility</p:attrName>
                                        </p:attrNameLst>
                                      </p:cBhvr>
                                      <p:to>
                                        <p:strVal val="visible"/>
                                      </p:to>
                                    </p:set>
                                  </p:childTnLst>
                                </p:cTn>
                              </p:par>
                            </p:childTnLst>
                          </p:cTn>
                        </p:par>
                        <p:par>
                          <p:cTn id="53" fill="hold">
                            <p:stCondLst>
                              <p:cond delay="8000"/>
                            </p:stCondLst>
                            <p:childTnLst>
                              <p:par>
                                <p:cTn id="54" presetID="10" presetClass="entr" presetSubtype="0" fill="hold" nodeType="afterEffect">
                                  <p:stCondLst>
                                    <p:cond delay="2000"/>
                                  </p:stCondLst>
                                  <p:childTnLst>
                                    <p:set>
                                      <p:cBhvr>
                                        <p:cTn id="55" dur="1" fill="hold">
                                          <p:stCondLst>
                                            <p:cond delay="0"/>
                                          </p:stCondLst>
                                        </p:cTn>
                                        <p:tgtEl>
                                          <p:spTgt spid="1035"/>
                                        </p:tgtEl>
                                        <p:attrNameLst>
                                          <p:attrName>style.visibility</p:attrName>
                                        </p:attrNameLst>
                                      </p:cBhvr>
                                      <p:to>
                                        <p:strVal val="visible"/>
                                      </p:to>
                                    </p:set>
                                    <p:animEffect transition="in" filter="fade">
                                      <p:cBhvr>
                                        <p:cTn id="56" dur="500"/>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683568" y="2204864"/>
            <a:ext cx="4898908" cy="4042916"/>
          </a:xfrm>
          <a:prstGeom prst="rect">
            <a:avLst/>
          </a:prstGeom>
          <a:noFill/>
          <a:ln w="19050">
            <a:solidFill>
              <a:schemeClr val="tx1">
                <a:lumMod val="50000"/>
                <a:lumOff val="50000"/>
              </a:schemeClr>
            </a:solidFill>
            <a:miter lim="800000"/>
            <a:headEnd/>
            <a:tailEnd/>
          </a:ln>
        </p:spPr>
      </p:pic>
      <p:sp>
        <p:nvSpPr>
          <p:cNvPr id="4" name="テキスト ボックス 3"/>
          <p:cNvSpPr txBox="1"/>
          <p:nvPr/>
        </p:nvSpPr>
        <p:spPr>
          <a:xfrm>
            <a:off x="467544" y="514276"/>
            <a:ext cx="3600400" cy="369332"/>
          </a:xfrm>
          <a:prstGeom prst="rect">
            <a:avLst/>
          </a:prstGeom>
          <a:noFill/>
        </p:spPr>
        <p:txBody>
          <a:bodyPr wrap="square" rtlCol="0">
            <a:spAutoFit/>
          </a:bodyPr>
          <a:lstStyle/>
          <a:p>
            <a:r>
              <a:rPr lang="en-US" altLang="ja-JP" b="1" dirty="0">
                <a:latin typeface="方正硬笔行书简体" pitchFamily="65" charset="-122"/>
                <a:ea typeface="方正硬笔行书简体" pitchFamily="65" charset="-122"/>
              </a:rPr>
              <a:t>2</a:t>
            </a:r>
            <a:r>
              <a:rPr kumimoji="1" lang="en-US" altLang="ja-JP" b="1" dirty="0" smtClean="0">
                <a:latin typeface="方正硬笔行书简体" pitchFamily="65" charset="-122"/>
                <a:ea typeface="方正硬笔行书简体" pitchFamily="65" charset="-122"/>
              </a:rPr>
              <a:t> </a:t>
            </a:r>
            <a:r>
              <a:rPr kumimoji="1" lang="zh-CN" altLang="en-US" b="1" dirty="0" smtClean="0">
                <a:latin typeface="方正硬笔行书简体" pitchFamily="65" charset="-122"/>
                <a:ea typeface="方正硬笔行书简体" pitchFamily="65" charset="-122"/>
              </a:rPr>
              <a:t>学习</a:t>
            </a:r>
            <a:r>
              <a:rPr lang="zh-CN" altLang="en-US" b="1" dirty="0">
                <a:latin typeface="方正硬笔行书简体" pitchFamily="65" charset="-122"/>
                <a:ea typeface="方正硬笔行书简体" pitchFamily="65" charset="-122"/>
              </a:rPr>
              <a:t>基础</a:t>
            </a:r>
            <a:r>
              <a:rPr kumimoji="1" lang="zh-CN" altLang="en-US" b="1" dirty="0" smtClean="0">
                <a:latin typeface="方正硬笔行书简体" pitchFamily="65" charset="-122"/>
                <a:ea typeface="方正硬笔行书简体" pitchFamily="65" charset="-122"/>
              </a:rPr>
              <a:t>命令行命令</a:t>
            </a:r>
            <a:endParaRPr kumimoji="1" lang="en-US" altLang="zh-CN" b="1" dirty="0" smtClean="0">
              <a:latin typeface="方正硬笔行书简体" pitchFamily="65" charset="-122"/>
              <a:ea typeface="方正硬笔行书简体" pitchFamily="65" charset="-122"/>
            </a:endParaRPr>
          </a:p>
        </p:txBody>
      </p:sp>
      <p:sp>
        <p:nvSpPr>
          <p:cNvPr id="5" name="テキスト ボックス 4"/>
          <p:cNvSpPr txBox="1"/>
          <p:nvPr/>
        </p:nvSpPr>
        <p:spPr>
          <a:xfrm>
            <a:off x="1907704" y="1052736"/>
            <a:ext cx="4464496" cy="523220"/>
          </a:xfrm>
          <a:prstGeom prst="rect">
            <a:avLst/>
          </a:prstGeom>
          <a:noFill/>
        </p:spPr>
        <p:txBody>
          <a:bodyPr wrap="square" rtlCol="0">
            <a:spAutoFit/>
          </a:bodyPr>
          <a:lstStyle/>
          <a:p>
            <a:r>
              <a:rPr lang="zh-CN" altLang="en-US" sz="2800" b="1" dirty="0" smtClean="0">
                <a:latin typeface="微软雅黑" pitchFamily="34" charset="-122"/>
                <a:ea typeface="微软雅黑" pitchFamily="34" charset="-122"/>
              </a:rPr>
              <a:t>回显和输出相关的命令</a:t>
            </a:r>
            <a:endParaRPr kumimoji="1" lang="ja-JP" altLang="en-US" sz="2800" b="1" dirty="0">
              <a:latin typeface="微软雅黑" pitchFamily="34" charset="-122"/>
              <a:ea typeface="微软雅黑" pitchFamily="34" charset="-122"/>
            </a:endParaRPr>
          </a:p>
        </p:txBody>
      </p:sp>
      <p:sp>
        <p:nvSpPr>
          <p:cNvPr id="8" name="テキスト ボックス 7"/>
          <p:cNvSpPr txBox="1"/>
          <p:nvPr/>
        </p:nvSpPr>
        <p:spPr>
          <a:xfrm>
            <a:off x="186752" y="6464298"/>
            <a:ext cx="2153000" cy="276999"/>
          </a:xfrm>
          <a:prstGeom prst="rect">
            <a:avLst/>
          </a:prstGeom>
          <a:noFill/>
        </p:spPr>
        <p:txBody>
          <a:bodyPr wrap="square" rtlCol="0">
            <a:spAutoFit/>
          </a:bodyPr>
          <a:lstStyle/>
          <a:p>
            <a:r>
              <a:rPr lang="en-US" altLang="zh-CN" sz="1200" b="1" dirty="0">
                <a:solidFill>
                  <a:srgbClr val="002060"/>
                </a:solidFill>
                <a:latin typeface="Tahoma" pitchFamily="34" charset="0"/>
                <a:cs typeface="Tahoma" pitchFamily="34" charset="0"/>
              </a:rPr>
              <a:t>9</a:t>
            </a:r>
            <a:r>
              <a:rPr lang="en-US" altLang="zh-CN" sz="1200" b="1" i="1" dirty="0" smtClean="0">
                <a:solidFill>
                  <a:srgbClr val="7030A0"/>
                </a:solidFill>
                <a:latin typeface="Tahoma" pitchFamily="34" charset="0"/>
                <a:cs typeface="Tahoma" pitchFamily="34" charset="0"/>
              </a:rPr>
              <a:t>     </a:t>
            </a:r>
            <a:r>
              <a:rPr lang="en-US" altLang="zh-CN" sz="1200" b="1" i="1" dirty="0">
                <a:solidFill>
                  <a:schemeClr val="tx1">
                    <a:lumMod val="50000"/>
                    <a:lumOff val="50000"/>
                  </a:schemeClr>
                </a:solidFill>
                <a:latin typeface="Tahoma" pitchFamily="34" charset="0"/>
                <a:cs typeface="Tahoma" pitchFamily="34" charset="0"/>
              </a:rPr>
              <a:t>t</a:t>
            </a:r>
            <a:r>
              <a:rPr lang="en-US" altLang="zh-CN" sz="1200" b="1" i="1" dirty="0" smtClean="0">
                <a:solidFill>
                  <a:schemeClr val="tx1">
                    <a:lumMod val="50000"/>
                    <a:lumOff val="50000"/>
                  </a:schemeClr>
                </a:solidFill>
                <a:latin typeface="Tahoma" pitchFamily="34" charset="0"/>
                <a:cs typeface="Tahoma" pitchFamily="34" charset="0"/>
              </a:rPr>
              <a:t>his is a new chapter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円形吹き出し 1"/>
          <p:cNvSpPr/>
          <p:nvPr/>
        </p:nvSpPr>
        <p:spPr>
          <a:xfrm>
            <a:off x="83208" y="1628796"/>
            <a:ext cx="2268112" cy="1365885"/>
          </a:xfrm>
          <a:custGeom>
            <a:avLst/>
            <a:gdLst>
              <a:gd name="connsiteX0" fmla="*/ 1944863 w 2267744"/>
              <a:gd name="connsiteY0" fmla="*/ 1334205 h 1365880"/>
              <a:gd name="connsiteX1" fmla="*/ 1628630 w 2267744"/>
              <a:gd name="connsiteY1" fmla="*/ 1297436 h 1365880"/>
              <a:gd name="connsiteX2" fmla="*/ 541108 w 2267744"/>
              <a:gd name="connsiteY2" fmla="*/ 1265125 h 1365880"/>
              <a:gd name="connsiteX3" fmla="*/ 470680 w 2267744"/>
              <a:gd name="connsiteY3" fmla="*/ 128999 h 1365880"/>
              <a:gd name="connsiteX4" fmla="*/ 1563762 w 2267744"/>
              <a:gd name="connsiteY4" fmla="*/ 50987 h 1365880"/>
              <a:gd name="connsiteX5" fmla="*/ 1974790 w 2267744"/>
              <a:gd name="connsiteY5" fmla="*/ 1141058 h 1365880"/>
              <a:gd name="connsiteX6" fmla="*/ 1944863 w 2267744"/>
              <a:gd name="connsiteY6" fmla="*/ 1334205 h 1365880"/>
              <a:gd name="connsiteX0" fmla="*/ 1944875 w 2268112"/>
              <a:gd name="connsiteY0" fmla="*/ 1334209 h 1365885"/>
              <a:gd name="connsiteX1" fmla="*/ 1628642 w 2268112"/>
              <a:gd name="connsiteY1" fmla="*/ 1297440 h 1365885"/>
              <a:gd name="connsiteX2" fmla="*/ 541120 w 2268112"/>
              <a:gd name="connsiteY2" fmla="*/ 1265129 h 1365885"/>
              <a:gd name="connsiteX3" fmla="*/ 470692 w 2268112"/>
              <a:gd name="connsiteY3" fmla="*/ 129003 h 1365885"/>
              <a:gd name="connsiteX4" fmla="*/ 1563774 w 2268112"/>
              <a:gd name="connsiteY4" fmla="*/ 50991 h 1365885"/>
              <a:gd name="connsiteX5" fmla="*/ 1974802 w 2268112"/>
              <a:gd name="connsiteY5" fmla="*/ 1141062 h 1365885"/>
              <a:gd name="connsiteX6" fmla="*/ 1944875 w 2268112"/>
              <a:gd name="connsiteY6" fmla="*/ 1334209 h 1365885"/>
              <a:gd name="connsiteX0" fmla="*/ 1944875 w 2268112"/>
              <a:gd name="connsiteY0" fmla="*/ 1334209 h 1365885"/>
              <a:gd name="connsiteX1" fmla="*/ 1628642 w 2268112"/>
              <a:gd name="connsiteY1" fmla="*/ 1297440 h 1365885"/>
              <a:gd name="connsiteX2" fmla="*/ 541120 w 2268112"/>
              <a:gd name="connsiteY2" fmla="*/ 1265129 h 1365885"/>
              <a:gd name="connsiteX3" fmla="*/ 470692 w 2268112"/>
              <a:gd name="connsiteY3" fmla="*/ 129003 h 1365885"/>
              <a:gd name="connsiteX4" fmla="*/ 1563774 w 2268112"/>
              <a:gd name="connsiteY4" fmla="*/ 50991 h 1365885"/>
              <a:gd name="connsiteX5" fmla="*/ 1974802 w 2268112"/>
              <a:gd name="connsiteY5" fmla="*/ 1141062 h 1365885"/>
              <a:gd name="connsiteX6" fmla="*/ 1944875 w 2268112"/>
              <a:gd name="connsiteY6" fmla="*/ 1334209 h 136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112" h="1365885">
                <a:moveTo>
                  <a:pt x="1944875" y="1334209"/>
                </a:moveTo>
                <a:lnTo>
                  <a:pt x="1628642" y="1297440"/>
                </a:lnTo>
                <a:cubicBezTo>
                  <a:pt x="1280703" y="1399068"/>
                  <a:pt x="870764" y="1386889"/>
                  <a:pt x="541120" y="1265129"/>
                </a:cubicBezTo>
                <a:cubicBezTo>
                  <a:pt x="-149096" y="1010186"/>
                  <a:pt x="-186038" y="414236"/>
                  <a:pt x="470692" y="129003"/>
                </a:cubicBezTo>
                <a:cubicBezTo>
                  <a:pt x="788256" y="-8922"/>
                  <a:pt x="1201488" y="-38414"/>
                  <a:pt x="1563774" y="50991"/>
                </a:cubicBezTo>
                <a:cubicBezTo>
                  <a:pt x="2290854" y="230420"/>
                  <a:pt x="2501881" y="790077"/>
                  <a:pt x="1974802" y="1141062"/>
                </a:cubicBezTo>
                <a:cubicBezTo>
                  <a:pt x="1875926" y="1218144"/>
                  <a:pt x="1954851" y="1269827"/>
                  <a:pt x="1944875" y="1334209"/>
                </a:cubicBez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chemeClr val="tx1"/>
                </a:solidFill>
                <a:latin typeface="微软雅黑" pitchFamily="34" charset="-122"/>
                <a:ea typeface="微软雅黑" pitchFamily="34" charset="-122"/>
              </a:rPr>
              <a:t>魔镜魔镜</a:t>
            </a:r>
            <a:r>
              <a:rPr lang="zh-CN" altLang="en-US" sz="1400" dirty="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执行</a:t>
            </a:r>
            <a:r>
              <a:rPr lang="en-US" altLang="ja-JP" sz="1400" dirty="0" smtClean="0">
                <a:solidFill>
                  <a:schemeClr val="tx1"/>
                </a:solidFill>
                <a:latin typeface="微软雅黑" pitchFamily="34" charset="-122"/>
                <a:ea typeface="微软雅黑" pitchFamily="34" charset="-122"/>
              </a:rPr>
              <a:t>“find ‘the most beautiful’ girls.txt”</a:t>
            </a:r>
            <a:r>
              <a:rPr lang="en-US" altLang="ja-JP"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并且告诉我它的返回值</a:t>
            </a:r>
            <a:r>
              <a:rPr lang="zh-CN" altLang="en-US" sz="1400" dirty="0">
                <a:latin typeface="微软雅黑" pitchFamily="34" charset="-122"/>
                <a:ea typeface="微软雅黑" pitchFamily="34" charset="-122"/>
              </a:rPr>
              <a:t>！</a:t>
            </a:r>
            <a:endParaRPr kumimoji="1" lang="ja-JP" altLang="en-US" sz="1400" dirty="0">
              <a:solidFill>
                <a:schemeClr val="tx1"/>
              </a:solidFill>
              <a:latin typeface="微软雅黑" pitchFamily="34" charset="-122"/>
              <a:ea typeface="微软雅黑" pitchFamily="34" charset="-122"/>
            </a:endParaRPr>
          </a:p>
        </p:txBody>
      </p:sp>
      <p:sp>
        <p:nvSpPr>
          <p:cNvPr id="12" name="テキスト ボックス 11"/>
          <p:cNvSpPr txBox="1"/>
          <p:nvPr/>
        </p:nvSpPr>
        <p:spPr>
          <a:xfrm>
            <a:off x="1187624" y="5949280"/>
            <a:ext cx="1142248" cy="276999"/>
          </a:xfrm>
          <a:prstGeom prst="rect">
            <a:avLst/>
          </a:prstGeom>
          <a:noFill/>
        </p:spPr>
        <p:txBody>
          <a:bodyPr wrap="square" rtlCol="0">
            <a:spAutoFit/>
          </a:bodyPr>
          <a:lstStyle/>
          <a:p>
            <a:r>
              <a:rPr lang="en-US" altLang="ja-JP" sz="1200" dirty="0">
                <a:solidFill>
                  <a:schemeClr val="bg1"/>
                </a:solidFill>
                <a:latin typeface="Lucida Handwriting" pitchFamily="66" charset="0"/>
              </a:rPr>
              <a:t>b</a:t>
            </a:r>
            <a:r>
              <a:rPr lang="en-US" altLang="ja-JP" sz="1200" dirty="0" smtClean="0">
                <a:solidFill>
                  <a:schemeClr val="bg1"/>
                </a:solidFill>
                <a:latin typeface="Lucida Handwriting" pitchFamily="66" charset="0"/>
              </a:rPr>
              <a:t>ad queen</a:t>
            </a:r>
            <a:endParaRPr kumimoji="1" lang="ja-JP" altLang="en-US" sz="1200" dirty="0" smtClean="0">
              <a:solidFill>
                <a:schemeClr val="bg1"/>
              </a:solidFill>
              <a:latin typeface="Lucida Handwriting" pitchFamily="66" charset="0"/>
            </a:endParaRPr>
          </a:p>
        </p:txBody>
      </p:sp>
      <p:sp>
        <p:nvSpPr>
          <p:cNvPr id="13" name="テキスト ボックス 12"/>
          <p:cNvSpPr txBox="1"/>
          <p:nvPr/>
        </p:nvSpPr>
        <p:spPr>
          <a:xfrm>
            <a:off x="3635896" y="5090700"/>
            <a:ext cx="864096" cy="276999"/>
          </a:xfrm>
          <a:prstGeom prst="rect">
            <a:avLst/>
          </a:prstGeom>
          <a:noFill/>
        </p:spPr>
        <p:txBody>
          <a:bodyPr wrap="square" rtlCol="0">
            <a:spAutoFit/>
          </a:bodyPr>
          <a:lstStyle/>
          <a:p>
            <a:r>
              <a:rPr lang="en-US" altLang="ja-JP" sz="1200" dirty="0" smtClean="0">
                <a:solidFill>
                  <a:schemeClr val="bg1"/>
                </a:solidFill>
                <a:latin typeface="Lucida Handwriting" pitchFamily="66" charset="0"/>
              </a:rPr>
              <a:t>Mirror</a:t>
            </a:r>
            <a:endParaRPr kumimoji="1" lang="ja-JP" altLang="en-US" sz="1200" dirty="0" smtClean="0">
              <a:solidFill>
                <a:schemeClr val="bg1"/>
              </a:solidFill>
              <a:latin typeface="Lucida Handwriting" pitchFamily="66" charset="0"/>
            </a:endParaRPr>
          </a:p>
        </p:txBody>
      </p:sp>
      <p:sp>
        <p:nvSpPr>
          <p:cNvPr id="10" name="円形吹き出し 9"/>
          <p:cNvSpPr/>
          <p:nvPr/>
        </p:nvSpPr>
        <p:spPr>
          <a:xfrm>
            <a:off x="3990678" y="1736812"/>
            <a:ext cx="2381521" cy="1264278"/>
          </a:xfrm>
          <a:custGeom>
            <a:avLst/>
            <a:gdLst>
              <a:gd name="connsiteX0" fmla="*/ 334146 w 2237188"/>
              <a:gd name="connsiteY0" fmla="*/ 1264278 h 1149856"/>
              <a:gd name="connsiteX1" fmla="*/ 379991 w 2237188"/>
              <a:gd name="connsiteY1" fmla="*/ 1006702 h 1149856"/>
              <a:gd name="connsiteX2" fmla="*/ 718965 w 2237188"/>
              <a:gd name="connsiteY2" fmla="*/ 37942 h 1149856"/>
              <a:gd name="connsiteX3" fmla="*/ 1658487 w 2237188"/>
              <a:gd name="connsiteY3" fmla="*/ 71399 h 1149856"/>
              <a:gd name="connsiteX4" fmla="*/ 1693136 w 2237188"/>
              <a:gd name="connsiteY4" fmla="*/ 1068223 h 1149856"/>
              <a:gd name="connsiteX5" fmla="*/ 748469 w 2237188"/>
              <a:gd name="connsiteY5" fmla="*/ 1117471 h 1149856"/>
              <a:gd name="connsiteX6" fmla="*/ 334146 w 2237188"/>
              <a:gd name="connsiteY6" fmla="*/ 1264278 h 1149856"/>
              <a:gd name="connsiteX0" fmla="*/ 334463 w 2237508"/>
              <a:gd name="connsiteY0" fmla="*/ 1264278 h 1264278"/>
              <a:gd name="connsiteX1" fmla="*/ 380308 w 2237508"/>
              <a:gd name="connsiteY1" fmla="*/ 1006702 h 1264278"/>
              <a:gd name="connsiteX2" fmla="*/ 719282 w 2237508"/>
              <a:gd name="connsiteY2" fmla="*/ 37942 h 1264278"/>
              <a:gd name="connsiteX3" fmla="*/ 1658804 w 2237508"/>
              <a:gd name="connsiteY3" fmla="*/ 71399 h 1264278"/>
              <a:gd name="connsiteX4" fmla="*/ 1693453 w 2237508"/>
              <a:gd name="connsiteY4" fmla="*/ 1068223 h 1264278"/>
              <a:gd name="connsiteX5" fmla="*/ 609086 w 2237508"/>
              <a:gd name="connsiteY5" fmla="*/ 1079371 h 1264278"/>
              <a:gd name="connsiteX6" fmla="*/ 334463 w 2237508"/>
              <a:gd name="connsiteY6" fmla="*/ 1264278 h 126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7508" h="1264278">
                <a:moveTo>
                  <a:pt x="334463" y="1264278"/>
                </a:moveTo>
                <a:lnTo>
                  <a:pt x="380308" y="1006702"/>
                </a:lnTo>
                <a:cubicBezTo>
                  <a:pt x="-251770" y="721070"/>
                  <a:pt x="-66816" y="192486"/>
                  <a:pt x="719282" y="37942"/>
                </a:cubicBezTo>
                <a:cubicBezTo>
                  <a:pt x="1026776" y="-22510"/>
                  <a:pt x="1370469" y="-10271"/>
                  <a:pt x="1658804" y="71399"/>
                </a:cubicBezTo>
                <a:cubicBezTo>
                  <a:pt x="2414749" y="285518"/>
                  <a:pt x="2434035" y="840362"/>
                  <a:pt x="1693453" y="1068223"/>
                </a:cubicBezTo>
                <a:cubicBezTo>
                  <a:pt x="1408415" y="1155923"/>
                  <a:pt x="922581" y="1135868"/>
                  <a:pt x="609086" y="1079371"/>
                </a:cubicBezTo>
                <a:lnTo>
                  <a:pt x="334463" y="1264278"/>
                </a:ln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1400" dirty="0" smtClean="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白雪公主”是那个最漂亮的</a:t>
            </a:r>
            <a:r>
              <a:rPr lang="zh-CN" altLang="en-US" sz="1400" dirty="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而你的名字根本不在那个文本里</a:t>
            </a:r>
            <a:r>
              <a:rPr lang="zh-CN" altLang="en-US" sz="1400" dirty="0">
                <a:solidFill>
                  <a:schemeClr val="tx1"/>
                </a:solidFill>
                <a:latin typeface="微软雅黑" pitchFamily="34" charset="-122"/>
                <a:ea typeface="微软雅黑" pitchFamily="34" charset="-122"/>
              </a:rPr>
              <a:t>！</a:t>
            </a:r>
            <a:endParaRPr kumimoji="1" lang="ja-JP" altLang="en-US" sz="1400" dirty="0">
              <a:solidFill>
                <a:schemeClr val="tx1"/>
              </a:solidFill>
              <a:latin typeface="微软雅黑" pitchFamily="34" charset="-122"/>
              <a:ea typeface="微软雅黑" pitchFamily="34" charset="-122"/>
            </a:endParaRPr>
          </a:p>
        </p:txBody>
      </p:sp>
      <p:sp>
        <p:nvSpPr>
          <p:cNvPr id="3" name="テキスト ボックス 2"/>
          <p:cNvSpPr txBox="1"/>
          <p:nvPr/>
        </p:nvSpPr>
        <p:spPr>
          <a:xfrm>
            <a:off x="5902052" y="2886668"/>
            <a:ext cx="2987948" cy="3416320"/>
          </a:xfrm>
          <a:prstGeom prst="rect">
            <a:avLst/>
          </a:prstGeom>
          <a:noFill/>
        </p:spPr>
        <p:txBody>
          <a:bodyPr wrap="square" rtlCol="0">
            <a:spAutoFit/>
          </a:bodyPr>
          <a:lstStyle/>
          <a:p>
            <a:pPr>
              <a:lnSpc>
                <a:spcPct val="150000"/>
              </a:lnSpc>
            </a:pPr>
            <a:r>
              <a:rPr kumimoji="1" lang="en-US" altLang="zh-CN" sz="1600" b="1" dirty="0" smtClean="0">
                <a:latin typeface="Microsoft YaHei" pitchFamily="34" charset="-122"/>
                <a:ea typeface="Microsoft YaHei" pitchFamily="34" charset="-122"/>
              </a:rPr>
              <a:t>ECHO</a:t>
            </a:r>
            <a:r>
              <a:rPr kumimoji="1" lang="zh-CN" altLang="en-US" sz="1600" b="1" dirty="0" smtClean="0">
                <a:latin typeface="Microsoft YaHei" pitchFamily="34" charset="-122"/>
                <a:ea typeface="Microsoft YaHei" pitchFamily="34" charset="-122"/>
              </a:rPr>
              <a:t>是最简单也是最常用的命令。</a:t>
            </a:r>
            <a:endParaRPr kumimoji="1" lang="en-US" altLang="zh-CN" sz="1400"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我们首先需要学习一些和显示相关的内容毕竟我们会经常对着这个窗口，我们通过它了解执行的情况和得到的结果，甚至需要用它来</a:t>
            </a:r>
            <a:r>
              <a:rPr lang="en-US" altLang="zh-CN" sz="1400" dirty="0" smtClean="0">
                <a:latin typeface="Microsoft YaHei" pitchFamily="34" charset="-122"/>
                <a:ea typeface="Microsoft YaHei" pitchFamily="34" charset="-122"/>
              </a:rPr>
              <a:t>debug</a:t>
            </a:r>
            <a:r>
              <a:rPr lang="zh-CN" altLang="en-US" sz="1400" dirty="0" smtClean="0">
                <a:latin typeface="Microsoft YaHei" pitchFamily="34" charset="-122"/>
                <a:ea typeface="Microsoft YaHei" pitchFamily="34" charset="-122"/>
              </a:rPr>
              <a:t>。</a:t>
            </a:r>
            <a:endParaRPr lang="en-US" altLang="zh-CN" sz="1400" dirty="0" smtClean="0">
              <a:latin typeface="Microsoft YaHei" pitchFamily="34" charset="-122"/>
              <a:ea typeface="Microsoft YaHei" pitchFamily="34" charset="-122"/>
            </a:endParaRPr>
          </a:p>
          <a:p>
            <a:pPr>
              <a:lnSpc>
                <a:spcPct val="150000"/>
              </a:lnSpc>
            </a:pPr>
            <a:r>
              <a:rPr kumimoji="1" lang="zh-CN" altLang="en-US" sz="1400" dirty="0" smtClean="0">
                <a:latin typeface="Microsoft YaHei" pitchFamily="34" charset="-122"/>
                <a:ea typeface="Microsoft YaHei" pitchFamily="34" charset="-122"/>
              </a:rPr>
              <a:t>当然，我们也可以让它变得很炫，甚至可以做个星球大战的动画，但是，你必须从学习</a:t>
            </a:r>
            <a:r>
              <a:rPr kumimoji="1" lang="en-US" altLang="zh-CN" sz="1400" dirty="0" smtClean="0">
                <a:latin typeface="Microsoft YaHei" pitchFamily="34" charset="-122"/>
                <a:ea typeface="Microsoft YaHei" pitchFamily="34" charset="-122"/>
              </a:rPr>
              <a:t>echo</a:t>
            </a:r>
            <a:r>
              <a:rPr kumimoji="1" lang="zh-CN" altLang="en-US" sz="1400" dirty="0" smtClean="0">
                <a:latin typeface="Microsoft YaHei" pitchFamily="34" charset="-122"/>
                <a:ea typeface="Microsoft YaHei" pitchFamily="34" charset="-122"/>
              </a:rPr>
              <a:t>开始。</a:t>
            </a:r>
            <a:endParaRPr kumimoji="1" lang="ja-JP" altLang="en-US" sz="1400"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3020271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9160" y="1412776"/>
            <a:ext cx="6372225" cy="4648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12"/>
          <p:cNvSpPr txBox="1"/>
          <p:nvPr/>
        </p:nvSpPr>
        <p:spPr>
          <a:xfrm>
            <a:off x="179512" y="132394"/>
            <a:ext cx="1878314"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how to use </a:t>
            </a:r>
            <a:r>
              <a:rPr lang="en-US" altLang="zh-CN" sz="1200" b="1" i="1" dirty="0">
                <a:solidFill>
                  <a:schemeClr val="tx1">
                    <a:lumMod val="50000"/>
                    <a:lumOff val="50000"/>
                  </a:schemeClr>
                </a:solidFill>
                <a:latin typeface="Tahoma" pitchFamily="34" charset="0"/>
                <a:cs typeface="Tahoma" pitchFamily="34" charset="0"/>
              </a:rPr>
              <a:t>echo &amp; @</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10</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2</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4" name="下カーブ矢印 3"/>
          <p:cNvSpPr/>
          <p:nvPr/>
        </p:nvSpPr>
        <p:spPr>
          <a:xfrm rot="19260951">
            <a:off x="1381590" y="1627328"/>
            <a:ext cx="1352473" cy="552550"/>
          </a:xfrm>
          <a:prstGeom prst="curvedDownArrow">
            <a:avLst>
              <a:gd name="adj1" fmla="val 10759"/>
              <a:gd name="adj2" fmla="val 18267"/>
              <a:gd name="adj3" fmla="val 23557"/>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8" name="上カーブ矢印 7"/>
          <p:cNvSpPr/>
          <p:nvPr/>
        </p:nvSpPr>
        <p:spPr>
          <a:xfrm rot="15243074">
            <a:off x="5616074" y="3691991"/>
            <a:ext cx="1466427" cy="731520"/>
          </a:xfrm>
          <a:prstGeom prst="curvedUpArrow">
            <a:avLst>
              <a:gd name="adj1" fmla="val 9296"/>
              <a:gd name="adj2" fmla="val 24220"/>
              <a:gd name="adj3" fmla="val 27827"/>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9" name="テキスト ボックス 8"/>
          <p:cNvSpPr txBox="1"/>
          <p:nvPr/>
        </p:nvSpPr>
        <p:spPr>
          <a:xfrm>
            <a:off x="474783" y="698184"/>
            <a:ext cx="3424117" cy="523220"/>
          </a:xfrm>
          <a:prstGeom prst="rect">
            <a:avLst/>
          </a:prstGeom>
          <a:noFill/>
        </p:spPr>
        <p:txBody>
          <a:bodyPr wrap="square" rtlCol="0">
            <a:spAutoFit/>
          </a:bodyPr>
          <a:lstStyle/>
          <a:p>
            <a:r>
              <a:rPr kumimoji="1" lang="zh-CN" altLang="en-US" sz="1400" b="1" dirty="0" smtClean="0">
                <a:latin typeface="Microsoft YaHei" pitchFamily="34" charset="-122"/>
                <a:ea typeface="Microsoft YaHei" pitchFamily="34" charset="-122"/>
              </a:rPr>
              <a:t>回到刚才的例子，让我们重新执行一下，看一下这个黑乎乎的界面上有哪些信息。</a:t>
            </a:r>
            <a:endParaRPr kumimoji="1" lang="ja-JP" altLang="en-US" sz="1400" b="1" dirty="0" smtClean="0">
              <a:latin typeface="Microsoft YaHei" pitchFamily="34" charset="-122"/>
              <a:ea typeface="Microsoft YaHei" pitchFamily="34" charset="-122"/>
            </a:endParaRPr>
          </a:p>
        </p:txBody>
      </p:sp>
      <p:sp>
        <p:nvSpPr>
          <p:cNvPr id="10" name="テキスト ボックス 9"/>
          <p:cNvSpPr txBox="1"/>
          <p:nvPr/>
        </p:nvSpPr>
        <p:spPr>
          <a:xfrm>
            <a:off x="531783" y="2580278"/>
            <a:ext cx="1676506" cy="646331"/>
          </a:xfrm>
          <a:prstGeom prst="rect">
            <a:avLst/>
          </a:prstGeom>
          <a:noFill/>
        </p:spPr>
        <p:txBody>
          <a:bodyPr wrap="square" rtlCol="0">
            <a:spAutoFit/>
          </a:bodyPr>
          <a:lstStyle/>
          <a:p>
            <a:r>
              <a:rPr lang="zh-CN" altLang="en-US" b="1" dirty="0">
                <a:latin typeface="方正硬笔行书简体" pitchFamily="65" charset="-122"/>
                <a:ea typeface="方正硬笔行书简体" pitchFamily="65" charset="-122"/>
                <a:cs typeface="liguofu" pitchFamily="2" charset="-128"/>
              </a:rPr>
              <a:t>这里是</a:t>
            </a:r>
            <a:r>
              <a:rPr lang="en-US" altLang="zh-CN" b="1" dirty="0">
                <a:latin typeface="方正硬笔行书简体" pitchFamily="65" charset="-122"/>
                <a:ea typeface="方正硬笔行书简体" pitchFamily="65" charset="-122"/>
                <a:cs typeface="liguofu" pitchFamily="2" charset="-128"/>
              </a:rPr>
              <a:t>echo</a:t>
            </a:r>
            <a:r>
              <a:rPr lang="zh-CN" altLang="en-US" b="1" dirty="0">
                <a:latin typeface="方正硬笔行书简体" pitchFamily="65" charset="-122"/>
                <a:ea typeface="方正硬笔行书简体" pitchFamily="65" charset="-122"/>
                <a:cs typeface="liguofu" pitchFamily="2" charset="-128"/>
              </a:rPr>
              <a:t>打印出来的</a:t>
            </a:r>
            <a:r>
              <a:rPr lang="zh-CN" altLang="en-US" b="1" dirty="0" smtClean="0">
                <a:latin typeface="方正硬笔行书简体" pitchFamily="65" charset="-122"/>
                <a:ea typeface="方正硬笔行书简体" pitchFamily="65" charset="-122"/>
                <a:cs typeface="liguofu" pitchFamily="2" charset="-128"/>
              </a:rPr>
              <a:t>消息</a:t>
            </a:r>
            <a:endParaRPr lang="ja-JP" altLang="en-US" b="1" dirty="0">
              <a:latin typeface="方正硬笔行书简体" pitchFamily="65" charset="-122"/>
              <a:ea typeface="方正硬笔行书简体" pitchFamily="65" charset="-122"/>
              <a:cs typeface="liguofu" pitchFamily="2" charset="-128"/>
            </a:endParaRPr>
          </a:p>
        </p:txBody>
      </p:sp>
      <p:sp>
        <p:nvSpPr>
          <p:cNvPr id="17" name="テキスト ボックス 16"/>
          <p:cNvSpPr txBox="1"/>
          <p:nvPr/>
        </p:nvSpPr>
        <p:spPr>
          <a:xfrm rot="21329530">
            <a:off x="4355976" y="4653136"/>
            <a:ext cx="1676506" cy="646331"/>
          </a:xfrm>
          <a:prstGeom prst="rect">
            <a:avLst/>
          </a:prstGeom>
          <a:noFill/>
        </p:spPr>
        <p:txBody>
          <a:bodyPr wrap="square" rtlCol="0">
            <a:spAutoFit/>
          </a:bodyPr>
          <a:lstStyle/>
          <a:p>
            <a:r>
              <a:rPr lang="zh-CN" altLang="en-US" b="1" dirty="0" smtClean="0">
                <a:solidFill>
                  <a:schemeClr val="bg1"/>
                </a:solidFill>
                <a:latin typeface="方正硬笔行书简体" pitchFamily="65" charset="-122"/>
                <a:ea typeface="方正硬笔行书简体" pitchFamily="65" charset="-122"/>
                <a:cs typeface="liguofu" pitchFamily="2" charset="-128"/>
              </a:rPr>
              <a:t>这里是</a:t>
            </a:r>
            <a:r>
              <a:rPr lang="en-US" altLang="zh-CN" b="1" dirty="0" smtClean="0">
                <a:solidFill>
                  <a:schemeClr val="bg1"/>
                </a:solidFill>
                <a:latin typeface="方正硬笔行书简体" pitchFamily="65" charset="-122"/>
                <a:ea typeface="方正硬笔行书简体" pitchFamily="65" charset="-122"/>
                <a:cs typeface="liguofu" pitchFamily="2" charset="-128"/>
              </a:rPr>
              <a:t>pause</a:t>
            </a:r>
            <a:r>
              <a:rPr lang="zh-CN" altLang="en-US" b="1" dirty="0" smtClean="0">
                <a:solidFill>
                  <a:schemeClr val="bg1"/>
                </a:solidFill>
                <a:latin typeface="方正硬笔行书简体" pitchFamily="65" charset="-122"/>
                <a:ea typeface="方正硬笔行书简体" pitchFamily="65" charset="-122"/>
                <a:cs typeface="liguofu" pitchFamily="2" charset="-128"/>
              </a:rPr>
              <a:t>的等待提示</a:t>
            </a:r>
            <a:endParaRPr lang="ja-JP" altLang="en-US" b="1" dirty="0">
              <a:solidFill>
                <a:schemeClr val="bg1"/>
              </a:solidFill>
              <a:latin typeface="方正硬笔行书简体" pitchFamily="65" charset="-122"/>
              <a:ea typeface="方正硬笔行书简体" pitchFamily="65" charset="-122"/>
              <a:cs typeface="liguofu" pitchFamily="2" charset="-128"/>
            </a:endParaRPr>
          </a:p>
        </p:txBody>
      </p:sp>
      <p:sp>
        <p:nvSpPr>
          <p:cNvPr id="18" name="テキスト ボックス 17"/>
          <p:cNvSpPr txBox="1"/>
          <p:nvPr/>
        </p:nvSpPr>
        <p:spPr>
          <a:xfrm rot="424686">
            <a:off x="6502275" y="1922636"/>
            <a:ext cx="1676506" cy="646331"/>
          </a:xfrm>
          <a:prstGeom prst="rect">
            <a:avLst/>
          </a:prstGeom>
          <a:noFill/>
        </p:spPr>
        <p:txBody>
          <a:bodyPr wrap="square" rtlCol="0">
            <a:spAutoFit/>
          </a:bodyPr>
          <a:lstStyle/>
          <a:p>
            <a:r>
              <a:rPr lang="zh-CN" altLang="en-US" b="1" dirty="0" smtClean="0">
                <a:solidFill>
                  <a:schemeClr val="bg1"/>
                </a:solidFill>
                <a:latin typeface="方正硬笔行书简体" pitchFamily="65" charset="-122"/>
                <a:ea typeface="方正硬笔行书简体" pitchFamily="65" charset="-122"/>
                <a:cs typeface="liguofu" pitchFamily="2" charset="-128"/>
              </a:rPr>
              <a:t>这些就是</a:t>
            </a:r>
            <a:r>
              <a:rPr lang="en-US" altLang="zh-CN" b="1" dirty="0" smtClean="0">
                <a:solidFill>
                  <a:schemeClr val="bg1"/>
                </a:solidFill>
                <a:latin typeface="方正硬笔行书简体" pitchFamily="65" charset="-122"/>
                <a:ea typeface="方正硬笔行书简体" pitchFamily="65" charset="-122"/>
                <a:cs typeface="liguofu" pitchFamily="2" charset="-128"/>
              </a:rPr>
              <a:t>ping</a:t>
            </a:r>
            <a:r>
              <a:rPr lang="zh-CN" altLang="en-US" b="1" dirty="0" smtClean="0">
                <a:solidFill>
                  <a:schemeClr val="bg1"/>
                </a:solidFill>
                <a:latin typeface="方正硬笔行书简体" pitchFamily="65" charset="-122"/>
                <a:ea typeface="方正硬笔行书简体" pitchFamily="65" charset="-122"/>
                <a:cs typeface="liguofu" pitchFamily="2" charset="-128"/>
              </a:rPr>
              <a:t>命令的返回值</a:t>
            </a:r>
            <a:endParaRPr lang="ja-JP" altLang="en-US" b="1" dirty="0">
              <a:solidFill>
                <a:schemeClr val="bg1"/>
              </a:solidFill>
              <a:latin typeface="方正硬笔行书简体" pitchFamily="65" charset="-122"/>
              <a:ea typeface="方正硬笔行书简体" pitchFamily="65" charset="-122"/>
              <a:cs typeface="liguofu" pitchFamily="2" charset="-128"/>
            </a:endParaRPr>
          </a:p>
        </p:txBody>
      </p:sp>
    </p:spTree>
    <p:extLst>
      <p:ext uri="{BB962C8B-B14F-4D97-AF65-F5344CB8AC3E}">
        <p14:creationId xmlns:p14="http://schemas.microsoft.com/office/powerpoint/2010/main" val="62622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2" y="132394"/>
            <a:ext cx="1807438"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lang="en-US" altLang="zh-CN" sz="1200" b="1" i="1" dirty="0" smtClean="0">
                <a:solidFill>
                  <a:schemeClr val="tx1">
                    <a:lumMod val="50000"/>
                    <a:lumOff val="50000"/>
                  </a:schemeClr>
                </a:solidFill>
                <a:latin typeface="Tahoma" pitchFamily="34" charset="0"/>
                <a:cs typeface="Tahoma" pitchFamily="34" charset="0"/>
              </a:rPr>
              <a:t>echo &amp; @</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11</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2</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696266" y="476672"/>
            <a:ext cx="5296643" cy="877163"/>
          </a:xfrm>
          <a:prstGeom prst="rect">
            <a:avLst/>
          </a:prstGeom>
          <a:noFill/>
        </p:spPr>
        <p:txBody>
          <a:bodyPr wrap="none" rtlCol="0">
            <a:spAutoFit/>
          </a:bodyPr>
          <a:lstStyle/>
          <a:p>
            <a:pPr>
              <a:lnSpc>
                <a:spcPct val="150000"/>
              </a:lnSpc>
            </a:pPr>
            <a:r>
              <a:rPr kumimoji="1" lang="en-US" altLang="ja-JP" b="1" dirty="0" smtClean="0">
                <a:latin typeface="Microsoft YaHei" pitchFamily="34" charset="-122"/>
                <a:ea typeface="Microsoft YaHei" pitchFamily="34" charset="-122"/>
              </a:rPr>
              <a:t>Echo </a:t>
            </a:r>
            <a:r>
              <a:rPr kumimoji="1" lang="zh-CN" altLang="en-US" b="1" dirty="0" smtClean="0">
                <a:latin typeface="Microsoft YaHei" pitchFamily="34" charset="-122"/>
                <a:ea typeface="Microsoft YaHei" pitchFamily="34" charset="-122"/>
              </a:rPr>
              <a:t>和 </a:t>
            </a:r>
            <a:r>
              <a:rPr kumimoji="1" lang="en-US" altLang="zh-CN" b="1" dirty="0" smtClean="0">
                <a:latin typeface="Microsoft YaHei" pitchFamily="34" charset="-122"/>
                <a:ea typeface="Microsoft YaHei" pitchFamily="34" charset="-122"/>
              </a:rPr>
              <a:t>@</a:t>
            </a:r>
          </a:p>
          <a:p>
            <a:pPr>
              <a:lnSpc>
                <a:spcPct val="150000"/>
              </a:lnSpc>
            </a:pPr>
            <a:r>
              <a:rPr lang="en-US" altLang="ja-JP" sz="1600" b="1" dirty="0">
                <a:latin typeface="Microsoft YaHei" pitchFamily="34" charset="-122"/>
                <a:ea typeface="Microsoft YaHei" pitchFamily="34" charset="-122"/>
              </a:rPr>
              <a:t> </a:t>
            </a:r>
            <a:r>
              <a:rPr lang="en-US" altLang="ja-JP" sz="1400" b="1"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提示：你可以首先通过“</a:t>
            </a:r>
            <a:r>
              <a:rPr lang="en-US" altLang="zh-CN" sz="1400" b="1" dirty="0" smtClean="0">
                <a:latin typeface="Microsoft YaHei" pitchFamily="34" charset="-122"/>
                <a:ea typeface="Microsoft YaHei" pitchFamily="34" charset="-122"/>
              </a:rPr>
              <a:t>echo /?”</a:t>
            </a:r>
            <a:r>
              <a:rPr lang="zh-CN" altLang="en-US" sz="1400" b="1" dirty="0" smtClean="0">
                <a:latin typeface="Microsoft YaHei" pitchFamily="34" charset="-122"/>
                <a:ea typeface="Microsoft YaHei" pitchFamily="34" charset="-122"/>
              </a:rPr>
              <a:t>去了解一些有关它的内容。</a:t>
            </a:r>
            <a:endParaRPr lang="en-US" altLang="zh-CN" sz="1400" b="1" dirty="0" smtClean="0">
              <a:latin typeface="Microsoft YaHei" pitchFamily="34" charset="-122"/>
              <a:ea typeface="Microsoft YaHei" pitchFamily="34" charset="-122"/>
            </a:endParaRPr>
          </a:p>
        </p:txBody>
      </p:sp>
      <p:sp>
        <p:nvSpPr>
          <p:cNvPr id="3" name="テキスト ボックス 2"/>
          <p:cNvSpPr txBox="1"/>
          <p:nvPr/>
        </p:nvSpPr>
        <p:spPr>
          <a:xfrm>
            <a:off x="1403648" y="1353835"/>
            <a:ext cx="7010176" cy="1061829"/>
          </a:xfrm>
          <a:prstGeom prst="rect">
            <a:avLst/>
          </a:prstGeom>
          <a:noFill/>
        </p:spPr>
        <p:txBody>
          <a:bodyPr wrap="square" rtlCol="0">
            <a:spAutoFit/>
          </a:bodyPr>
          <a:lstStyle/>
          <a:p>
            <a:pPr>
              <a:lnSpc>
                <a:spcPct val="150000"/>
              </a:lnSpc>
            </a:pPr>
            <a:r>
              <a:rPr kumimoji="1" lang="en-US" altLang="ja-JP" sz="1400" dirty="0" smtClean="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字</a:t>
            </a:r>
            <a:r>
              <a:rPr lang="zh-CN" altLang="en-US" sz="1400" dirty="0" smtClean="0">
                <a:latin typeface="Microsoft YaHei" pitchFamily="34" charset="-122"/>
                <a:ea typeface="Microsoft YaHei" pitchFamily="34" charset="-122"/>
              </a:rPr>
              <a:t>符放在命令前，将关闭命令的回显，就是说不会将命令本身打印出来。例如我们在</a:t>
            </a:r>
            <a:r>
              <a:rPr lang="en-US" altLang="zh-CN" sz="1400" dirty="0" smtClean="0">
                <a:latin typeface="Microsoft YaHei" pitchFamily="34" charset="-122"/>
                <a:ea typeface="Microsoft YaHei" pitchFamily="34" charset="-122"/>
              </a:rPr>
              <a:t>batch</a:t>
            </a:r>
            <a:r>
              <a:rPr lang="zh-CN" altLang="en-US" sz="1400" dirty="0" smtClean="0">
                <a:latin typeface="Microsoft YaHei" pitchFamily="34" charset="-122"/>
                <a:ea typeface="Microsoft YaHei" pitchFamily="34" charset="-122"/>
              </a:rPr>
              <a:t>文件里执行“</a:t>
            </a:r>
            <a:r>
              <a:rPr lang="en-US" altLang="zh-CN" sz="1400" dirty="0" smtClean="0">
                <a:latin typeface="Microsoft YaHei" pitchFamily="34" charset="-122"/>
                <a:ea typeface="Microsoft YaHei" pitchFamily="34" charset="-122"/>
              </a:rPr>
              <a:t>echo hello kitty</a:t>
            </a:r>
            <a:r>
              <a:rPr lang="zh-CN" altLang="en-US" sz="1400" dirty="0" smtClean="0">
                <a:latin typeface="Microsoft YaHei" pitchFamily="34" charset="-122"/>
                <a:ea typeface="Microsoft YaHei" pitchFamily="34" charset="-122"/>
              </a:rPr>
              <a:t>”看到的结过会先显示我们执行的命令和执行所在目录“</a:t>
            </a:r>
            <a:r>
              <a:rPr lang="en-US" altLang="zh-CN" sz="1400" dirty="0" smtClean="0">
                <a:latin typeface="Microsoft YaHei" pitchFamily="34" charset="-122"/>
                <a:ea typeface="Microsoft YaHei" pitchFamily="34" charset="-122"/>
              </a:rPr>
              <a:t>C</a:t>
            </a:r>
            <a:r>
              <a:rPr lang="zh-CN" altLang="en-US" sz="1400" dirty="0" smtClean="0">
                <a:latin typeface="Microsoft YaHei" pitchFamily="34" charset="-122"/>
                <a:ea typeface="Microsoft YaHei" pitchFamily="34" charset="-122"/>
              </a:rPr>
              <a:t>：</a:t>
            </a:r>
            <a:r>
              <a:rPr lang="en-US" altLang="zh-CN" sz="1400" dirty="0" smtClean="0">
                <a:latin typeface="Microsoft YaHei" pitchFamily="34" charset="-122"/>
                <a:ea typeface="Microsoft YaHei" pitchFamily="34" charset="-122"/>
              </a:rPr>
              <a:t>\echo hello kitty</a:t>
            </a:r>
            <a:r>
              <a:rPr lang="zh-CN" altLang="en-US" sz="1400" dirty="0" smtClean="0">
                <a:latin typeface="Microsoft YaHei" pitchFamily="34" charset="-122"/>
                <a:ea typeface="Microsoft YaHei" pitchFamily="34" charset="-122"/>
              </a:rPr>
              <a:t>”然后紧接着显示他的执行结果“</a:t>
            </a:r>
            <a:r>
              <a:rPr lang="en-US" altLang="zh-CN" sz="1400" dirty="0" smtClean="0">
                <a:latin typeface="Microsoft YaHei" pitchFamily="34" charset="-122"/>
                <a:ea typeface="Microsoft YaHei" pitchFamily="34" charset="-122"/>
              </a:rPr>
              <a:t>hello kitty</a:t>
            </a:r>
            <a:r>
              <a:rPr lang="zh-CN" altLang="en-US" sz="1400" dirty="0" smtClean="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a:t>
            </a:r>
            <a:endParaRPr lang="en-US" altLang="zh-CN" sz="1400" dirty="0" smtClean="0">
              <a:latin typeface="Microsoft YaHei" pitchFamily="34" charset="-122"/>
              <a:ea typeface="Microsoft YaHei" pitchFamily="34" charset="-122"/>
            </a:endParaRPr>
          </a:p>
        </p:txBody>
      </p:sp>
      <p:sp>
        <p:nvSpPr>
          <p:cNvPr id="4" name="テキスト ボックス 3"/>
          <p:cNvSpPr txBox="1"/>
          <p:nvPr/>
        </p:nvSpPr>
        <p:spPr>
          <a:xfrm>
            <a:off x="1390948" y="2408166"/>
            <a:ext cx="7010176" cy="3970318"/>
          </a:xfrm>
          <a:prstGeom prst="rect">
            <a:avLst/>
          </a:prstGeom>
          <a:noFill/>
        </p:spPr>
        <p:txBody>
          <a:bodyPr wrap="square" rtlCol="0">
            <a:spAutoFit/>
          </a:bodyPr>
          <a:lstStyle/>
          <a:p>
            <a:pPr>
              <a:lnSpc>
                <a:spcPct val="150000"/>
              </a:lnSpc>
            </a:pPr>
            <a:r>
              <a:rPr lang="en-US" altLang="zh-CN" sz="1400" dirty="0" smtClean="0">
                <a:latin typeface="Microsoft YaHei" pitchFamily="34" charset="-122"/>
                <a:ea typeface="Microsoft YaHei" pitchFamily="34" charset="-122"/>
              </a:rPr>
              <a:t>echo </a:t>
            </a:r>
            <a:r>
              <a:rPr lang="zh-CN" altLang="en-US" sz="1400" dirty="0" smtClean="0">
                <a:latin typeface="Microsoft YaHei" pitchFamily="34" charset="-122"/>
                <a:ea typeface="Microsoft YaHei" pitchFamily="34" charset="-122"/>
              </a:rPr>
              <a:t>的单独用法，主要有下面几个，而组合用法则很多，会在后面的章节讲解：</a:t>
            </a:r>
            <a:endParaRPr lang="en-US" altLang="zh-CN" sz="1400" dirty="0" smtClean="0">
              <a:latin typeface="Microsoft YaHei" pitchFamily="34" charset="-122"/>
              <a:ea typeface="Microsoft YaHei" pitchFamily="34" charset="-122"/>
            </a:endParaRPr>
          </a:p>
          <a:p>
            <a:pPr>
              <a:lnSpc>
                <a:spcPct val="150000"/>
              </a:lnSpc>
            </a:pPr>
            <a:r>
              <a:rPr kumimoji="1" lang="en-US" altLang="ja-JP" sz="1400" b="1" dirty="0" smtClean="0">
                <a:latin typeface="Microsoft YaHei" pitchFamily="34" charset="-122"/>
                <a:ea typeface="Microsoft YaHei" pitchFamily="34" charset="-122"/>
              </a:rPr>
              <a:t>1.</a:t>
            </a:r>
            <a:r>
              <a:rPr kumimoji="1" lang="zh-CN" altLang="en-US" sz="1400" b="1" dirty="0" smtClean="0">
                <a:latin typeface="Microsoft YaHei" pitchFamily="34" charset="-122"/>
                <a:ea typeface="Microsoft YaHei" pitchFamily="34" charset="-122"/>
              </a:rPr>
              <a:t>打开</a:t>
            </a:r>
            <a:r>
              <a:rPr kumimoji="1" lang="en-US" altLang="zh-CN" sz="1400" b="1" dirty="0" smtClean="0">
                <a:latin typeface="Microsoft YaHei" pitchFamily="34" charset="-122"/>
                <a:ea typeface="Microsoft YaHei" pitchFamily="34" charset="-122"/>
              </a:rPr>
              <a:t>/</a:t>
            </a:r>
            <a:r>
              <a:rPr kumimoji="1" lang="zh-CN" altLang="en-US" sz="1400" b="1" dirty="0" smtClean="0">
                <a:latin typeface="Microsoft YaHei" pitchFamily="34" charset="-122"/>
                <a:ea typeface="Microsoft YaHei" pitchFamily="34" charset="-122"/>
              </a:rPr>
              <a:t>关闭回显功能</a:t>
            </a:r>
            <a:endParaRPr kumimoji="1" lang="en-US" altLang="zh-CN" sz="1400" b="1" dirty="0" smtClean="0">
              <a:latin typeface="Microsoft YaHei" pitchFamily="34" charset="-122"/>
              <a:ea typeface="Microsoft YaHei" pitchFamily="34" charset="-122"/>
            </a:endParaRPr>
          </a:p>
          <a:p>
            <a:pPr>
              <a:lnSpc>
                <a:spcPct val="150000"/>
              </a:lnSpc>
            </a:pPr>
            <a:r>
              <a:rPr lang="zh-CN" altLang="en-US" sz="1400" b="1" dirty="0" smtClean="0">
                <a:latin typeface="Microsoft YaHei" pitchFamily="34" charset="-122"/>
                <a:ea typeface="Microsoft YaHei" pitchFamily="34" charset="-122"/>
              </a:rPr>
              <a:t>格式：</a:t>
            </a:r>
            <a:r>
              <a:rPr lang="en-US" altLang="zh-CN" sz="1400" b="1" dirty="0" smtClean="0">
                <a:latin typeface="Microsoft YaHei" pitchFamily="34" charset="-122"/>
                <a:ea typeface="Microsoft YaHei" pitchFamily="34" charset="-122"/>
              </a:rPr>
              <a:t>echo [{ on|off }]</a:t>
            </a:r>
          </a:p>
          <a:p>
            <a:pPr>
              <a:lnSpc>
                <a:spcPct val="150000"/>
              </a:lnSpc>
            </a:pPr>
            <a:r>
              <a:rPr lang="zh-CN" altLang="en-US" sz="1400" dirty="0">
                <a:latin typeface="Microsoft YaHei" pitchFamily="34" charset="-122"/>
                <a:ea typeface="Microsoft YaHei" pitchFamily="34" charset="-122"/>
              </a:rPr>
              <a:t>你</a:t>
            </a:r>
            <a:r>
              <a:rPr lang="zh-CN" altLang="en-US" sz="1400" dirty="0" smtClean="0">
                <a:latin typeface="Microsoft YaHei" pitchFamily="34" charset="-122"/>
                <a:ea typeface="Microsoft YaHei" pitchFamily="34" charset="-122"/>
              </a:rPr>
              <a:t>会在很多别人的实例程序看到“</a:t>
            </a:r>
            <a:r>
              <a:rPr lang="en-US" altLang="zh-CN" sz="1400" dirty="0" smtClean="0">
                <a:latin typeface="Microsoft YaHei" pitchFamily="34" charset="-122"/>
                <a:ea typeface="Microsoft YaHei" pitchFamily="34" charset="-122"/>
              </a:rPr>
              <a:t>@echo off</a:t>
            </a:r>
            <a:r>
              <a:rPr lang="zh-CN" altLang="en-US" sz="1400" dirty="0" smtClean="0">
                <a:latin typeface="Microsoft YaHei" pitchFamily="34" charset="-122"/>
                <a:ea typeface="Microsoft YaHei" pitchFamily="34" charset="-122"/>
              </a:rPr>
              <a:t>”作为</a:t>
            </a:r>
            <a:r>
              <a:rPr lang="en-US" altLang="zh-CN" sz="1400" dirty="0" smtClean="0">
                <a:latin typeface="Microsoft YaHei" pitchFamily="34" charset="-122"/>
                <a:ea typeface="Microsoft YaHei" pitchFamily="34" charset="-122"/>
              </a:rPr>
              <a:t>batch</a:t>
            </a:r>
            <a:r>
              <a:rPr lang="zh-CN" altLang="en-US" sz="1400" dirty="0" smtClean="0">
                <a:latin typeface="Microsoft YaHei" pitchFamily="34" charset="-122"/>
                <a:ea typeface="Microsoft YaHei" pitchFamily="34" charset="-122"/>
              </a:rPr>
              <a:t>的开头，它将关闭后续的命令回显和自己的回显，使得后面的命令不必在其前方加“</a:t>
            </a:r>
            <a:r>
              <a:rPr lang="en-US" altLang="zh-CN" sz="1400" dirty="0" smtClean="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”字符就可以隐藏命令；</a:t>
            </a:r>
            <a:endParaRPr lang="en-US" altLang="zh-CN" sz="1400" dirty="0" smtClean="0">
              <a:latin typeface="Microsoft YaHei" pitchFamily="34" charset="-122"/>
              <a:ea typeface="Microsoft YaHei" pitchFamily="34" charset="-122"/>
            </a:endParaRPr>
          </a:p>
          <a:p>
            <a:pPr>
              <a:lnSpc>
                <a:spcPct val="150000"/>
              </a:lnSpc>
            </a:pPr>
            <a:r>
              <a:rPr kumimoji="1" lang="en-US" altLang="ja-JP" sz="1400" b="1" dirty="0" smtClean="0">
                <a:latin typeface="Microsoft YaHei" pitchFamily="34" charset="-122"/>
                <a:ea typeface="Microsoft YaHei" pitchFamily="34" charset="-122"/>
              </a:rPr>
              <a:t>2</a:t>
            </a:r>
            <a:r>
              <a:rPr lang="en-US" altLang="ja-JP" sz="1400" b="1"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输出指定的信息</a:t>
            </a:r>
            <a:endParaRPr lang="en-US" altLang="zh-CN" sz="1400" b="1" dirty="0" smtClean="0">
              <a:latin typeface="Microsoft YaHei" pitchFamily="34" charset="-122"/>
              <a:ea typeface="Microsoft YaHei" pitchFamily="34" charset="-122"/>
            </a:endParaRPr>
          </a:p>
          <a:p>
            <a:pPr>
              <a:lnSpc>
                <a:spcPct val="150000"/>
              </a:lnSpc>
            </a:pPr>
            <a:r>
              <a:rPr kumimoji="1" lang="zh-CN" altLang="en-US" sz="1400" b="1" dirty="0" smtClean="0">
                <a:latin typeface="Microsoft YaHei" pitchFamily="34" charset="-122"/>
                <a:ea typeface="Microsoft YaHei" pitchFamily="34" charset="-122"/>
              </a:rPr>
              <a:t>格式：</a:t>
            </a:r>
            <a:r>
              <a:rPr kumimoji="1" lang="en-US" altLang="zh-CN" sz="1400" b="1" dirty="0" smtClean="0">
                <a:latin typeface="Microsoft YaHei" pitchFamily="34" charset="-122"/>
                <a:ea typeface="Microsoft YaHei" pitchFamily="34" charset="-122"/>
              </a:rPr>
              <a:t>echo </a:t>
            </a:r>
            <a:r>
              <a:rPr kumimoji="1" lang="zh-CN" altLang="en-US" sz="1400" b="1" dirty="0" smtClean="0">
                <a:latin typeface="Microsoft YaHei" pitchFamily="34" charset="-122"/>
                <a:ea typeface="Microsoft YaHei" pitchFamily="34" charset="-122"/>
              </a:rPr>
              <a:t>内容</a:t>
            </a:r>
            <a:endParaRPr kumimoji="1" lang="en-US" altLang="zh-CN" sz="1400" b="1"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这个是最常用也是很简单的，但也是最常用的；</a:t>
            </a:r>
            <a:endParaRPr lang="en-US" altLang="zh-CN" sz="1400" dirty="0" smtClean="0">
              <a:latin typeface="Microsoft YaHei" pitchFamily="34" charset="-122"/>
              <a:ea typeface="Microsoft YaHei" pitchFamily="34" charset="-122"/>
            </a:endParaRPr>
          </a:p>
          <a:p>
            <a:pPr>
              <a:lnSpc>
                <a:spcPct val="150000"/>
              </a:lnSpc>
            </a:pPr>
            <a:r>
              <a:rPr kumimoji="1" lang="en-US" altLang="ja-JP" sz="1400" b="1" dirty="0" smtClean="0">
                <a:latin typeface="Microsoft YaHei" pitchFamily="34" charset="-122"/>
                <a:ea typeface="Microsoft YaHei" pitchFamily="34" charset="-122"/>
              </a:rPr>
              <a:t>3.</a:t>
            </a:r>
            <a:r>
              <a:rPr kumimoji="1" lang="zh-CN" altLang="en-US" sz="1400" b="1" dirty="0" smtClean="0">
                <a:latin typeface="Microsoft YaHei" pitchFamily="34" charset="-122"/>
                <a:ea typeface="Microsoft YaHei" pitchFamily="34" charset="-122"/>
              </a:rPr>
              <a:t>输出空行</a:t>
            </a:r>
            <a:endParaRPr kumimoji="1" lang="en-US" altLang="zh-CN" sz="1400" b="1" dirty="0" smtClean="0">
              <a:latin typeface="Microsoft YaHei" pitchFamily="34" charset="-122"/>
              <a:ea typeface="Microsoft YaHei" pitchFamily="34" charset="-122"/>
            </a:endParaRPr>
          </a:p>
          <a:p>
            <a:pPr>
              <a:lnSpc>
                <a:spcPct val="150000"/>
              </a:lnSpc>
            </a:pPr>
            <a:r>
              <a:rPr lang="zh-CN" altLang="en-US" sz="1400" b="1" dirty="0" smtClean="0">
                <a:latin typeface="Microsoft YaHei" pitchFamily="34" charset="-122"/>
                <a:ea typeface="Microsoft YaHei" pitchFamily="34" charset="-122"/>
              </a:rPr>
              <a:t>格式：</a:t>
            </a:r>
            <a:r>
              <a:rPr lang="en-US" altLang="zh-CN" sz="1400" b="1" dirty="0" smtClean="0">
                <a:latin typeface="Microsoft YaHei" pitchFamily="34" charset="-122"/>
                <a:ea typeface="Microsoft YaHei" pitchFamily="34" charset="-122"/>
              </a:rPr>
              <a:t>echo.</a:t>
            </a:r>
          </a:p>
          <a:p>
            <a:pPr>
              <a:lnSpc>
                <a:spcPct val="150000"/>
              </a:lnSpc>
            </a:pPr>
            <a:r>
              <a:rPr lang="en-US" altLang="zh-CN" sz="1400" dirty="0">
                <a:latin typeface="Microsoft YaHei" pitchFamily="34" charset="-122"/>
                <a:ea typeface="Microsoft YaHei" pitchFamily="34" charset="-122"/>
              </a:rPr>
              <a:t>”.”</a:t>
            </a:r>
            <a:r>
              <a:rPr kumimoji="1" lang="zh-CN" altLang="en-US" sz="1400" dirty="0" smtClean="0">
                <a:latin typeface="Microsoft YaHei" pitchFamily="34" charset="-122"/>
                <a:ea typeface="Microsoft YaHei" pitchFamily="34" charset="-122"/>
              </a:rPr>
              <a:t>紧跟在</a:t>
            </a:r>
            <a:r>
              <a:rPr kumimoji="1" lang="en-US" altLang="zh-CN" sz="1400" dirty="0" smtClean="0">
                <a:latin typeface="Microsoft YaHei" pitchFamily="34" charset="-122"/>
                <a:ea typeface="Microsoft YaHei" pitchFamily="34" charset="-122"/>
              </a:rPr>
              <a:t>echo</a:t>
            </a:r>
            <a:r>
              <a:rPr kumimoji="1" lang="zh-CN" altLang="en-US" sz="1400" dirty="0" smtClean="0">
                <a:latin typeface="Microsoft YaHei" pitchFamily="34" charset="-122"/>
                <a:ea typeface="Microsoft YaHei" pitchFamily="34" charset="-122"/>
              </a:rPr>
              <a:t>后面</a:t>
            </a:r>
            <a:r>
              <a:rPr lang="zh-CN" altLang="en-US" sz="1400" dirty="0" smtClean="0">
                <a:latin typeface="Microsoft YaHei" pitchFamily="34" charset="-122"/>
                <a:ea typeface="Microsoft YaHei" pitchFamily="34" charset="-122"/>
              </a:rPr>
              <a:t>，他们之间不能有空格，这个命令相当于一个回车符，他可以被</a:t>
            </a:r>
            <a:r>
              <a:rPr lang="en-US" altLang="zh-CN" sz="1400" dirty="0" smtClean="0">
                <a:latin typeface="Microsoft YaHei" pitchFamily="34" charset="-122"/>
                <a:ea typeface="Microsoft YaHei" pitchFamily="34" charset="-122"/>
              </a:rPr>
              <a:t>DOS</a:t>
            </a:r>
            <a:r>
              <a:rPr lang="zh-CN" altLang="en-US" sz="1400" dirty="0" smtClean="0">
                <a:latin typeface="Microsoft YaHei" pitchFamily="34" charset="-122"/>
                <a:ea typeface="Microsoft YaHei" pitchFamily="34" charset="-122"/>
              </a:rPr>
              <a:t>管道传递到其他命令中去例如“</a:t>
            </a:r>
            <a:r>
              <a:rPr lang="en-US" altLang="zh-CN" sz="1400" dirty="0" smtClean="0">
                <a:latin typeface="Microsoft YaHei" pitchFamily="34" charset="-122"/>
                <a:ea typeface="Microsoft YaHei" pitchFamily="34" charset="-122"/>
              </a:rPr>
              <a:t>echo. |time”</a:t>
            </a:r>
            <a:r>
              <a:rPr lang="zh-CN" altLang="en-US" sz="1400" dirty="0" smtClean="0">
                <a:latin typeface="Microsoft YaHei" pitchFamily="34" charset="-122"/>
                <a:ea typeface="Microsoft YaHei" pitchFamily="34" charset="-122"/>
              </a:rPr>
              <a:t>。</a:t>
            </a:r>
            <a:endParaRPr kumimoji="1" lang="ja-JP" altLang="en-US" sz="1400"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688273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1" y="132394"/>
            <a:ext cx="1807439"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how to use </a:t>
            </a:r>
            <a:r>
              <a:rPr lang="en-US" altLang="zh-CN" sz="1200" b="1" i="1" dirty="0">
                <a:solidFill>
                  <a:schemeClr val="tx1">
                    <a:lumMod val="50000"/>
                    <a:lumOff val="50000"/>
                  </a:schemeClr>
                </a:solidFill>
                <a:latin typeface="Tahoma" pitchFamily="34" charset="0"/>
                <a:cs typeface="Tahoma" pitchFamily="34" charset="0"/>
              </a:rPr>
              <a:t>echo &amp; @</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12</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2</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4" name="テキスト ボックス 3"/>
          <p:cNvSpPr txBox="1"/>
          <p:nvPr/>
        </p:nvSpPr>
        <p:spPr>
          <a:xfrm>
            <a:off x="575556" y="626250"/>
            <a:ext cx="5657925" cy="369332"/>
          </a:xfrm>
          <a:prstGeom prst="rect">
            <a:avLst/>
          </a:prstGeom>
          <a:noFill/>
        </p:spPr>
        <p:txBody>
          <a:bodyPr wrap="square" rtlCol="0">
            <a:spAutoFit/>
          </a:bodyPr>
          <a:lstStyle/>
          <a:p>
            <a:r>
              <a:rPr lang="zh-CN" altLang="en-US" b="1" dirty="0" smtClean="0">
                <a:latin typeface="方正硬笔行书简体" pitchFamily="65" charset="-122"/>
                <a:ea typeface="方正硬笔行书简体" pitchFamily="65" charset="-122"/>
              </a:rPr>
              <a:t>现在让我们来自己写一个</a:t>
            </a:r>
            <a:r>
              <a:rPr lang="en-US" altLang="zh-CN" b="1" dirty="0" smtClean="0">
                <a:latin typeface="方正硬笔行书简体" pitchFamily="65" charset="-122"/>
                <a:ea typeface="方正硬笔行书简体" pitchFamily="65" charset="-122"/>
              </a:rPr>
              <a:t>batch</a:t>
            </a:r>
            <a:r>
              <a:rPr lang="zh-CN" altLang="en-US" b="1" dirty="0" smtClean="0">
                <a:latin typeface="方正硬笔行书简体" pitchFamily="65" charset="-122"/>
                <a:ea typeface="方正硬笔行书简体" pitchFamily="65" charset="-122"/>
              </a:rPr>
              <a:t>文件，看看</a:t>
            </a:r>
            <a:r>
              <a:rPr lang="en-US" altLang="zh-CN" b="1" dirty="0" smtClean="0">
                <a:latin typeface="方正硬笔行书简体" pitchFamily="65" charset="-122"/>
                <a:ea typeface="方正硬笔行书简体" pitchFamily="65" charset="-122"/>
              </a:rPr>
              <a:t>echo</a:t>
            </a:r>
            <a:r>
              <a:rPr lang="zh-CN" altLang="en-US" b="1" dirty="0" smtClean="0">
                <a:latin typeface="方正硬笔行书简体" pitchFamily="65" charset="-122"/>
                <a:ea typeface="方正硬笔行书简体" pitchFamily="65" charset="-122"/>
              </a:rPr>
              <a:t>的效果</a:t>
            </a:r>
            <a:endParaRPr kumimoji="1" lang="ja-JP" altLang="en-US" b="1" dirty="0" smtClean="0">
              <a:latin typeface="方正硬笔行书简体" pitchFamily="65" charset="-122"/>
              <a:ea typeface="方正硬笔行书简体" pitchFamily="65" charset="-122"/>
            </a:endParaRPr>
          </a:p>
        </p:txBody>
      </p:sp>
      <p:sp>
        <p:nvSpPr>
          <p:cNvPr id="6" name="上カーブ矢印 5"/>
          <p:cNvSpPr/>
          <p:nvPr/>
        </p:nvSpPr>
        <p:spPr>
          <a:xfrm rot="20788004">
            <a:off x="4388863" y="5088314"/>
            <a:ext cx="1216152" cy="425384"/>
          </a:xfrm>
          <a:prstGeom prst="curvedUpArrow">
            <a:avLst>
              <a:gd name="adj1" fmla="val 20384"/>
              <a:gd name="adj2" fmla="val 50000"/>
              <a:gd name="adj3" fmla="val 25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graphicFrame>
        <p:nvGraphicFramePr>
          <p:cNvPr id="9" name="表 8"/>
          <p:cNvGraphicFramePr>
            <a:graphicFrameLocks noGrp="1"/>
          </p:cNvGraphicFramePr>
          <p:nvPr>
            <p:extLst>
              <p:ext uri="{D42A27DB-BD31-4B8C-83A1-F6EECF244321}">
                <p14:modId xmlns:p14="http://schemas.microsoft.com/office/powerpoint/2010/main" val="378723979"/>
              </p:ext>
            </p:extLst>
          </p:nvPr>
        </p:nvGraphicFramePr>
        <p:xfrm>
          <a:off x="467544" y="2276872"/>
          <a:ext cx="4415026" cy="3703320"/>
        </p:xfrm>
        <a:graphic>
          <a:graphicData uri="http://schemas.openxmlformats.org/drawingml/2006/table">
            <a:tbl>
              <a:tblPr firstRow="1" bandRow="1">
                <a:tableStyleId>{5C22544A-7EE6-4342-B048-85BDC9FD1C3A}</a:tableStyleId>
              </a:tblPr>
              <a:tblGrid>
                <a:gridCol w="432048"/>
                <a:gridCol w="3982978"/>
              </a:tblGrid>
              <a:tr h="370840">
                <a:tc>
                  <a:txBody>
                    <a:bodyPr/>
                    <a:lstStyle/>
                    <a:p>
                      <a:pPr>
                        <a:lnSpc>
                          <a:spcPct val="150000"/>
                        </a:lnSpc>
                      </a:pPr>
                      <a:endParaRPr kumimoji="1" lang="ja-JP" altLang="en-US" sz="1400" dirty="0">
                        <a:solidFill>
                          <a:schemeClr val="bg1"/>
                        </a:solidFill>
                        <a:latin typeface="Microsoft YaHei" pitchFamily="34" charset="-122"/>
                        <a:ea typeface="Microsoft YaHei" pitchFamily="34" charset="-122"/>
                        <a:cs typeface="Meiryo UI" pitchFamily="50" charset="-128"/>
                      </a:endParaRPr>
                    </a:p>
                  </a:txBody>
                  <a:tcPr/>
                </a:tc>
                <a:tc>
                  <a:txBody>
                    <a:bodyPr/>
                    <a:lstStyle/>
                    <a:p>
                      <a:pPr>
                        <a:lnSpc>
                          <a:spcPct val="150000"/>
                        </a:lnSpc>
                      </a:pPr>
                      <a:r>
                        <a:rPr kumimoji="1" lang="en-US" altLang="ja-JP" sz="1400" dirty="0" smtClean="0">
                          <a:solidFill>
                            <a:schemeClr val="bg1"/>
                          </a:solidFill>
                          <a:latin typeface="Microsoft YaHei" pitchFamily="34" charset="-122"/>
                          <a:ea typeface="Microsoft YaHei" pitchFamily="34" charset="-122"/>
                        </a:rPr>
                        <a:t>Echodemo.bat</a:t>
                      </a:r>
                      <a:endParaRPr kumimoji="1" lang="ja-JP" altLang="en-US" sz="1400" dirty="0">
                        <a:solidFill>
                          <a:schemeClr val="bg1"/>
                        </a:solidFill>
                        <a:latin typeface="Microsoft YaHei" pitchFamily="34" charset="-122"/>
                        <a:ea typeface="Microsoft YaHei" pitchFamily="34" charset="-122"/>
                        <a:cs typeface="Meiryo UI" pitchFamily="50" charset="-128"/>
                      </a:endParaRPr>
                    </a:p>
                  </a:txBody>
                  <a:tcPr/>
                </a:tc>
              </a:tr>
              <a:tr h="370840">
                <a:tc>
                  <a:txBody>
                    <a:bodyPr/>
                    <a:lstStyle/>
                    <a:p>
                      <a:pPr algn="r">
                        <a:lnSpc>
                          <a:spcPct val="150000"/>
                        </a:lnSpc>
                      </a:pPr>
                      <a:r>
                        <a:rPr kumimoji="1" lang="en-US" altLang="ja-JP" sz="1400" dirty="0" smtClean="0">
                          <a:solidFill>
                            <a:schemeClr val="tx1"/>
                          </a:solidFill>
                          <a:latin typeface="Microsoft YaHei" pitchFamily="34" charset="-122"/>
                          <a:ea typeface="Microsoft YaHei" pitchFamily="34" charset="-122"/>
                        </a:rPr>
                        <a:t>1.</a:t>
                      </a:r>
                    </a:p>
                    <a:p>
                      <a:pPr algn="r">
                        <a:lnSpc>
                          <a:spcPct val="150000"/>
                        </a:lnSpc>
                      </a:pPr>
                      <a:r>
                        <a:rPr kumimoji="1" lang="en-US" altLang="ja-JP" sz="1400" dirty="0" smtClean="0">
                          <a:solidFill>
                            <a:schemeClr val="tx1"/>
                          </a:solidFill>
                          <a:latin typeface="Microsoft YaHei" pitchFamily="34" charset="-122"/>
                          <a:ea typeface="Microsoft YaHei" pitchFamily="34" charset="-122"/>
                        </a:rPr>
                        <a:t>2.</a:t>
                      </a:r>
                    </a:p>
                    <a:p>
                      <a:pPr algn="r">
                        <a:lnSpc>
                          <a:spcPct val="150000"/>
                        </a:lnSpc>
                      </a:pPr>
                      <a:r>
                        <a:rPr kumimoji="1" lang="en-US" altLang="ja-JP" sz="1400" dirty="0" smtClean="0">
                          <a:solidFill>
                            <a:schemeClr val="tx1"/>
                          </a:solidFill>
                          <a:latin typeface="Microsoft YaHei" pitchFamily="34" charset="-122"/>
                          <a:ea typeface="Microsoft YaHei" pitchFamily="34" charset="-122"/>
                        </a:rPr>
                        <a:t>3.</a:t>
                      </a:r>
                    </a:p>
                    <a:p>
                      <a:pPr algn="r">
                        <a:lnSpc>
                          <a:spcPct val="150000"/>
                        </a:lnSpc>
                      </a:pPr>
                      <a:r>
                        <a:rPr kumimoji="1" lang="en-US" altLang="ja-JP" sz="1400" dirty="0" smtClean="0">
                          <a:solidFill>
                            <a:schemeClr val="tx1"/>
                          </a:solidFill>
                          <a:latin typeface="Microsoft YaHei" pitchFamily="34" charset="-122"/>
                          <a:ea typeface="Microsoft YaHei" pitchFamily="34" charset="-122"/>
                        </a:rPr>
                        <a:t>4.</a:t>
                      </a:r>
                    </a:p>
                    <a:p>
                      <a:pPr algn="r">
                        <a:lnSpc>
                          <a:spcPct val="150000"/>
                        </a:lnSpc>
                      </a:pPr>
                      <a:r>
                        <a:rPr kumimoji="1" lang="en-US" altLang="ja-JP" sz="1400" dirty="0" smtClean="0">
                          <a:solidFill>
                            <a:schemeClr val="tx1"/>
                          </a:solidFill>
                          <a:latin typeface="Microsoft YaHei" pitchFamily="34" charset="-122"/>
                          <a:ea typeface="Microsoft YaHei" pitchFamily="34" charset="-122"/>
                        </a:rPr>
                        <a:t>5.</a:t>
                      </a:r>
                    </a:p>
                    <a:p>
                      <a:pPr algn="r">
                        <a:lnSpc>
                          <a:spcPct val="150000"/>
                        </a:lnSpc>
                      </a:pPr>
                      <a:r>
                        <a:rPr kumimoji="1" lang="en-US" altLang="ja-JP" sz="1400" dirty="0" smtClean="0">
                          <a:solidFill>
                            <a:schemeClr val="tx1"/>
                          </a:solidFill>
                          <a:latin typeface="Microsoft YaHei" pitchFamily="34" charset="-122"/>
                          <a:ea typeface="Microsoft YaHei" pitchFamily="34" charset="-122"/>
                        </a:rPr>
                        <a:t>6.</a:t>
                      </a:r>
                    </a:p>
                    <a:p>
                      <a:pPr algn="r">
                        <a:lnSpc>
                          <a:spcPct val="150000"/>
                        </a:lnSpc>
                      </a:pPr>
                      <a:r>
                        <a:rPr kumimoji="1" lang="en-US" altLang="ja-JP" sz="1400" dirty="0" smtClean="0">
                          <a:solidFill>
                            <a:schemeClr val="tx1"/>
                          </a:solidFill>
                          <a:latin typeface="Microsoft YaHei" pitchFamily="34" charset="-122"/>
                          <a:ea typeface="Microsoft YaHei" pitchFamily="34" charset="-122"/>
                        </a:rPr>
                        <a:t>7.</a:t>
                      </a:r>
                    </a:p>
                    <a:p>
                      <a:pPr algn="r">
                        <a:lnSpc>
                          <a:spcPct val="150000"/>
                        </a:lnSpc>
                      </a:pPr>
                      <a:r>
                        <a:rPr kumimoji="1" lang="en-US" altLang="ja-JP" sz="1400" dirty="0" smtClean="0">
                          <a:solidFill>
                            <a:schemeClr val="tx1"/>
                          </a:solidFill>
                          <a:latin typeface="Microsoft YaHei" pitchFamily="34" charset="-122"/>
                          <a:ea typeface="Microsoft YaHei" pitchFamily="34" charset="-122"/>
                        </a:rPr>
                        <a:t>8.</a:t>
                      </a:r>
                    </a:p>
                    <a:p>
                      <a:pPr algn="r">
                        <a:lnSpc>
                          <a:spcPct val="150000"/>
                        </a:lnSpc>
                      </a:pPr>
                      <a:r>
                        <a:rPr kumimoji="1" lang="en-US" altLang="ja-JP" sz="1400" dirty="0" smtClean="0">
                          <a:solidFill>
                            <a:schemeClr val="tx1"/>
                          </a:solidFill>
                          <a:latin typeface="Microsoft YaHei" pitchFamily="34" charset="-122"/>
                          <a:ea typeface="Microsoft YaHei" pitchFamily="34" charset="-122"/>
                        </a:rPr>
                        <a:t>9.</a:t>
                      </a:r>
                    </a:p>
                    <a:p>
                      <a:pPr algn="r">
                        <a:lnSpc>
                          <a:spcPct val="150000"/>
                        </a:lnSpc>
                      </a:pPr>
                      <a:r>
                        <a:rPr kumimoji="1" lang="en-US" altLang="ja-JP" sz="1400" dirty="0" smtClean="0">
                          <a:solidFill>
                            <a:schemeClr val="tx1"/>
                          </a:solidFill>
                          <a:latin typeface="Microsoft YaHei" pitchFamily="34" charset="-122"/>
                          <a:ea typeface="Microsoft YaHei" pitchFamily="34" charset="-122"/>
                        </a:rPr>
                        <a:t>10.</a:t>
                      </a:r>
                    </a:p>
                  </a:txBody>
                  <a:tcPr/>
                </a:tc>
                <a:tc>
                  <a:txBody>
                    <a:bodyPr/>
                    <a:lstStyle/>
                    <a:p>
                      <a:pPr>
                        <a:lnSpc>
                          <a:spcPct val="150000"/>
                        </a:lnSpc>
                      </a:pPr>
                      <a:r>
                        <a:rPr kumimoji="1" lang="en-US" altLang="ja-JP" sz="1400" b="1" dirty="0" smtClean="0">
                          <a:solidFill>
                            <a:schemeClr val="tx1"/>
                          </a:solidFill>
                          <a:latin typeface="Microsoft YaHei" pitchFamily="34" charset="-122"/>
                          <a:ea typeface="Microsoft YaHei" pitchFamily="34" charset="-122"/>
                          <a:cs typeface="Meiryo UI" pitchFamily="50" charset="-128"/>
                        </a:rPr>
                        <a:t>echo</a:t>
                      </a:r>
                      <a:r>
                        <a:rPr kumimoji="1" lang="en-US" altLang="ja-JP" sz="1400" baseline="0" dirty="0" smtClean="0">
                          <a:solidFill>
                            <a:schemeClr val="tx1"/>
                          </a:solidFill>
                          <a:latin typeface="Microsoft YaHei" pitchFamily="34" charset="-122"/>
                          <a:ea typeface="Microsoft YaHei" pitchFamily="34" charset="-122"/>
                          <a:cs typeface="Meiryo UI" pitchFamily="50" charset="-128"/>
                        </a:rPr>
                        <a:t> hello kitty!</a:t>
                      </a: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@echo.</a:t>
                      </a: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@echo</a:t>
                      </a:r>
                      <a:r>
                        <a:rPr kumimoji="1" lang="en-US" altLang="ja-JP" sz="1400" baseline="0" dirty="0" smtClean="0">
                          <a:solidFill>
                            <a:schemeClr val="tx1"/>
                          </a:solidFill>
                          <a:latin typeface="Microsoft YaHei" pitchFamily="34" charset="-122"/>
                          <a:ea typeface="Microsoft YaHei" pitchFamily="34" charset="-122"/>
                          <a:cs typeface="Meiryo UI" pitchFamily="50" charset="-128"/>
                        </a:rPr>
                        <a:t> hello kitty!</a:t>
                      </a: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@echo.</a:t>
                      </a: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echo off</a:t>
                      </a: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echo</a:t>
                      </a:r>
                      <a:r>
                        <a:rPr kumimoji="1" lang="en-US" altLang="ja-JP" sz="1400" baseline="0" dirty="0" smtClean="0">
                          <a:solidFill>
                            <a:schemeClr val="tx1"/>
                          </a:solidFill>
                          <a:latin typeface="Microsoft YaHei" pitchFamily="34" charset="-122"/>
                          <a:ea typeface="Microsoft YaHei" pitchFamily="34" charset="-122"/>
                          <a:cs typeface="Meiryo UI" pitchFamily="50" charset="-128"/>
                        </a:rPr>
                        <a:t> hello kitty!</a:t>
                      </a: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echo.</a:t>
                      </a: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echo. |</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time</a:t>
                      </a:r>
                    </a:p>
                    <a:p>
                      <a:pPr>
                        <a:lnSpc>
                          <a:spcPct val="150000"/>
                        </a:lnSpc>
                      </a:pP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echo.</a:t>
                      </a: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pause</a:t>
                      </a:r>
                    </a:p>
                  </a:txBody>
                  <a:tcPr/>
                </a:tc>
              </a:tr>
            </a:tbl>
          </a:graphicData>
        </a:graphic>
      </p:graphicFrame>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7874" y="1225476"/>
            <a:ext cx="5038788" cy="36830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22142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855" y="1340768"/>
            <a:ext cx="1959415" cy="254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テキスト ボックス 12"/>
          <p:cNvSpPr txBox="1"/>
          <p:nvPr/>
        </p:nvSpPr>
        <p:spPr>
          <a:xfrm>
            <a:off x="179511" y="132394"/>
            <a:ext cx="1683141"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kumimoji="1" lang="en-US" altLang="zh-CN" sz="1200" b="1" i="1" dirty="0" smtClean="0">
                <a:solidFill>
                  <a:schemeClr val="tx1">
                    <a:lumMod val="50000"/>
                    <a:lumOff val="50000"/>
                  </a:schemeClr>
                </a:solidFill>
                <a:latin typeface="Tahoma" pitchFamily="34" charset="0"/>
                <a:cs typeface="Tahoma" pitchFamily="34" charset="0"/>
              </a:rPr>
              <a:t>rem &amp; ::</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13</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2</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8" name="円形吹き出し 7"/>
          <p:cNvSpPr/>
          <p:nvPr/>
        </p:nvSpPr>
        <p:spPr>
          <a:xfrm>
            <a:off x="2291463" y="209525"/>
            <a:ext cx="3034277" cy="1491283"/>
          </a:xfrm>
          <a:custGeom>
            <a:avLst/>
            <a:gdLst>
              <a:gd name="connsiteX0" fmla="*/ 374378 w 4176464"/>
              <a:gd name="connsiteY0" fmla="*/ 1279536 h 1116124"/>
              <a:gd name="connsiteX1" fmla="*/ 653207 w 4176464"/>
              <a:gd name="connsiteY1" fmla="*/ 963478 h 1116124"/>
              <a:gd name="connsiteX2" fmla="*/ 1881691 w 4176464"/>
              <a:gd name="connsiteY2" fmla="*/ 2736 h 1116124"/>
              <a:gd name="connsiteX3" fmla="*/ 3125592 w 4176464"/>
              <a:gd name="connsiteY3" fmla="*/ 73728 h 1116124"/>
              <a:gd name="connsiteX4" fmla="*/ 2402327 w 4176464"/>
              <a:gd name="connsiteY4" fmla="*/ 1109775 h 1116124"/>
              <a:gd name="connsiteX5" fmla="*/ 1325993 w 4176464"/>
              <a:gd name="connsiteY5" fmla="*/ 1077618 h 1116124"/>
              <a:gd name="connsiteX6" fmla="*/ 374378 w 4176464"/>
              <a:gd name="connsiteY6" fmla="*/ 1279536 h 1116124"/>
              <a:gd name="connsiteX0" fmla="*/ 377159 w 4180665"/>
              <a:gd name="connsiteY0" fmla="*/ 1279536 h 1279536"/>
              <a:gd name="connsiteX1" fmla="*/ 655988 w 4180665"/>
              <a:gd name="connsiteY1" fmla="*/ 963478 h 1279536"/>
              <a:gd name="connsiteX2" fmla="*/ 1884472 w 4180665"/>
              <a:gd name="connsiteY2" fmla="*/ 2736 h 1279536"/>
              <a:gd name="connsiteX3" fmla="*/ 3128373 w 4180665"/>
              <a:gd name="connsiteY3" fmla="*/ 73728 h 1279536"/>
              <a:gd name="connsiteX4" fmla="*/ 2405108 w 4180665"/>
              <a:gd name="connsiteY4" fmla="*/ 1109775 h 1279536"/>
              <a:gd name="connsiteX5" fmla="*/ 802994 w 4180665"/>
              <a:gd name="connsiteY5" fmla="*/ 1020468 h 1279536"/>
              <a:gd name="connsiteX6" fmla="*/ 377159 w 4180665"/>
              <a:gd name="connsiteY6" fmla="*/ 1279536 h 127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665" h="1279536">
                <a:moveTo>
                  <a:pt x="377159" y="1279536"/>
                </a:moveTo>
                <a:lnTo>
                  <a:pt x="655988" y="963478"/>
                </a:lnTo>
                <a:cubicBezTo>
                  <a:pt x="-644012" y="634846"/>
                  <a:pt x="103775" y="50036"/>
                  <a:pt x="1884472" y="2736"/>
                </a:cubicBezTo>
                <a:cubicBezTo>
                  <a:pt x="2316641" y="-8743"/>
                  <a:pt x="2751451" y="16072"/>
                  <a:pt x="3128373" y="73728"/>
                </a:cubicBezTo>
                <a:cubicBezTo>
                  <a:pt x="4845075" y="336323"/>
                  <a:pt x="4360634" y="1030265"/>
                  <a:pt x="2405108" y="1109775"/>
                </a:cubicBezTo>
                <a:cubicBezTo>
                  <a:pt x="2041991" y="1124539"/>
                  <a:pt x="1144947" y="1056297"/>
                  <a:pt x="802994" y="1020468"/>
                </a:cubicBezTo>
                <a:lnTo>
                  <a:pt x="377159" y="1279536"/>
                </a:ln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chemeClr val="tx1"/>
                </a:solidFill>
                <a:latin typeface="Microsoft YaHei" pitchFamily="34" charset="-122"/>
                <a:ea typeface="Microsoft YaHei" pitchFamily="34" charset="-122"/>
              </a:rPr>
              <a:t>我想我还需要一些注释，来说明我的代码是做什么用的。就像“</a:t>
            </a:r>
            <a:r>
              <a:rPr lang="en-US" altLang="zh-CN" sz="1400" dirty="0" smtClean="0">
                <a:solidFill>
                  <a:schemeClr val="tx1"/>
                </a:solidFill>
                <a:latin typeface="Microsoft YaHei" pitchFamily="34" charset="-122"/>
                <a:ea typeface="Microsoft YaHei" pitchFamily="34" charset="-122"/>
              </a:rPr>
              <a:t>#</a:t>
            </a:r>
            <a:r>
              <a:rPr lang="zh-CN" altLang="en-US" sz="1400" dirty="0" smtClean="0">
                <a:solidFill>
                  <a:schemeClr val="tx1"/>
                </a:solidFill>
                <a:latin typeface="Microsoft YaHei" pitchFamily="34" charset="-122"/>
                <a:ea typeface="Microsoft YaHei" pitchFamily="34" charset="-122"/>
              </a:rPr>
              <a:t>”啊“</a:t>
            </a:r>
            <a:r>
              <a:rPr lang="en-US" altLang="zh-CN" sz="1400" dirty="0" smtClean="0">
                <a:solidFill>
                  <a:schemeClr val="tx1"/>
                </a:solidFill>
                <a:latin typeface="Microsoft YaHei" pitchFamily="34" charset="-122"/>
                <a:ea typeface="Microsoft YaHei" pitchFamily="34" charset="-122"/>
              </a:rPr>
              <a:t>//</a:t>
            </a:r>
            <a:r>
              <a:rPr lang="zh-CN" altLang="en-US" sz="1400" dirty="0" smtClean="0">
                <a:solidFill>
                  <a:schemeClr val="tx1"/>
                </a:solidFill>
                <a:latin typeface="Microsoft YaHei" pitchFamily="34" charset="-122"/>
                <a:ea typeface="Microsoft YaHei" pitchFamily="34" charset="-122"/>
              </a:rPr>
              <a:t>”那样的。</a:t>
            </a:r>
            <a:endParaRPr kumimoji="1" lang="ja-JP" altLang="en-US" sz="1400" dirty="0">
              <a:solidFill>
                <a:schemeClr val="tx1"/>
              </a:solidFill>
              <a:latin typeface="Microsoft YaHei" pitchFamily="34" charset="-122"/>
              <a:ea typeface="Microsoft YaHei" pitchFamily="34" charset="-122"/>
            </a:endParaRPr>
          </a:p>
        </p:txBody>
      </p:sp>
      <p:sp>
        <p:nvSpPr>
          <p:cNvPr id="3" name="テキスト ボックス 2"/>
          <p:cNvSpPr txBox="1"/>
          <p:nvPr/>
        </p:nvSpPr>
        <p:spPr>
          <a:xfrm>
            <a:off x="2771800" y="1556792"/>
            <a:ext cx="5942880" cy="3416320"/>
          </a:xfrm>
          <a:prstGeom prst="rect">
            <a:avLst/>
          </a:prstGeom>
          <a:noFill/>
        </p:spPr>
        <p:txBody>
          <a:bodyPr wrap="square" rtlCol="0">
            <a:spAutoFit/>
          </a:bodyPr>
          <a:lstStyle/>
          <a:p>
            <a:pPr>
              <a:lnSpc>
                <a:spcPct val="150000"/>
              </a:lnSpc>
            </a:pPr>
            <a:r>
              <a:rPr kumimoji="1" lang="en-US" altLang="zh-CN" b="1" dirty="0" smtClean="0">
                <a:latin typeface="Microsoft YaHei" pitchFamily="34" charset="-122"/>
                <a:ea typeface="Microsoft YaHei" pitchFamily="34" charset="-122"/>
              </a:rPr>
              <a:t>REM </a:t>
            </a:r>
            <a:r>
              <a:rPr kumimoji="1" lang="zh-CN" altLang="en-US" b="1" dirty="0" smtClean="0">
                <a:latin typeface="Microsoft YaHei" pitchFamily="34" charset="-122"/>
                <a:ea typeface="Microsoft YaHei" pitchFamily="34" charset="-122"/>
              </a:rPr>
              <a:t>和 </a:t>
            </a:r>
            <a:r>
              <a:rPr kumimoji="1" lang="en-US" altLang="zh-CN" b="1" dirty="0" smtClean="0">
                <a:latin typeface="Microsoft YaHei" pitchFamily="34" charset="-122"/>
                <a:ea typeface="Microsoft YaHei" pitchFamily="34" charset="-122"/>
              </a:rPr>
              <a:t>::</a:t>
            </a:r>
          </a:p>
          <a:p>
            <a:pPr>
              <a:lnSpc>
                <a:spcPct val="150000"/>
              </a:lnSpc>
            </a:pPr>
            <a:r>
              <a:rPr lang="en-US" altLang="zh-CN" sz="1400" b="1" dirty="0" smtClean="0">
                <a:latin typeface="Microsoft YaHei" pitchFamily="34" charset="-122"/>
                <a:ea typeface="Microsoft YaHei" pitchFamily="34" charset="-122"/>
              </a:rPr>
              <a:t>REM</a:t>
            </a:r>
            <a:r>
              <a:rPr lang="zh-CN" altLang="en-US" sz="1400" b="1" dirty="0" smtClean="0">
                <a:latin typeface="Microsoft YaHei" pitchFamily="34" charset="-122"/>
                <a:ea typeface="Microsoft YaHei" pitchFamily="34" charset="-122"/>
              </a:rPr>
              <a:t>为注释命令，一般用来给程序加上注解，该命令后的内容不被执行，但能回显。</a:t>
            </a:r>
            <a:endParaRPr lang="en-US" altLang="zh-CN" sz="1400" b="1" dirty="0" smtClean="0">
              <a:latin typeface="Microsoft YaHei" pitchFamily="34" charset="-122"/>
              <a:ea typeface="Microsoft YaHei" pitchFamily="34" charset="-122"/>
            </a:endParaRPr>
          </a:p>
          <a:p>
            <a:pPr>
              <a:lnSpc>
                <a:spcPct val="150000"/>
              </a:lnSpc>
            </a:pPr>
            <a:r>
              <a:rPr lang="zh-CN" altLang="en-US" sz="1400" b="1" dirty="0" smtClean="0">
                <a:latin typeface="Microsoft YaHei" pitchFamily="34" charset="-122"/>
                <a:ea typeface="Microsoft YaHei" pitchFamily="34" charset="-122"/>
              </a:rPr>
              <a:t>“</a:t>
            </a:r>
            <a:r>
              <a:rPr lang="en-US" altLang="ja-JP" sz="1400" b="1"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”也可以起到</a:t>
            </a:r>
            <a:r>
              <a:rPr lang="en-US" altLang="zh-CN" sz="1400" b="1" dirty="0" smtClean="0">
                <a:latin typeface="Microsoft YaHei" pitchFamily="34" charset="-122"/>
                <a:ea typeface="Microsoft YaHei" pitchFamily="34" charset="-122"/>
              </a:rPr>
              <a:t>REM</a:t>
            </a:r>
            <a:r>
              <a:rPr lang="zh-CN" altLang="en-US" sz="1400" b="1" dirty="0" smtClean="0">
                <a:latin typeface="Microsoft YaHei" pitchFamily="34" charset="-122"/>
                <a:ea typeface="Microsoft YaHei" pitchFamily="34" charset="-122"/>
              </a:rPr>
              <a:t>的注释作用，而且更简洁有效。</a:t>
            </a:r>
            <a:endParaRPr lang="en-US" altLang="zh-CN" sz="1400" b="1" dirty="0" smtClean="0">
              <a:latin typeface="Microsoft YaHei" pitchFamily="34" charset="-122"/>
              <a:ea typeface="Microsoft YaHei" pitchFamily="34" charset="-122"/>
            </a:endParaRPr>
          </a:p>
          <a:p>
            <a:pPr>
              <a:lnSpc>
                <a:spcPct val="150000"/>
              </a:lnSpc>
            </a:pPr>
            <a:r>
              <a:rPr kumimoji="1" lang="zh-CN" altLang="en-US" sz="1400" b="1" dirty="0" smtClean="0">
                <a:latin typeface="Microsoft YaHei" pitchFamily="34" charset="-122"/>
                <a:ea typeface="Microsoft YaHei" pitchFamily="34" charset="-122"/>
              </a:rPr>
              <a:t>这里需要说明的是，</a:t>
            </a:r>
            <a:r>
              <a:rPr lang="zh-CN" altLang="en-US" sz="1400" b="1" dirty="0" smtClean="0">
                <a:latin typeface="Microsoft YaHei" pitchFamily="34" charset="-122"/>
                <a:ea typeface="Microsoft YaHei" pitchFamily="34" charset="-122"/>
              </a:rPr>
              <a:t>任何以</a:t>
            </a:r>
            <a:r>
              <a:rPr kumimoji="1" lang="zh-CN" altLang="en-US" sz="1400" b="1" dirty="0" smtClean="0">
                <a:latin typeface="Microsoft YaHei" pitchFamily="34" charset="-122"/>
                <a:ea typeface="Microsoft YaHei" pitchFamily="34" charset="-122"/>
              </a:rPr>
              <a:t>“</a:t>
            </a:r>
            <a:r>
              <a:rPr kumimoji="1" lang="en-US" altLang="zh-CN" sz="1400" b="1" dirty="0" smtClean="0">
                <a:latin typeface="Microsoft YaHei" pitchFamily="34" charset="-122"/>
                <a:ea typeface="Microsoft YaHei" pitchFamily="34" charset="-122"/>
              </a:rPr>
              <a:t>:</a:t>
            </a:r>
            <a:r>
              <a:rPr kumimoji="1" lang="zh-CN" altLang="en-US" sz="1400" b="1"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冒号开头的字符行，在批处理文件中均被视为标号，而直接忽略其后的所有内容，而“</a:t>
            </a:r>
            <a:r>
              <a:rPr lang="en-US" altLang="zh-CN" sz="1400" b="1"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后面如果紧跟的是一个字母或数字开头的字符串，会被</a:t>
            </a:r>
            <a:r>
              <a:rPr lang="en-US" altLang="zh-CN" sz="1400" b="1" dirty="0" smtClean="0">
                <a:latin typeface="Microsoft YaHei" pitchFamily="34" charset="-122"/>
                <a:ea typeface="Microsoft YaHei" pitchFamily="34" charset="-122"/>
              </a:rPr>
              <a:t>goto</a:t>
            </a:r>
            <a:r>
              <a:rPr lang="zh-CN" altLang="en-US" sz="1400" b="1" dirty="0" smtClean="0">
                <a:latin typeface="Microsoft YaHei" pitchFamily="34" charset="-122"/>
                <a:ea typeface="Microsoft YaHei" pitchFamily="34" charset="-122"/>
              </a:rPr>
              <a:t>语句识别，成为一个有效的标号；而“</a:t>
            </a:r>
            <a:r>
              <a:rPr lang="en-US" altLang="zh-CN" sz="1400" b="1"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后面紧跟一个非字母和数字的特殊符号，</a:t>
            </a:r>
            <a:r>
              <a:rPr lang="en-US" altLang="zh-CN" sz="1400" b="1" dirty="0" smtClean="0">
                <a:latin typeface="Microsoft YaHei" pitchFamily="34" charset="-122"/>
                <a:ea typeface="Microsoft YaHei" pitchFamily="34" charset="-122"/>
              </a:rPr>
              <a:t>goto</a:t>
            </a:r>
            <a:r>
              <a:rPr lang="zh-CN" altLang="en-US" sz="1400" b="1" dirty="0" smtClean="0">
                <a:latin typeface="Microsoft YaHei" pitchFamily="34" charset="-122"/>
                <a:ea typeface="Microsoft YaHei" pitchFamily="34" charset="-122"/>
              </a:rPr>
              <a:t>将无法识别，就可以起到注释作用了，“</a:t>
            </a:r>
            <a:r>
              <a:rPr lang="en-US" altLang="zh-CN" sz="1400" b="1"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”只是一种约定俗成的写法，其实“</a:t>
            </a:r>
            <a:r>
              <a:rPr lang="en-US" altLang="zh-CN" sz="1400" b="1"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”也能起到相同的作用。</a:t>
            </a:r>
            <a:endParaRPr kumimoji="1" lang="ja-JP" altLang="en-US" sz="1400" b="1" dirty="0" smtClean="0">
              <a:latin typeface="Microsoft YaHei" pitchFamily="34" charset="-122"/>
              <a:ea typeface="Microsoft YaHei" pitchFamily="34" charset="-122"/>
            </a:endParaRPr>
          </a:p>
        </p:txBody>
      </p:sp>
      <p:sp>
        <p:nvSpPr>
          <p:cNvPr id="4" name="テキスト ボックス 3"/>
          <p:cNvSpPr txBox="1"/>
          <p:nvPr/>
        </p:nvSpPr>
        <p:spPr>
          <a:xfrm>
            <a:off x="545410" y="5085184"/>
            <a:ext cx="7338958" cy="1200329"/>
          </a:xfrm>
          <a:prstGeom prst="rect">
            <a:avLst/>
          </a:prstGeom>
          <a:solidFill>
            <a:schemeClr val="dk1">
              <a:tint val="20000"/>
            </a:schemeClr>
          </a:solidFill>
          <a:ln w="19050" cmpd="dbl">
            <a:solidFill>
              <a:srgbClr val="7030A0"/>
            </a:solidFill>
            <a:prstDash val="dash"/>
          </a:ln>
        </p:spPr>
        <p:txBody>
          <a:bodyPr wrap="square" rtlCol="0">
            <a:spAutoFit/>
          </a:bodyPr>
          <a:lstStyle/>
          <a:p>
            <a:pPr>
              <a:lnSpc>
                <a:spcPct val="150000"/>
              </a:lnSpc>
            </a:pPr>
            <a:r>
              <a:rPr kumimoji="1" lang="en-US" altLang="zh-CN" b="1" i="1" dirty="0" smtClean="0">
                <a:solidFill>
                  <a:srgbClr val="CC00CC"/>
                </a:solidFill>
                <a:latin typeface="Axure Handwriting" pitchFamily="34" charset="0"/>
                <a:ea typeface="Microsoft YaHei" pitchFamily="34" charset="-122"/>
              </a:rPr>
              <a:t>Q</a:t>
            </a:r>
            <a:r>
              <a:rPr lang="en-US" altLang="zh-CN" sz="14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那</a:t>
            </a:r>
            <a:r>
              <a:rPr lang="en-US" altLang="zh-CN" sz="1200" b="1" dirty="0" smtClean="0">
                <a:latin typeface="Microsoft YaHei" pitchFamily="34" charset="-122"/>
                <a:ea typeface="Microsoft YaHei" pitchFamily="34" charset="-122"/>
              </a:rPr>
              <a:t>REM</a:t>
            </a:r>
            <a:r>
              <a:rPr lang="zh-CN" altLang="en-US" sz="1200" b="1" dirty="0" smtClean="0">
                <a:latin typeface="Microsoft YaHei" pitchFamily="34" charset="-122"/>
                <a:ea typeface="Microsoft YaHei" pitchFamily="34" charset="-122"/>
              </a:rPr>
              <a:t>和</a:t>
            </a:r>
            <a:r>
              <a:rPr lang="en-US" altLang="zh-CN" sz="12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有什么区别么？</a:t>
            </a:r>
            <a:endParaRPr lang="en-US" altLang="zh-CN" sz="1200" b="1" dirty="0" smtClean="0">
              <a:latin typeface="Microsoft YaHei" pitchFamily="34" charset="-122"/>
              <a:ea typeface="Microsoft YaHei" pitchFamily="34" charset="-122"/>
            </a:endParaRPr>
          </a:p>
          <a:p>
            <a:pPr>
              <a:lnSpc>
                <a:spcPct val="150000"/>
              </a:lnSpc>
            </a:pPr>
            <a:r>
              <a:rPr kumimoji="1" lang="en-US" altLang="zh-CN" b="1" i="1" dirty="0" smtClean="0">
                <a:solidFill>
                  <a:srgbClr val="CC00CC"/>
                </a:solidFill>
                <a:latin typeface="Axure Handwriting" pitchFamily="34" charset="0"/>
                <a:ea typeface="Microsoft YaHei" pitchFamily="34" charset="-122"/>
              </a:rPr>
              <a:t>A</a:t>
            </a:r>
            <a:r>
              <a:rPr lang="en-US" altLang="zh-CN" sz="14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是的，“</a:t>
            </a:r>
            <a:r>
              <a:rPr lang="en-US" altLang="zh-CN" sz="12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后的字符行在执行时不会回显，无论是否使用</a:t>
            </a:r>
            <a:r>
              <a:rPr lang="en-US" altLang="zh-CN" sz="1200" b="1" dirty="0" smtClean="0">
                <a:latin typeface="Microsoft YaHei" pitchFamily="34" charset="-122"/>
                <a:ea typeface="Microsoft YaHei" pitchFamily="34" charset="-122"/>
              </a:rPr>
              <a:t>echo on</a:t>
            </a:r>
            <a:r>
              <a:rPr lang="zh-CN" altLang="en-US" sz="1200" b="1" dirty="0" smtClean="0">
                <a:latin typeface="Microsoft YaHei" pitchFamily="34" charset="-122"/>
                <a:ea typeface="Microsoft YaHei" pitchFamily="34" charset="-122"/>
              </a:rPr>
              <a:t>打开命令回显状态，命令解释器都认为它是一条无效的命令行，就这点来看</a:t>
            </a:r>
            <a:r>
              <a:rPr lang="en-US" altLang="zh-CN" sz="1200" b="1" dirty="0" smtClean="0">
                <a:latin typeface="Microsoft YaHei" pitchFamily="34" charset="-122"/>
                <a:ea typeface="Microsoft YaHei" pitchFamily="34" charset="-122"/>
              </a:rPr>
              <a:t>REM</a:t>
            </a:r>
            <a:r>
              <a:rPr lang="zh-CN" altLang="en-US" sz="1200" b="1" dirty="0" smtClean="0">
                <a:latin typeface="Microsoft YaHei" pitchFamily="34" charset="-122"/>
                <a:ea typeface="Microsoft YaHei" pitchFamily="34" charset="-122"/>
              </a:rPr>
              <a:t>在某些场合更适用；另外，</a:t>
            </a:r>
            <a:r>
              <a:rPr lang="en-US" altLang="zh-CN" sz="1200" b="1" dirty="0" smtClean="0">
                <a:latin typeface="Microsoft YaHei" pitchFamily="34" charset="-122"/>
                <a:ea typeface="Microsoft YaHei" pitchFamily="34" charset="-122"/>
              </a:rPr>
              <a:t>REM</a:t>
            </a:r>
            <a:r>
              <a:rPr lang="zh-CN" altLang="en-US" sz="1200" b="1" dirty="0" smtClean="0">
                <a:latin typeface="Microsoft YaHei" pitchFamily="34" charset="-122"/>
                <a:ea typeface="Microsoft YaHei" pitchFamily="34" charset="-122"/>
              </a:rPr>
              <a:t>可以用在</a:t>
            </a:r>
            <a:r>
              <a:rPr lang="en-US" altLang="zh-CN" sz="1200" b="1" dirty="0" smtClean="0">
                <a:latin typeface="Microsoft YaHei" pitchFamily="34" charset="-122"/>
                <a:ea typeface="Microsoft YaHei" pitchFamily="34" charset="-122"/>
              </a:rPr>
              <a:t>config.sys</a:t>
            </a:r>
            <a:r>
              <a:rPr lang="zh-CN" altLang="en-US" sz="1200" b="1" dirty="0" smtClean="0">
                <a:latin typeface="Microsoft YaHei" pitchFamily="34" charset="-122"/>
                <a:ea typeface="Microsoft YaHei" pitchFamily="34" charset="-122"/>
              </a:rPr>
              <a:t>中。</a:t>
            </a:r>
            <a:endParaRPr kumimoji="1" lang="ja-JP" altLang="en-US" sz="1200" b="1"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2154765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1" y="132394"/>
            <a:ext cx="1683141"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lang="en-US" altLang="zh-CN" sz="1200" b="1" i="1" dirty="0" smtClean="0">
                <a:solidFill>
                  <a:schemeClr val="tx1">
                    <a:lumMod val="50000"/>
                    <a:lumOff val="50000"/>
                  </a:schemeClr>
                </a:solidFill>
                <a:latin typeface="Tahoma" pitchFamily="34" charset="0"/>
                <a:cs typeface="Tahoma" pitchFamily="34" charset="0"/>
              </a:rPr>
              <a:t>pause</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14</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2</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990219" y="908720"/>
            <a:ext cx="6624736" cy="1938992"/>
          </a:xfrm>
          <a:prstGeom prst="rect">
            <a:avLst/>
          </a:prstGeom>
          <a:noFill/>
        </p:spPr>
        <p:txBody>
          <a:bodyPr wrap="square" rtlCol="0">
            <a:spAutoFit/>
          </a:bodyPr>
          <a:lstStyle/>
          <a:p>
            <a:pPr>
              <a:lnSpc>
                <a:spcPct val="150000"/>
              </a:lnSpc>
            </a:pPr>
            <a:r>
              <a:rPr kumimoji="1" lang="en-US" altLang="zh-CN" sz="2400" b="1" dirty="0" smtClean="0">
                <a:latin typeface="Microsoft YaHei" pitchFamily="34" charset="-122"/>
                <a:ea typeface="Microsoft YaHei" pitchFamily="34" charset="-122"/>
              </a:rPr>
              <a:t>Pause</a:t>
            </a:r>
          </a:p>
          <a:p>
            <a:pPr>
              <a:lnSpc>
                <a:spcPct val="150000"/>
              </a:lnSpc>
            </a:pPr>
            <a:r>
              <a:rPr lang="zh-CN" altLang="en-US" sz="1400" dirty="0" smtClean="0">
                <a:latin typeface="Microsoft YaHei" pitchFamily="34" charset="-122"/>
                <a:ea typeface="Microsoft YaHei" pitchFamily="34" charset="-122"/>
              </a:rPr>
              <a:t>在后面的例子里会经常看到这个命令，顾名思义，这个命令就是暂停，等待用户按任意键继续。如果没有这个命令，批处理程序会在执行完成后自动关闭，那样我们就看不到窗口和回显信息了。</a:t>
            </a:r>
            <a:endParaRPr lang="en-US" altLang="zh-CN" sz="1400" dirty="0" smtClean="0">
              <a:latin typeface="Microsoft YaHei" pitchFamily="34" charset="-122"/>
              <a:ea typeface="Microsoft YaHei" pitchFamily="34" charset="-122"/>
            </a:endParaRPr>
          </a:p>
          <a:p>
            <a:pPr>
              <a:lnSpc>
                <a:spcPct val="150000"/>
              </a:lnSpc>
            </a:pPr>
            <a:r>
              <a:rPr kumimoji="1" lang="zh-CN" altLang="en-US" sz="1400" dirty="0" smtClean="0">
                <a:latin typeface="Microsoft YaHei" pitchFamily="34" charset="-122"/>
                <a:ea typeface="Microsoft YaHei" pitchFamily="34" charset="-122"/>
              </a:rPr>
              <a:t>使用</a:t>
            </a:r>
            <a:r>
              <a:rPr kumimoji="1" lang="en-US" altLang="zh-CN" sz="1400" dirty="0" smtClean="0">
                <a:latin typeface="Microsoft YaHei" pitchFamily="34" charset="-122"/>
                <a:ea typeface="Microsoft YaHei" pitchFamily="34" charset="-122"/>
              </a:rPr>
              <a:t>pause</a:t>
            </a:r>
            <a:r>
              <a:rPr kumimoji="1" lang="zh-CN" altLang="en-US" sz="1400" dirty="0" smtClean="0">
                <a:latin typeface="Microsoft YaHei" pitchFamily="34" charset="-122"/>
                <a:ea typeface="Microsoft YaHei" pitchFamily="34" charset="-122"/>
              </a:rPr>
              <a:t>命令你会看到如下：</a:t>
            </a:r>
            <a:endParaRPr kumimoji="1" lang="ja-JP" altLang="en-US" sz="1400" dirty="0" smtClean="0">
              <a:latin typeface="Microsoft YaHei" pitchFamily="34" charset="-122"/>
              <a:ea typeface="Microsoft YaHei" pitchFamily="34" charset="-122"/>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2492896"/>
            <a:ext cx="4904779" cy="35885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821" y="3246693"/>
            <a:ext cx="3333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9"/>
          <p:cNvSpPr txBox="1"/>
          <p:nvPr/>
        </p:nvSpPr>
        <p:spPr>
          <a:xfrm>
            <a:off x="410847" y="5342736"/>
            <a:ext cx="3177400" cy="738664"/>
          </a:xfrm>
          <a:prstGeom prst="rect">
            <a:avLst/>
          </a:prstGeom>
          <a:solidFill>
            <a:schemeClr val="accent4">
              <a:lumMod val="20000"/>
              <a:lumOff val="80000"/>
            </a:schemeClr>
          </a:solidFill>
          <a:ln w="19050" cmpd="dbl">
            <a:solidFill>
              <a:srgbClr val="7030A0"/>
            </a:solidFill>
            <a:prstDash val="dashDot"/>
          </a:ln>
        </p:spPr>
        <p:txBody>
          <a:bodyPr wrap="square" rtlCol="0">
            <a:spAutoFit/>
          </a:bodyPr>
          <a:lstStyle/>
          <a:p>
            <a:pPr>
              <a:lnSpc>
                <a:spcPct val="150000"/>
              </a:lnSpc>
            </a:pPr>
            <a:r>
              <a:rPr lang="zh-CN" altLang="en-US" sz="1400" dirty="0">
                <a:latin typeface="微软雅黑" pitchFamily="34" charset="-122"/>
                <a:ea typeface="微软雅黑" pitchFamily="34" charset="-122"/>
              </a:rPr>
              <a:t>要显示其他提示语，可以这样用：</a:t>
            </a:r>
          </a:p>
          <a:p>
            <a:pPr>
              <a:lnSpc>
                <a:spcPct val="150000"/>
              </a:lnSpc>
            </a:pPr>
            <a:r>
              <a:rPr lang="en-US" altLang="zh-CN" sz="1400" b="1" dirty="0">
                <a:latin typeface="微软雅黑" pitchFamily="34" charset="-122"/>
                <a:ea typeface="微软雅黑" pitchFamily="34" charset="-122"/>
              </a:rPr>
              <a:t>Echo </a:t>
            </a:r>
            <a:r>
              <a:rPr lang="zh-CN" altLang="en-US" sz="1400" b="1" dirty="0">
                <a:latin typeface="微软雅黑" pitchFamily="34" charset="-122"/>
                <a:ea typeface="微软雅黑" pitchFamily="34" charset="-122"/>
              </a:rPr>
              <a:t>其他提示语 </a:t>
            </a:r>
            <a:r>
              <a:rPr lang="en-US" altLang="zh-CN" sz="1400" b="1" dirty="0">
                <a:latin typeface="微软雅黑" pitchFamily="34" charset="-122"/>
                <a:ea typeface="微软雅黑" pitchFamily="34" charset="-122"/>
              </a:rPr>
              <a:t>&amp; pause &gt; </a:t>
            </a:r>
            <a:r>
              <a:rPr lang="en-US" altLang="zh-CN" sz="1400" b="1" dirty="0" err="1">
                <a:latin typeface="微软雅黑" pitchFamily="34" charset="-122"/>
                <a:ea typeface="微软雅黑" pitchFamily="34" charset="-122"/>
              </a:rPr>
              <a:t>nul</a:t>
            </a:r>
            <a:endParaRPr lang="en-US" altLang="zh-CN" sz="1400" b="1" dirty="0">
              <a:latin typeface="微软雅黑" pitchFamily="34" charset="-122"/>
              <a:ea typeface="微软雅黑" pitchFamily="34" charset="-122"/>
            </a:endParaRPr>
          </a:p>
        </p:txBody>
      </p:sp>
    </p:spTree>
    <p:extLst>
      <p:ext uri="{BB962C8B-B14F-4D97-AF65-F5344CB8AC3E}">
        <p14:creationId xmlns:p14="http://schemas.microsoft.com/office/powerpoint/2010/main" val="16727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500" tmFilter="0, 0; .2, .5; .8, .5; 1, 0"/>
                                        <p:tgtEl>
                                          <p:spTgt spid="10243"/>
                                        </p:tgtEl>
                                      </p:cBhvr>
                                    </p:animEffect>
                                    <p:animScale>
                                      <p:cBhvr>
                                        <p:cTn id="7" dur="250" autoRev="1" fill="hold"/>
                                        <p:tgtEl>
                                          <p:spTgt spid="102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3" cstate="print"/>
          <a:srcRect/>
          <a:stretch>
            <a:fillRect/>
          </a:stretch>
        </p:blipFill>
        <p:spPr bwMode="auto">
          <a:xfrm>
            <a:off x="755576" y="908720"/>
            <a:ext cx="4608512" cy="3690684"/>
          </a:xfrm>
          <a:prstGeom prst="rect">
            <a:avLst/>
          </a:prstGeom>
          <a:noFill/>
          <a:ln w="9525">
            <a:noFill/>
            <a:miter lim="800000"/>
            <a:headEnd/>
            <a:tailEnd/>
          </a:ln>
        </p:spPr>
      </p:pic>
      <p:sp>
        <p:nvSpPr>
          <p:cNvPr id="13" name="テキスト ボックス 12"/>
          <p:cNvSpPr txBox="1"/>
          <p:nvPr/>
        </p:nvSpPr>
        <p:spPr>
          <a:xfrm>
            <a:off x="179510" y="132394"/>
            <a:ext cx="2088233"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how to use </a:t>
            </a:r>
            <a:r>
              <a:rPr lang="en-US" altLang="zh-CN" sz="1200" b="1" i="1" dirty="0">
                <a:solidFill>
                  <a:schemeClr val="tx1">
                    <a:lumMod val="50000"/>
                    <a:lumOff val="50000"/>
                  </a:schemeClr>
                </a:solidFill>
                <a:latin typeface="Tahoma" pitchFamily="34" charset="0"/>
                <a:cs typeface="Tahoma" pitchFamily="34" charset="0"/>
              </a:rPr>
              <a:t>title &amp; color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15</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2</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9" name="円形吹き出し 8"/>
          <p:cNvSpPr/>
          <p:nvPr/>
        </p:nvSpPr>
        <p:spPr>
          <a:xfrm>
            <a:off x="5364088" y="188640"/>
            <a:ext cx="2520280" cy="1584176"/>
          </a:xfrm>
          <a:prstGeom prst="wedgeEllipseCallout">
            <a:avLst>
              <a:gd name="adj1" fmla="val -53768"/>
              <a:gd name="adj2" fmla="val 24517"/>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400" dirty="0" smtClean="0">
                <a:solidFill>
                  <a:schemeClr val="tx1"/>
                </a:solidFill>
                <a:latin typeface="微软雅黑" pitchFamily="34" charset="-122"/>
                <a:ea typeface="微软雅黑" pitchFamily="34" charset="-122"/>
              </a:rPr>
              <a:t>黑色的窗体实在是太枯燥了</a:t>
            </a:r>
            <a:r>
              <a:rPr kumimoji="1" lang="en-US" altLang="ja-JP" sz="1400" dirty="0" smtClean="0">
                <a:solidFill>
                  <a:schemeClr val="tx1"/>
                </a:solidFill>
                <a:latin typeface="微软雅黑" pitchFamily="34" charset="-122"/>
                <a:ea typeface="微软雅黑" pitchFamily="34" charset="-122"/>
              </a:rPr>
              <a:t>, </a:t>
            </a:r>
            <a:r>
              <a:rPr kumimoji="1" lang="zh-CN" altLang="en-US" sz="1400" dirty="0" smtClean="0">
                <a:solidFill>
                  <a:schemeClr val="tx1"/>
                </a:solidFill>
                <a:latin typeface="微软雅黑" pitchFamily="34" charset="-122"/>
                <a:ea typeface="微软雅黑" pitchFamily="34" charset="-122"/>
              </a:rPr>
              <a:t>我觉得我想要一个桃红色的</a:t>
            </a:r>
            <a:endParaRPr kumimoji="1" lang="ja-JP" altLang="en-US" sz="1400" dirty="0">
              <a:solidFill>
                <a:schemeClr val="tx1"/>
              </a:solidFill>
              <a:latin typeface="微软雅黑" pitchFamily="34" charset="-122"/>
              <a:ea typeface="微软雅黑" pitchFamily="34" charset="-122"/>
            </a:endParaRPr>
          </a:p>
        </p:txBody>
      </p:sp>
      <p:sp>
        <p:nvSpPr>
          <p:cNvPr id="2" name="テキスト ボックス 1"/>
          <p:cNvSpPr txBox="1"/>
          <p:nvPr/>
        </p:nvSpPr>
        <p:spPr>
          <a:xfrm>
            <a:off x="1835696" y="4869160"/>
            <a:ext cx="6192688" cy="1061829"/>
          </a:xfrm>
          <a:prstGeom prst="rect">
            <a:avLst/>
          </a:prstGeom>
          <a:noFill/>
        </p:spPr>
        <p:txBody>
          <a:bodyPr wrap="square" rtlCol="0">
            <a:spAutoFit/>
          </a:bodyPr>
          <a:lstStyle/>
          <a:p>
            <a:pPr>
              <a:lnSpc>
                <a:spcPct val="150000"/>
              </a:lnSpc>
            </a:pPr>
            <a:r>
              <a:rPr kumimoji="1" lang="zh-CN" altLang="en-US" sz="1400" b="1" dirty="0" smtClean="0">
                <a:latin typeface="Microsoft YaHei" pitchFamily="34" charset="-122"/>
                <a:ea typeface="Microsoft YaHei" pitchFamily="34" charset="-122"/>
              </a:rPr>
              <a:t>有时候，我们肯能希望我们的窗口不是这么的单调乏味，或者我们希望某些内容看起来更醒目，也许窗口应该以我们的程序命名。这时候你就需要用到 </a:t>
            </a:r>
            <a:r>
              <a:rPr kumimoji="1" lang="en-US" altLang="zh-CN" sz="1400" b="1" dirty="0" smtClean="0">
                <a:latin typeface="Microsoft YaHei" pitchFamily="34" charset="-122"/>
                <a:ea typeface="Microsoft YaHei" pitchFamily="34" charset="-122"/>
              </a:rPr>
              <a:t>COLOR</a:t>
            </a:r>
            <a:r>
              <a:rPr kumimoji="1" lang="zh-CN" altLang="en-US" sz="1400" b="1" dirty="0" smtClean="0">
                <a:latin typeface="Microsoft YaHei" pitchFamily="34" charset="-122"/>
                <a:ea typeface="Microsoft YaHei" pitchFamily="34" charset="-122"/>
              </a:rPr>
              <a:t>、</a:t>
            </a:r>
            <a:r>
              <a:rPr kumimoji="1" lang="en-US" altLang="zh-CN" sz="1400" b="1" dirty="0" smtClean="0">
                <a:latin typeface="Microsoft YaHei" pitchFamily="34" charset="-122"/>
                <a:ea typeface="Microsoft YaHei" pitchFamily="34" charset="-122"/>
              </a:rPr>
              <a:t>TITLE</a:t>
            </a:r>
            <a:r>
              <a:rPr kumimoji="1" lang="zh-CN" altLang="en-US" sz="1400" b="1" dirty="0" smtClean="0">
                <a:latin typeface="Microsoft YaHei" pitchFamily="34" charset="-122"/>
                <a:ea typeface="Microsoft YaHei" pitchFamily="34" charset="-122"/>
              </a:rPr>
              <a:t>这些命令了。</a:t>
            </a:r>
            <a:endParaRPr kumimoji="1" lang="ja-JP" altLang="en-US" sz="1400" b="1"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1937054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t</a:t>
            </a:r>
            <a:r>
              <a:rPr lang="en-US" altLang="zh-CN" sz="1200" b="1" i="1" dirty="0" smtClean="0">
                <a:solidFill>
                  <a:srgbClr val="7030A0"/>
                </a:solidFill>
                <a:latin typeface="Tahoma" pitchFamily="34" charset="0"/>
                <a:cs typeface="Tahoma" pitchFamily="34" charset="0"/>
              </a:rPr>
              <a:t>able</a:t>
            </a:r>
            <a:r>
              <a:rPr lang="en-US" altLang="zh-CN" sz="1200" b="1" i="1" dirty="0" smtClean="0">
                <a:solidFill>
                  <a:schemeClr val="tx1">
                    <a:lumMod val="50000"/>
                    <a:lumOff val="50000"/>
                  </a:schemeClr>
                </a:solidFill>
                <a:latin typeface="Tahoma" pitchFamily="34" charset="0"/>
                <a:cs typeface="Tahoma" pitchFamily="34" charset="0"/>
              </a:rPr>
              <a:t> of </a:t>
            </a:r>
            <a:r>
              <a:rPr lang="en-US" altLang="zh-CN" sz="1200" b="1" i="1" dirty="0" smtClean="0">
                <a:solidFill>
                  <a:srgbClr val="7030A0"/>
                </a:solidFill>
                <a:latin typeface="Tahoma" pitchFamily="34" charset="0"/>
                <a:cs typeface="Tahoma" pitchFamily="34" charset="0"/>
              </a:rPr>
              <a:t>contents</a:t>
            </a:r>
            <a:endParaRPr kumimoji="1" lang="ja-JP" altLang="en-US" sz="1200" b="1" i="1" dirty="0" smtClean="0">
              <a:solidFill>
                <a:srgbClr val="7030A0"/>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ii</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1465382" y="548680"/>
            <a:ext cx="7211901" cy="2908489"/>
          </a:xfrm>
          <a:prstGeom prst="rect">
            <a:avLst/>
          </a:prstGeom>
          <a:noFill/>
        </p:spPr>
        <p:txBody>
          <a:bodyPr wrap="square" rtlCol="0">
            <a:spAutoFit/>
          </a:bodyPr>
          <a:lstStyle/>
          <a:p>
            <a:pPr>
              <a:lnSpc>
                <a:spcPct val="150000"/>
              </a:lnSpc>
            </a:pPr>
            <a:r>
              <a:rPr lang="zh-CN" altLang="en-US" sz="1200" b="1" dirty="0" smtClean="0">
                <a:latin typeface="Lucida Handwriting" pitchFamily="66" charset="0"/>
                <a:ea typeface="方正硬笔行书简体" pitchFamily="65" charset="-122"/>
              </a:rPr>
              <a:t>学习用特殊字符串联命令</a:t>
            </a:r>
            <a:endParaRPr lang="en-US" altLang="zh-CN" sz="1200" b="1" dirty="0" smtClean="0">
              <a:latin typeface="Lucida Handwriting" pitchFamily="66" charset="0"/>
              <a:ea typeface="方正硬笔行书简体" pitchFamily="65" charset="-122"/>
            </a:endParaRPr>
          </a:p>
          <a:p>
            <a:pPr>
              <a:lnSpc>
                <a:spcPct val="150000"/>
              </a:lnSpc>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常用的特殊符号</a:t>
            </a:r>
            <a:endParaRPr lang="en-US" altLang="zh-CN" b="1" dirty="0" smtClean="0">
              <a:latin typeface="微软雅黑" pitchFamily="34" charset="-122"/>
              <a:ea typeface="微软雅黑" pitchFamily="34" charset="-122"/>
            </a:endParaRPr>
          </a:p>
          <a:p>
            <a:pPr>
              <a:lnSpc>
                <a:spcPct val="150000"/>
              </a:lnSpc>
            </a:pPr>
            <a:r>
              <a:rPr lang="zh-CN" altLang="en-US" sz="1400" b="1" dirty="0" smtClean="0">
                <a:latin typeface="Microsoft YaHei" pitchFamily="34" charset="-122"/>
                <a:ea typeface="Microsoft YaHei" pitchFamily="34" charset="-122"/>
              </a:rPr>
              <a:t>     </a:t>
            </a:r>
            <a:r>
              <a:rPr lang="zh-CN" altLang="en-US" sz="1200" b="1" dirty="0" smtClean="0">
                <a:latin typeface="Microsoft YaHei" pitchFamily="34" charset="-122"/>
                <a:ea typeface="Microsoft YaHei" pitchFamily="34" charset="-122"/>
              </a:rPr>
              <a:t>批处</a:t>
            </a:r>
            <a:r>
              <a:rPr lang="zh-CN" altLang="en-US" sz="1200" b="1" dirty="0">
                <a:latin typeface="Microsoft YaHei" pitchFamily="34" charset="-122"/>
                <a:ea typeface="Microsoft YaHei" pitchFamily="34" charset="-122"/>
              </a:rPr>
              <a:t>理中有许多特殊字符，他们串联起各个命令，实现神奇的效果</a:t>
            </a:r>
            <a:r>
              <a:rPr lang="zh-CN" altLang="en-US" sz="1200" b="1" dirty="0" smtClean="0">
                <a:latin typeface="Microsoft YaHei" pitchFamily="34" charset="-122"/>
                <a:ea typeface="Microsoft YaHei" pitchFamily="34" charset="-122"/>
              </a:rPr>
              <a:t>。</a:t>
            </a:r>
            <a:r>
              <a:rPr lang="zh-CN" altLang="en-US" sz="1200" dirty="0" smtClean="0">
                <a:latin typeface="Microsoft YaHei" pitchFamily="34" charset="-122"/>
                <a:ea typeface="Microsoft YaHei" pitchFamily="34" charset="-122"/>
              </a:rPr>
              <a:t>批处</a:t>
            </a:r>
            <a:r>
              <a:rPr lang="zh-CN" altLang="en-US" sz="1200" dirty="0">
                <a:latin typeface="Microsoft YaHei" pitchFamily="34" charset="-122"/>
                <a:ea typeface="Microsoft YaHei" pitchFamily="34" charset="-122"/>
              </a:rPr>
              <a:t>理中的这些小小的字符非常强大，但是他也是导致那些高手的语句晦涩难懂的原因</a:t>
            </a:r>
            <a:r>
              <a:rPr lang="zh-CN" altLang="en-US" sz="1200" dirty="0" smtClean="0">
                <a:latin typeface="Microsoft YaHei" pitchFamily="34" charset="-122"/>
                <a:ea typeface="Microsoft YaHei" pitchFamily="34" charset="-122"/>
              </a:rPr>
              <a:t>。你</a:t>
            </a:r>
            <a:r>
              <a:rPr lang="zh-CN" altLang="en-US" sz="1200" dirty="0">
                <a:latin typeface="Microsoft YaHei" pitchFamily="34" charset="-122"/>
                <a:ea typeface="Microsoft YaHei" pitchFamily="34" charset="-122"/>
              </a:rPr>
              <a:t>可能不需要写出强大的一句话木马，但是你还是需要多多了解这些小家伙，帮助你编写行之有效的命令。</a:t>
            </a:r>
            <a:endParaRPr lang="en-US" altLang="zh-CN" sz="1200" dirty="0">
              <a:latin typeface="Microsoft YaHei" pitchFamily="34" charset="-122"/>
              <a:ea typeface="Microsoft YaHei" pitchFamily="34" charset="-122"/>
            </a:endParaRPr>
          </a:p>
          <a:p>
            <a:pPr>
              <a:lnSpc>
                <a:spcPct val="150000"/>
              </a:lnSpc>
            </a:pPr>
            <a:r>
              <a:rPr lang="en-US" altLang="ja-JP" b="1" dirty="0">
                <a:latin typeface="微软雅黑" pitchFamily="34" charset="-122"/>
                <a:ea typeface="微软雅黑" pitchFamily="34" charset="-122"/>
              </a:rPr>
              <a:t>	</a:t>
            </a:r>
            <a:r>
              <a:rPr lang="en-US" altLang="ja-JP" b="1"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组合命令</a:t>
            </a:r>
            <a:r>
              <a:rPr lang="en-US" altLang="zh-CN" sz="1200" dirty="0" smtClean="0">
                <a:latin typeface="微软雅黑" pitchFamily="34" charset="-122"/>
                <a:ea typeface="微软雅黑" pitchFamily="34" charset="-122"/>
              </a:rPr>
              <a:t>					18</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（）括号</a:t>
            </a:r>
            <a:r>
              <a:rPr lang="en-US" altLang="zh-CN" sz="1200" dirty="0" smtClean="0">
                <a:latin typeface="微软雅黑" pitchFamily="34" charset="-122"/>
                <a:ea typeface="微软雅黑" pitchFamily="34" charset="-122"/>
              </a:rPr>
              <a:t>					19</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重定向符</a:t>
            </a:r>
            <a:r>
              <a:rPr lang="en-US" altLang="zh-CN" sz="1200" dirty="0" smtClean="0">
                <a:latin typeface="微软雅黑" pitchFamily="34" charset="-122"/>
                <a:ea typeface="微软雅黑" pitchFamily="34" charset="-122"/>
              </a:rPr>
              <a:t>					20</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管道符 </a:t>
            </a:r>
            <a:r>
              <a:rPr lang="en-US" altLang="zh-CN" sz="1200" dirty="0" smtClean="0">
                <a:latin typeface="微软雅黑" pitchFamily="34" charset="-122"/>
                <a:ea typeface="微软雅黑" pitchFamily="34" charset="-122"/>
              </a:rPr>
              <a:t>|					21</a:t>
            </a:r>
            <a:endParaRPr lang="ja-JP" altLang="en-US" sz="1200" dirty="0">
              <a:latin typeface="微软雅黑" pitchFamily="34" charset="-122"/>
              <a:ea typeface="微软雅黑" pitchFamily="34" charset="-122"/>
            </a:endParaRPr>
          </a:p>
        </p:txBody>
      </p:sp>
      <p:sp>
        <p:nvSpPr>
          <p:cNvPr id="2" name="テキスト ボックス 1"/>
          <p:cNvSpPr txBox="1"/>
          <p:nvPr/>
        </p:nvSpPr>
        <p:spPr>
          <a:xfrm>
            <a:off x="297756" y="644065"/>
            <a:ext cx="1236236" cy="1569660"/>
          </a:xfrm>
          <a:prstGeom prst="rect">
            <a:avLst/>
          </a:prstGeom>
          <a:noFill/>
        </p:spPr>
        <p:txBody>
          <a:bodyPr wrap="none" rtlCol="0">
            <a:spAutoFit/>
          </a:bodyPr>
          <a:lstStyle/>
          <a:p>
            <a:r>
              <a:rPr lang="en-US" altLang="ja-JP" sz="9600" b="1" dirty="0">
                <a:solidFill>
                  <a:srgbClr val="7030A0"/>
                </a:solidFill>
                <a:latin typeface="Gill Sans Ultra Bold" pitchFamily="34" charset="0"/>
              </a:rPr>
              <a:t>3</a:t>
            </a:r>
            <a:endParaRPr kumimoji="1" lang="ja-JP" altLang="en-US" sz="9600" b="1" dirty="0" smtClean="0">
              <a:solidFill>
                <a:srgbClr val="7030A0"/>
              </a:solidFill>
              <a:latin typeface="Gill Sans Ultra Bold" pitchFamily="34" charset="0"/>
            </a:endParaRPr>
          </a:p>
        </p:txBody>
      </p:sp>
      <p:sp>
        <p:nvSpPr>
          <p:cNvPr id="8" name="テキスト ボックス 7"/>
          <p:cNvSpPr txBox="1"/>
          <p:nvPr/>
        </p:nvSpPr>
        <p:spPr>
          <a:xfrm>
            <a:off x="1465392" y="3573016"/>
            <a:ext cx="7211901" cy="2631490"/>
          </a:xfrm>
          <a:prstGeom prst="rect">
            <a:avLst/>
          </a:prstGeom>
          <a:noFill/>
        </p:spPr>
        <p:txBody>
          <a:bodyPr wrap="square" rtlCol="0">
            <a:spAutoFit/>
          </a:bodyPr>
          <a:lstStyle/>
          <a:p>
            <a:r>
              <a:rPr lang="zh-CN" altLang="en-US" sz="1200" b="1" dirty="0" smtClean="0">
                <a:latin typeface="方正硬笔行书简体" pitchFamily="65" charset="-122"/>
                <a:ea typeface="方正硬笔行书简体" pitchFamily="65" charset="-122"/>
              </a:rPr>
              <a:t>认识变量</a:t>
            </a:r>
            <a:endParaRPr lang="en-US" altLang="zh-CN" sz="1200" b="1" dirty="0" smtClean="0">
              <a:latin typeface="方正硬笔行书简体" pitchFamily="65" charset="-122"/>
              <a:ea typeface="方正硬笔行书简体" pitchFamily="65" charset="-122"/>
            </a:endParaRPr>
          </a:p>
          <a:p>
            <a:pPr>
              <a:lnSpc>
                <a:spcPct val="150000"/>
              </a:lnSpc>
            </a:pPr>
            <a:r>
              <a:rPr lang="zh-CN" altLang="en-US" b="1" dirty="0" smtClean="0">
                <a:latin typeface="微软雅黑" pitchFamily="34" charset="-122"/>
                <a:ea typeface="微软雅黑" pitchFamily="34" charset="-122"/>
              </a:rPr>
              <a:t>    批处理中的变量</a:t>
            </a:r>
            <a:endParaRPr lang="en-US" altLang="zh-CN" b="1" dirty="0" smtClean="0">
              <a:latin typeface="微软雅黑" pitchFamily="34" charset="-122"/>
              <a:ea typeface="微软雅黑" pitchFamily="34" charset="-122"/>
            </a:endParaRPr>
          </a:p>
          <a:p>
            <a:pPr>
              <a:lnSpc>
                <a:spcPct val="150000"/>
              </a:lnSpc>
            </a:pPr>
            <a:r>
              <a:rPr lang="en-US" altLang="zh-CN" sz="1200" b="1" dirty="0">
                <a:latin typeface="Microsoft YaHei" pitchFamily="34" charset="-122"/>
                <a:ea typeface="Microsoft YaHei" pitchFamily="34" charset="-122"/>
              </a:rPr>
              <a:t> </a:t>
            </a:r>
            <a:r>
              <a:rPr lang="en-US" altLang="zh-CN" sz="1200" b="1" dirty="0" smtClean="0">
                <a:latin typeface="Microsoft YaHei" pitchFamily="34" charset="-122"/>
                <a:ea typeface="Microsoft YaHei" pitchFamily="34" charset="-122"/>
              </a:rPr>
              <a:t>     </a:t>
            </a:r>
            <a:r>
              <a:rPr lang="zh-CN" altLang="en-US" sz="1200" b="1" dirty="0" smtClean="0">
                <a:latin typeface="Microsoft YaHei" pitchFamily="34" charset="-122"/>
                <a:ea typeface="Microsoft YaHei" pitchFamily="34" charset="-122"/>
              </a:rPr>
              <a:t>批处</a:t>
            </a:r>
            <a:r>
              <a:rPr lang="zh-CN" altLang="en-US" sz="1200" b="1" dirty="0">
                <a:latin typeface="Microsoft YaHei" pitchFamily="34" charset="-122"/>
                <a:ea typeface="Microsoft YaHei" pitchFamily="34" charset="-122"/>
              </a:rPr>
              <a:t>理中的变量包括“系统变量”和“自定义变量”</a:t>
            </a:r>
            <a:r>
              <a:rPr lang="zh-CN" altLang="en-US" sz="1200" b="1" dirty="0" smtClean="0">
                <a:latin typeface="Microsoft YaHei" pitchFamily="34" charset="-122"/>
                <a:ea typeface="Microsoft YaHei" pitchFamily="34" charset="-122"/>
              </a:rPr>
              <a:t>。</a:t>
            </a:r>
            <a:r>
              <a:rPr lang="zh-CN" altLang="en-US" sz="1200" dirty="0" smtClean="0">
                <a:latin typeface="Microsoft YaHei" pitchFamily="34" charset="-122"/>
                <a:ea typeface="Microsoft YaHei" pitchFamily="34" charset="-122"/>
              </a:rPr>
              <a:t>批处</a:t>
            </a:r>
            <a:r>
              <a:rPr lang="zh-CN" altLang="en-US" sz="1200" dirty="0">
                <a:latin typeface="Microsoft YaHei" pitchFamily="34" charset="-122"/>
                <a:ea typeface="Microsoft YaHei" pitchFamily="34" charset="-122"/>
              </a:rPr>
              <a:t>理与其他语言特别是编译语言比较大的不同是，他的变量环境是和本地计算机共享的，包括缺省的计算机信息相关变量，</a:t>
            </a:r>
            <a:r>
              <a:rPr lang="en-US" altLang="zh-CN" sz="1200" dirty="0">
                <a:latin typeface="Microsoft YaHei" pitchFamily="34" charset="-122"/>
                <a:ea typeface="Microsoft YaHei" pitchFamily="34" charset="-122"/>
              </a:rPr>
              <a:t>windows</a:t>
            </a:r>
            <a:r>
              <a:rPr lang="zh-CN" altLang="en-US" sz="1200" dirty="0">
                <a:latin typeface="Microsoft YaHei" pitchFamily="34" charset="-122"/>
                <a:ea typeface="Microsoft YaHei" pitchFamily="34" charset="-122"/>
              </a:rPr>
              <a:t>中设置的环境变量，和自己定义的自定义变量。而自定义变量也可以有很多来源，可以设置，可以通过参数获得，也可以让用户输入，现在让我们详细了解下。</a:t>
            </a:r>
            <a:endParaRPr lang="en-US" altLang="zh-CN" sz="1200" dirty="0">
              <a:latin typeface="Microsoft YaHei" pitchFamily="34" charset="-122"/>
              <a:ea typeface="Microsoft YaHei" pitchFamily="34" charset="-122"/>
            </a:endParaRPr>
          </a:p>
          <a:p>
            <a:pPr>
              <a:lnSpc>
                <a:spcPct val="150000"/>
              </a:lnSpc>
            </a:pP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系统变量</a:t>
            </a:r>
            <a:r>
              <a:rPr lang="en-US" altLang="zh-CN" sz="1200" dirty="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23</a:t>
            </a:r>
            <a:endParaRPr lang="en-US" altLang="zh-CN" sz="1200" dirty="0">
              <a:latin typeface="微软雅黑" pitchFamily="34" charset="-122"/>
              <a:ea typeface="微软雅黑" pitchFamily="34" charset="-122"/>
            </a:endParaRPr>
          </a:p>
          <a:p>
            <a:pPr>
              <a:lnSpc>
                <a:spcPct val="150000"/>
              </a:lnSpc>
            </a:pPr>
            <a:r>
              <a:rPr lang="en-US" altLang="ja-JP"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自定义变量</a:t>
            </a:r>
            <a:r>
              <a:rPr lang="en-US" altLang="zh-CN" sz="1200" dirty="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25</a:t>
            </a:r>
            <a:endParaRPr lang="en-US" altLang="zh-CN" sz="1200" dirty="0">
              <a:latin typeface="微软雅黑" pitchFamily="34" charset="-122"/>
              <a:ea typeface="微软雅黑" pitchFamily="34" charset="-122"/>
            </a:endParaRPr>
          </a:p>
          <a:p>
            <a:pPr>
              <a:lnSpc>
                <a:spcPct val="150000"/>
              </a:lnSpc>
            </a:pPr>
            <a:r>
              <a:rPr lang="en-US" altLang="ja-JP"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变</a:t>
            </a:r>
            <a:r>
              <a:rPr lang="zh-CN" altLang="en-US" sz="1200" dirty="0" smtClean="0">
                <a:latin typeface="微软雅黑" pitchFamily="34" charset="-122"/>
                <a:ea typeface="微软雅黑" pitchFamily="34" charset="-122"/>
              </a:rPr>
              <a:t>量延迟</a:t>
            </a:r>
            <a:r>
              <a:rPr lang="en-US" altLang="zh-CN" sz="1200" dirty="0" smtClean="0">
                <a:latin typeface="微软雅黑" pitchFamily="34" charset="-122"/>
                <a:ea typeface="微软雅黑" pitchFamily="34" charset="-122"/>
              </a:rPr>
              <a:t>	</a:t>
            </a:r>
            <a:r>
              <a:rPr lang="en-US" altLang="zh-CN" sz="1200" dirty="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32</a:t>
            </a:r>
            <a:endParaRPr lang="ja-JP" altLang="en-US" sz="1200" dirty="0">
              <a:latin typeface="微软雅黑" pitchFamily="34" charset="-122"/>
              <a:ea typeface="微软雅黑" pitchFamily="34" charset="-122"/>
            </a:endParaRPr>
          </a:p>
        </p:txBody>
      </p:sp>
      <p:sp>
        <p:nvSpPr>
          <p:cNvPr id="9" name="テキスト ボックス 8"/>
          <p:cNvSpPr txBox="1"/>
          <p:nvPr/>
        </p:nvSpPr>
        <p:spPr>
          <a:xfrm>
            <a:off x="297756" y="3586728"/>
            <a:ext cx="1236236" cy="1569660"/>
          </a:xfrm>
          <a:prstGeom prst="rect">
            <a:avLst/>
          </a:prstGeom>
          <a:noFill/>
        </p:spPr>
        <p:txBody>
          <a:bodyPr wrap="none" rtlCol="0">
            <a:spAutoFit/>
          </a:bodyPr>
          <a:lstStyle/>
          <a:p>
            <a:r>
              <a:rPr lang="en-US" altLang="ja-JP" sz="9600" b="1" dirty="0" smtClean="0">
                <a:solidFill>
                  <a:srgbClr val="7030A0"/>
                </a:solidFill>
                <a:latin typeface="Gill Sans Ultra Bold" pitchFamily="34" charset="0"/>
              </a:rPr>
              <a:t>4</a:t>
            </a:r>
            <a:endParaRPr kumimoji="1" lang="ja-JP" altLang="en-US" sz="9600" b="1" dirty="0" smtClean="0">
              <a:solidFill>
                <a:srgbClr val="7030A0"/>
              </a:solidFill>
              <a:latin typeface="Gill Sans Ultra Bold" pitchFamily="34" charset="0"/>
            </a:endParaRPr>
          </a:p>
        </p:txBody>
      </p:sp>
    </p:spTree>
    <p:extLst>
      <p:ext uri="{BB962C8B-B14F-4D97-AF65-F5344CB8AC3E}">
        <p14:creationId xmlns:p14="http://schemas.microsoft.com/office/powerpoint/2010/main" val="3828879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lang="en-US" altLang="zh-CN" sz="1200" b="1" i="1" dirty="0" smtClean="0">
                <a:solidFill>
                  <a:schemeClr val="tx1">
                    <a:lumMod val="50000"/>
                    <a:lumOff val="50000"/>
                  </a:schemeClr>
                </a:solidFill>
                <a:latin typeface="Tahoma" pitchFamily="34" charset="0"/>
                <a:cs typeface="Tahoma" pitchFamily="34" charset="0"/>
              </a:rPr>
              <a:t>title &amp; color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16</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2</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15" name="下カーブ矢印 14"/>
          <p:cNvSpPr/>
          <p:nvPr/>
        </p:nvSpPr>
        <p:spPr>
          <a:xfrm rot="20655189">
            <a:off x="4303389" y="349857"/>
            <a:ext cx="1590732" cy="587512"/>
          </a:xfrm>
          <a:prstGeom prst="curvedDownArrow">
            <a:avLst>
              <a:gd name="adj1" fmla="val 9770"/>
              <a:gd name="adj2" fmla="val 23487"/>
              <a:gd name="adj3" fmla="val 25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2" name="テキスト ボックス 1"/>
          <p:cNvSpPr txBox="1"/>
          <p:nvPr/>
        </p:nvSpPr>
        <p:spPr>
          <a:xfrm>
            <a:off x="626352" y="714634"/>
            <a:ext cx="4446730" cy="830997"/>
          </a:xfrm>
          <a:prstGeom prst="rect">
            <a:avLst/>
          </a:prstGeom>
          <a:noFill/>
        </p:spPr>
        <p:txBody>
          <a:bodyPr wrap="none" rtlCol="0">
            <a:spAutoFit/>
          </a:bodyPr>
          <a:lstStyle/>
          <a:p>
            <a:pPr>
              <a:lnSpc>
                <a:spcPct val="150000"/>
              </a:lnSpc>
            </a:pPr>
            <a:r>
              <a:rPr kumimoji="1" lang="en-US" altLang="zh-CN" b="1" dirty="0" smtClean="0">
                <a:latin typeface="Microsoft YaHei" pitchFamily="34" charset="-122"/>
                <a:ea typeface="Microsoft YaHei" pitchFamily="34" charset="-122"/>
              </a:rPr>
              <a:t>TITLE</a:t>
            </a:r>
            <a:r>
              <a:rPr kumimoji="1" lang="zh-CN" altLang="en-US" b="1" dirty="0" smtClean="0">
                <a:latin typeface="Microsoft YaHei" pitchFamily="34" charset="-122"/>
                <a:ea typeface="Microsoft YaHei" pitchFamily="34" charset="-122"/>
              </a:rPr>
              <a:t>命令</a:t>
            </a:r>
            <a:endParaRPr kumimoji="1" lang="en-US" altLang="zh-CN" b="1" dirty="0" smtClean="0">
              <a:latin typeface="Microsoft YaHei" pitchFamily="34" charset="-122"/>
              <a:ea typeface="Microsoft YaHei" pitchFamily="34" charset="-122"/>
            </a:endParaRPr>
          </a:p>
          <a:p>
            <a:pPr>
              <a:lnSpc>
                <a:spcPct val="150000"/>
              </a:lnSpc>
            </a:pPr>
            <a:r>
              <a:rPr lang="zh-CN" altLang="en-US" sz="1400" b="1" dirty="0" smtClean="0">
                <a:latin typeface="Microsoft YaHei" pitchFamily="34" charset="-122"/>
                <a:ea typeface="Microsoft YaHei" pitchFamily="34" charset="-122"/>
              </a:rPr>
              <a:t>用来设置</a:t>
            </a:r>
            <a:r>
              <a:rPr lang="en-US" altLang="zh-CN" sz="1400" b="1" dirty="0" smtClean="0">
                <a:latin typeface="Microsoft YaHei" pitchFamily="34" charset="-122"/>
                <a:ea typeface="Microsoft YaHei" pitchFamily="34" charset="-122"/>
              </a:rPr>
              <a:t>cmd</a:t>
            </a:r>
            <a:r>
              <a:rPr lang="zh-CN" altLang="en-US" sz="1400" b="1" dirty="0" smtClean="0">
                <a:latin typeface="Microsoft YaHei" pitchFamily="34" charset="-122"/>
                <a:ea typeface="Microsoft YaHei" pitchFamily="34" charset="-122"/>
              </a:rPr>
              <a:t>窗口的标题，你可以在</a:t>
            </a:r>
            <a:r>
              <a:rPr lang="en-US" altLang="zh-CN" sz="1400" b="1" dirty="0" smtClean="0">
                <a:latin typeface="Microsoft YaHei" pitchFamily="34" charset="-122"/>
                <a:ea typeface="Microsoft YaHei" pitchFamily="34" charset="-122"/>
              </a:rPr>
              <a:t>batch</a:t>
            </a:r>
            <a:r>
              <a:rPr lang="zh-CN" altLang="en-US" sz="1400" b="1" dirty="0" smtClean="0">
                <a:latin typeface="Microsoft YaHei" pitchFamily="34" charset="-122"/>
                <a:ea typeface="Microsoft YaHei" pitchFamily="34" charset="-122"/>
              </a:rPr>
              <a:t>里这么写：</a:t>
            </a:r>
            <a:endParaRPr kumimoji="1" lang="ja-JP" altLang="en-US" sz="1400" b="1" dirty="0" smtClean="0">
              <a:latin typeface="Microsoft YaHei" pitchFamily="34" charset="-122"/>
              <a:ea typeface="Microsoft YaHei" pitchFamily="34" charset="-122"/>
            </a:endParaRPr>
          </a:p>
        </p:txBody>
      </p:sp>
      <p:sp>
        <p:nvSpPr>
          <p:cNvPr id="3" name="テキスト ボックス 2"/>
          <p:cNvSpPr txBox="1"/>
          <p:nvPr/>
        </p:nvSpPr>
        <p:spPr>
          <a:xfrm>
            <a:off x="740564" y="1622023"/>
            <a:ext cx="4332518" cy="830997"/>
          </a:xfrm>
          <a:prstGeom prst="rect">
            <a:avLst/>
          </a:prstGeom>
          <a:noFill/>
        </p:spPr>
        <p:txBody>
          <a:bodyPr wrap="square" rtlCol="0">
            <a:spAutoFit/>
          </a:bodyPr>
          <a:lstStyle/>
          <a:p>
            <a:r>
              <a:rPr kumimoji="1" lang="en-US" altLang="ja-JP" sz="1600" b="1" dirty="0" smtClean="0">
                <a:latin typeface="Courier New" pitchFamily="49" charset="0"/>
                <a:ea typeface="Meiryo UI" pitchFamily="50" charset="-128"/>
                <a:cs typeface="Courier New" pitchFamily="49" charset="0"/>
              </a:rPr>
              <a:t>@</a:t>
            </a:r>
            <a:r>
              <a:rPr kumimoji="1" lang="en-US" altLang="zh-CN" sz="1600" b="1" dirty="0" smtClean="0">
                <a:latin typeface="Courier New" pitchFamily="49" charset="0"/>
                <a:ea typeface="Meiryo UI" pitchFamily="50" charset="-128"/>
                <a:cs typeface="Courier New" pitchFamily="49" charset="0"/>
              </a:rPr>
              <a:t>echo off</a:t>
            </a:r>
          </a:p>
          <a:p>
            <a:r>
              <a:rPr lang="en-US" altLang="ja-JP" sz="1600" b="1" dirty="0" smtClean="0">
                <a:latin typeface="Courier New" pitchFamily="49" charset="0"/>
                <a:ea typeface="Meiryo UI" pitchFamily="50" charset="-128"/>
                <a:cs typeface="Courier New" pitchFamily="49" charset="0"/>
              </a:rPr>
              <a:t>title hello kitty software</a:t>
            </a:r>
          </a:p>
          <a:p>
            <a:r>
              <a:rPr lang="en-US" altLang="ja-JP" sz="1600" b="1" dirty="0" smtClean="0">
                <a:latin typeface="Courier New" pitchFamily="49" charset="0"/>
                <a:ea typeface="Meiryo UI" pitchFamily="50" charset="-128"/>
                <a:cs typeface="Courier New" pitchFamily="49" charset="0"/>
              </a:rPr>
              <a:t>pause</a:t>
            </a:r>
            <a:endParaRPr kumimoji="1" lang="ja-JP" altLang="en-US" sz="1600" b="1" dirty="0" smtClean="0">
              <a:latin typeface="Courier New" pitchFamily="49" charset="0"/>
              <a:ea typeface="Meiryo UI" pitchFamily="50" charset="-128"/>
              <a:cs typeface="Courier New" pitchFamily="49" charset="0"/>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6332" y="940102"/>
            <a:ext cx="4025911" cy="16582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テキスト ボックス 20"/>
          <p:cNvSpPr txBox="1"/>
          <p:nvPr/>
        </p:nvSpPr>
        <p:spPr>
          <a:xfrm>
            <a:off x="626352" y="2621022"/>
            <a:ext cx="4446730" cy="2769989"/>
          </a:xfrm>
          <a:prstGeom prst="rect">
            <a:avLst/>
          </a:prstGeom>
          <a:noFill/>
        </p:spPr>
        <p:txBody>
          <a:bodyPr wrap="square" rtlCol="0">
            <a:spAutoFit/>
          </a:bodyPr>
          <a:lstStyle/>
          <a:p>
            <a:pPr>
              <a:lnSpc>
                <a:spcPct val="150000"/>
              </a:lnSpc>
            </a:pPr>
            <a:r>
              <a:rPr lang="en-US" altLang="zh-CN" b="1" dirty="0" smtClean="0">
                <a:latin typeface="Microsoft YaHei" pitchFamily="34" charset="-122"/>
                <a:ea typeface="Microsoft YaHei" pitchFamily="34" charset="-122"/>
              </a:rPr>
              <a:t>COLOR</a:t>
            </a:r>
            <a:r>
              <a:rPr kumimoji="1" lang="zh-CN" altLang="en-US" b="1" dirty="0" smtClean="0">
                <a:latin typeface="Microsoft YaHei" pitchFamily="34" charset="-122"/>
                <a:ea typeface="Microsoft YaHei" pitchFamily="34" charset="-122"/>
              </a:rPr>
              <a:t>命令</a:t>
            </a:r>
            <a:endParaRPr kumimoji="1" lang="en-US" altLang="zh-CN" b="1" dirty="0" smtClean="0">
              <a:latin typeface="Microsoft YaHei" pitchFamily="34" charset="-122"/>
              <a:ea typeface="Microsoft YaHei" pitchFamily="34" charset="-122"/>
            </a:endParaRPr>
          </a:p>
          <a:p>
            <a:pPr>
              <a:lnSpc>
                <a:spcPct val="150000"/>
              </a:lnSpc>
            </a:pPr>
            <a:r>
              <a:rPr lang="zh-CN" altLang="en-US" sz="1400" b="1" dirty="0" smtClean="0">
                <a:latin typeface="Microsoft YaHei" pitchFamily="34" charset="-122"/>
                <a:ea typeface="Microsoft YaHei" pitchFamily="34" charset="-122"/>
              </a:rPr>
              <a:t>设置默认的控制台前景和背景颜色</a:t>
            </a:r>
            <a:r>
              <a:rPr lang="zh-CN" altLang="en-US" sz="1400" dirty="0" smtClean="0">
                <a:latin typeface="Microsoft YaHei" pitchFamily="34" charset="-122"/>
                <a:ea typeface="Microsoft YaHei" pitchFamily="34" charset="-122"/>
              </a:rPr>
              <a:t>。</a:t>
            </a:r>
            <a:endParaRPr lang="en-US" altLang="zh-CN" sz="1400" dirty="0" smtClean="0">
              <a:latin typeface="Microsoft YaHei" pitchFamily="34" charset="-122"/>
              <a:ea typeface="Microsoft YaHei" pitchFamily="34" charset="-122"/>
            </a:endParaRPr>
          </a:p>
          <a:p>
            <a:pPr>
              <a:lnSpc>
                <a:spcPct val="150000"/>
              </a:lnSpc>
            </a:pPr>
            <a:r>
              <a:rPr kumimoji="1" lang="en-US" altLang="zh-CN" sz="1400" b="1" dirty="0" smtClean="0">
                <a:latin typeface="Microsoft YaHei" pitchFamily="34" charset="-122"/>
                <a:ea typeface="Microsoft YaHei" pitchFamily="34" charset="-122"/>
              </a:rPr>
              <a:t>COLOR [attr]</a:t>
            </a:r>
          </a:p>
          <a:p>
            <a:pPr>
              <a:lnSpc>
                <a:spcPct val="150000"/>
              </a:lnSpc>
            </a:pPr>
            <a:r>
              <a:rPr lang="en-US" altLang="ja-JP" sz="1400" b="1" dirty="0">
                <a:latin typeface="Microsoft YaHei" pitchFamily="34" charset="-122"/>
                <a:ea typeface="Microsoft YaHei" pitchFamily="34" charset="-122"/>
              </a:rPr>
              <a:t> </a:t>
            </a:r>
            <a:r>
              <a:rPr lang="en-US" altLang="ja-JP" sz="1400" b="1" dirty="0" smtClean="0">
                <a:latin typeface="Microsoft YaHei" pitchFamily="34" charset="-122"/>
                <a:ea typeface="Microsoft YaHei" pitchFamily="34" charset="-122"/>
              </a:rPr>
              <a:t>   attr     </a:t>
            </a:r>
            <a:r>
              <a:rPr lang="zh-CN" altLang="en-US" sz="1400" b="1" dirty="0" smtClean="0">
                <a:latin typeface="Microsoft YaHei" pitchFamily="34" charset="-122"/>
                <a:ea typeface="Microsoft YaHei" pitchFamily="34" charset="-122"/>
              </a:rPr>
              <a:t>指定控制台输出的颜色属性</a:t>
            </a:r>
            <a:endParaRPr lang="en-US" altLang="zh-CN" sz="1400" b="1" dirty="0" smtClean="0">
              <a:latin typeface="Microsoft YaHei" pitchFamily="34" charset="-122"/>
              <a:ea typeface="Microsoft YaHei" pitchFamily="34" charset="-122"/>
            </a:endParaRPr>
          </a:p>
          <a:p>
            <a:pPr>
              <a:lnSpc>
                <a:spcPct val="150000"/>
              </a:lnSpc>
            </a:pPr>
            <a:r>
              <a:rPr kumimoji="1" lang="zh-CN" altLang="en-US" sz="1400" b="1" dirty="0">
                <a:latin typeface="Microsoft YaHei" pitchFamily="34" charset="-122"/>
                <a:ea typeface="Microsoft YaHei" pitchFamily="34" charset="-122"/>
              </a:rPr>
              <a:t>颜</a:t>
            </a:r>
            <a:r>
              <a:rPr kumimoji="1" lang="zh-CN" altLang="en-US" sz="1400" b="1" dirty="0" smtClean="0">
                <a:latin typeface="Microsoft YaHei" pitchFamily="34" charset="-122"/>
                <a:ea typeface="Microsoft YaHei" pitchFamily="34" charset="-122"/>
              </a:rPr>
              <a:t>色属性由两个十六进制数字组成，第一个为背景，第二个为前景，如果不带参数执行该命令颜色会被还原到</a:t>
            </a:r>
            <a:r>
              <a:rPr kumimoji="1" lang="en-US" altLang="zh-CN" sz="1400" b="1" dirty="0" smtClean="0">
                <a:latin typeface="Microsoft YaHei" pitchFamily="34" charset="-122"/>
                <a:ea typeface="Microsoft YaHei" pitchFamily="34" charset="-122"/>
              </a:rPr>
              <a:t>cmd.exe</a:t>
            </a:r>
            <a:r>
              <a:rPr kumimoji="1" lang="zh-CN" altLang="en-US" sz="1400" b="1" dirty="0" smtClean="0">
                <a:latin typeface="Microsoft YaHei" pitchFamily="34" charset="-122"/>
                <a:ea typeface="Microsoft YaHei" pitchFamily="34" charset="-122"/>
              </a:rPr>
              <a:t>启动时的颜色；如果使用相同的前景和背景颜色，</a:t>
            </a:r>
            <a:r>
              <a:rPr kumimoji="1" lang="en-US" altLang="zh-CN" sz="1400" b="1" dirty="0" smtClean="0">
                <a:latin typeface="Microsoft YaHei" pitchFamily="34" charset="-122"/>
                <a:ea typeface="Microsoft YaHei" pitchFamily="34" charset="-122"/>
              </a:rPr>
              <a:t>COLOR</a:t>
            </a:r>
            <a:r>
              <a:rPr kumimoji="1" lang="zh-CN" altLang="en-US" sz="1400" b="1" dirty="0" smtClean="0">
                <a:latin typeface="Microsoft YaHei" pitchFamily="34" charset="-122"/>
                <a:ea typeface="Microsoft YaHei" pitchFamily="34" charset="-122"/>
              </a:rPr>
              <a:t>命令会将</a:t>
            </a:r>
            <a:r>
              <a:rPr kumimoji="1" lang="en-US" altLang="zh-CN" sz="1400" b="1" dirty="0" smtClean="0">
                <a:latin typeface="Microsoft YaHei" pitchFamily="34" charset="-122"/>
                <a:ea typeface="Microsoft YaHei" pitchFamily="34" charset="-122"/>
              </a:rPr>
              <a:t>ERRORLEVEL</a:t>
            </a:r>
            <a:r>
              <a:rPr kumimoji="1" lang="zh-CN" altLang="en-US" sz="1400" b="1" dirty="0" smtClean="0">
                <a:latin typeface="Microsoft YaHei" pitchFamily="34" charset="-122"/>
                <a:ea typeface="Microsoft YaHei" pitchFamily="34" charset="-122"/>
              </a:rPr>
              <a:t>设置为</a:t>
            </a:r>
            <a:r>
              <a:rPr kumimoji="1" lang="en-US" altLang="zh-CN" sz="1400" b="1" dirty="0" smtClean="0">
                <a:latin typeface="Microsoft YaHei" pitchFamily="34" charset="-122"/>
                <a:ea typeface="Microsoft YaHei" pitchFamily="34" charset="-122"/>
              </a:rPr>
              <a:t>1.</a:t>
            </a:r>
            <a:endParaRPr kumimoji="1" lang="ja-JP" altLang="en-US" sz="1400" b="1" dirty="0" smtClean="0">
              <a:latin typeface="Microsoft YaHei" pitchFamily="34" charset="-122"/>
              <a:ea typeface="Microsoft YaHei" pitchFamily="34" charset="-122"/>
            </a:endParaRPr>
          </a:p>
        </p:txBody>
      </p:sp>
      <p:sp>
        <p:nvSpPr>
          <p:cNvPr id="22" name="テキスト ボックス 21"/>
          <p:cNvSpPr txBox="1"/>
          <p:nvPr/>
        </p:nvSpPr>
        <p:spPr>
          <a:xfrm>
            <a:off x="626352" y="5391011"/>
            <a:ext cx="4332518" cy="830997"/>
          </a:xfrm>
          <a:prstGeom prst="rect">
            <a:avLst/>
          </a:prstGeom>
          <a:noFill/>
        </p:spPr>
        <p:txBody>
          <a:bodyPr wrap="square" rtlCol="0">
            <a:spAutoFit/>
          </a:bodyPr>
          <a:lstStyle/>
          <a:p>
            <a:r>
              <a:rPr kumimoji="1" lang="en-US" altLang="ja-JP" sz="1600" b="1" dirty="0" smtClean="0">
                <a:latin typeface="Courier New" pitchFamily="49" charset="0"/>
                <a:ea typeface="Meiryo UI" pitchFamily="50" charset="-128"/>
                <a:cs typeface="Courier New" pitchFamily="49" charset="0"/>
              </a:rPr>
              <a:t>@</a:t>
            </a:r>
            <a:r>
              <a:rPr kumimoji="1" lang="en-US" altLang="zh-CN" sz="1600" b="1" dirty="0" smtClean="0">
                <a:latin typeface="Courier New" pitchFamily="49" charset="0"/>
                <a:ea typeface="Meiryo UI" pitchFamily="50" charset="-128"/>
                <a:cs typeface="Courier New" pitchFamily="49" charset="0"/>
              </a:rPr>
              <a:t>echo off</a:t>
            </a:r>
          </a:p>
          <a:p>
            <a:r>
              <a:rPr lang="en-US" altLang="zh-CN" sz="1600" b="1" dirty="0" smtClean="0">
                <a:latin typeface="Courier New" pitchFamily="49" charset="0"/>
                <a:ea typeface="Meiryo UI" pitchFamily="50" charset="-128"/>
                <a:cs typeface="Courier New" pitchFamily="49" charset="0"/>
              </a:rPr>
              <a:t>color</a:t>
            </a:r>
            <a:r>
              <a:rPr lang="en-US" altLang="ja-JP" sz="1600" b="1" dirty="0" smtClean="0">
                <a:latin typeface="Courier New" pitchFamily="49" charset="0"/>
                <a:ea typeface="Meiryo UI" pitchFamily="50" charset="-128"/>
                <a:cs typeface="Courier New" pitchFamily="49" charset="0"/>
              </a:rPr>
              <a:t> </a:t>
            </a:r>
            <a:r>
              <a:rPr lang="en-US" altLang="zh-CN" sz="1600" b="1" dirty="0" smtClean="0">
                <a:latin typeface="Courier New" pitchFamily="49" charset="0"/>
                <a:ea typeface="Meiryo UI" pitchFamily="50" charset="-128"/>
                <a:cs typeface="Courier New" pitchFamily="49" charset="0"/>
              </a:rPr>
              <a:t>fc</a:t>
            </a:r>
            <a:endParaRPr lang="en-US" altLang="ja-JP" sz="1600" b="1" dirty="0" smtClean="0">
              <a:latin typeface="Courier New" pitchFamily="49" charset="0"/>
              <a:ea typeface="Meiryo UI" pitchFamily="50" charset="-128"/>
              <a:cs typeface="Courier New" pitchFamily="49" charset="0"/>
            </a:endParaRPr>
          </a:p>
          <a:p>
            <a:r>
              <a:rPr lang="en-US" altLang="ja-JP" sz="1600" b="1" dirty="0" smtClean="0">
                <a:latin typeface="Courier New" pitchFamily="49" charset="0"/>
                <a:ea typeface="Meiryo UI" pitchFamily="50" charset="-128"/>
                <a:cs typeface="Courier New" pitchFamily="49" charset="0"/>
              </a:rPr>
              <a:t>pause</a:t>
            </a:r>
            <a:endParaRPr kumimoji="1" lang="ja-JP" altLang="en-US" sz="1600" b="1" dirty="0" smtClean="0">
              <a:latin typeface="Courier New" pitchFamily="49" charset="0"/>
              <a:ea typeface="Meiryo UI" pitchFamily="50" charset="-128"/>
              <a:cs typeface="Courier New" pitchFamily="49" charset="0"/>
            </a:endParaRPr>
          </a:p>
        </p:txBody>
      </p:sp>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6332" y="3861048"/>
            <a:ext cx="4010025" cy="1371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下カーブ矢印 22"/>
          <p:cNvSpPr/>
          <p:nvPr/>
        </p:nvSpPr>
        <p:spPr>
          <a:xfrm rot="20655189">
            <a:off x="4304863" y="3189966"/>
            <a:ext cx="1590732" cy="587512"/>
          </a:xfrm>
          <a:prstGeom prst="curvedDownArrow">
            <a:avLst>
              <a:gd name="adj1" fmla="val 9770"/>
              <a:gd name="adj2" fmla="val 23487"/>
              <a:gd name="adj3" fmla="val 25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170039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67544" y="514276"/>
            <a:ext cx="3600400" cy="369332"/>
          </a:xfrm>
          <a:prstGeom prst="rect">
            <a:avLst/>
          </a:prstGeom>
          <a:noFill/>
        </p:spPr>
        <p:txBody>
          <a:bodyPr wrap="square" rtlCol="0">
            <a:spAutoFit/>
          </a:bodyPr>
          <a:lstStyle/>
          <a:p>
            <a:r>
              <a:rPr lang="en-US" altLang="ja-JP" b="1" dirty="0">
                <a:latin typeface="Tempus Sans ITC" pitchFamily="82" charset="0"/>
              </a:rPr>
              <a:t>3</a:t>
            </a:r>
            <a:r>
              <a:rPr kumimoji="1" lang="en-US" altLang="ja-JP" b="1" dirty="0" smtClean="0">
                <a:latin typeface="Tempus Sans ITC" pitchFamily="82" charset="0"/>
              </a:rPr>
              <a:t> </a:t>
            </a:r>
            <a:r>
              <a:rPr kumimoji="1" lang="zh-CN" altLang="en-US" b="1" dirty="0" smtClean="0">
                <a:latin typeface="Tempus Sans ITC" pitchFamily="82" charset="0"/>
              </a:rPr>
              <a:t>学习用特殊字符串联命令</a:t>
            </a:r>
            <a:endParaRPr kumimoji="1" lang="en-US" altLang="zh-CN" b="1" dirty="0" smtClean="0">
              <a:latin typeface="Tempus Sans ITC" pitchFamily="82" charset="0"/>
            </a:endParaRPr>
          </a:p>
        </p:txBody>
      </p:sp>
      <p:sp>
        <p:nvSpPr>
          <p:cNvPr id="5" name="テキスト ボックス 4"/>
          <p:cNvSpPr txBox="1"/>
          <p:nvPr/>
        </p:nvSpPr>
        <p:spPr>
          <a:xfrm>
            <a:off x="3275856" y="1124744"/>
            <a:ext cx="2736304" cy="523220"/>
          </a:xfrm>
          <a:prstGeom prst="rect">
            <a:avLst/>
          </a:prstGeom>
          <a:noFill/>
        </p:spPr>
        <p:txBody>
          <a:bodyPr wrap="square" rtlCol="0">
            <a:spAutoFit/>
          </a:bodyPr>
          <a:lstStyle/>
          <a:p>
            <a:r>
              <a:rPr kumimoji="1" lang="zh-CN" altLang="en-US" sz="2800" b="1" dirty="0" smtClean="0">
                <a:latin typeface="微软雅黑" pitchFamily="34" charset="-122"/>
                <a:ea typeface="微软雅黑" pitchFamily="34" charset="-122"/>
              </a:rPr>
              <a:t>常用特殊符号</a:t>
            </a:r>
            <a:endParaRPr kumimoji="1" lang="ja-JP" altLang="en-US" sz="2800" b="1" dirty="0">
              <a:latin typeface="微软雅黑" pitchFamily="34" charset="-122"/>
              <a:ea typeface="微软雅黑" pitchFamily="34" charset="-122"/>
            </a:endParaRPr>
          </a:p>
        </p:txBody>
      </p:sp>
      <p:sp>
        <p:nvSpPr>
          <p:cNvPr id="8" name="テキスト ボックス 7"/>
          <p:cNvSpPr txBox="1"/>
          <p:nvPr/>
        </p:nvSpPr>
        <p:spPr>
          <a:xfrm>
            <a:off x="186752" y="6464298"/>
            <a:ext cx="2153000"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17</a:t>
            </a:r>
            <a:r>
              <a:rPr lang="en-US" altLang="zh-CN" sz="1200" b="1" i="1" dirty="0" smtClean="0">
                <a:solidFill>
                  <a:srgbClr val="7030A0"/>
                </a:solidFill>
                <a:latin typeface="Tahoma" pitchFamily="34" charset="0"/>
                <a:cs typeface="Tahoma" pitchFamily="34" charset="0"/>
              </a:rPr>
              <a:t>   </a:t>
            </a:r>
            <a:r>
              <a:rPr lang="en-US" altLang="zh-CN" sz="1200" b="1" i="1" dirty="0">
                <a:solidFill>
                  <a:schemeClr val="tx1">
                    <a:lumMod val="50000"/>
                    <a:lumOff val="50000"/>
                  </a:schemeClr>
                </a:solidFill>
                <a:latin typeface="Tahoma" pitchFamily="34" charset="0"/>
                <a:cs typeface="Tahoma" pitchFamily="34" charset="0"/>
              </a:rPr>
              <a:t>t</a:t>
            </a:r>
            <a:r>
              <a:rPr lang="en-US" altLang="zh-CN" sz="1200" b="1" i="1" dirty="0" smtClean="0">
                <a:solidFill>
                  <a:schemeClr val="tx1">
                    <a:lumMod val="50000"/>
                    <a:lumOff val="50000"/>
                  </a:schemeClr>
                </a:solidFill>
                <a:latin typeface="Tahoma" pitchFamily="34" charset="0"/>
                <a:cs typeface="Tahoma" pitchFamily="34" charset="0"/>
              </a:rPr>
              <a:t>his is a new chapter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5580112" y="2229523"/>
            <a:ext cx="3024336" cy="3462486"/>
          </a:xfrm>
          <a:prstGeom prst="rect">
            <a:avLst/>
          </a:prstGeom>
          <a:noFill/>
        </p:spPr>
        <p:txBody>
          <a:bodyPr wrap="square" rtlCol="0">
            <a:spAutoFit/>
          </a:bodyPr>
          <a:lstStyle/>
          <a:p>
            <a:pPr>
              <a:lnSpc>
                <a:spcPct val="150000"/>
              </a:lnSpc>
            </a:pPr>
            <a:r>
              <a:rPr lang="zh-CN" altLang="en-US" sz="1600" b="1" dirty="0" smtClean="0">
                <a:latin typeface="Microsoft YaHei" pitchFamily="34" charset="-122"/>
                <a:ea typeface="Microsoft YaHei" pitchFamily="34" charset="-122"/>
              </a:rPr>
              <a:t>批处理中有许多特殊字符，他们串联起各个命令，实现神奇的效果。</a:t>
            </a:r>
          </a:p>
          <a:p>
            <a:pPr>
              <a:lnSpc>
                <a:spcPct val="150000"/>
              </a:lnSpc>
            </a:pPr>
            <a:r>
              <a:rPr lang="zh-CN" altLang="en-US" sz="1400" dirty="0" smtClean="0">
                <a:latin typeface="Microsoft YaHei" pitchFamily="34" charset="-122"/>
                <a:ea typeface="Microsoft YaHei" pitchFamily="34" charset="-122"/>
              </a:rPr>
              <a:t>批处理中的这些小小的字符非常强大，但是他也是导致那些高手的语句晦涩难懂的原因。</a:t>
            </a:r>
            <a:endParaRPr lang="en-US" altLang="zh-CN" sz="1400" dirty="0" smtClean="0">
              <a:latin typeface="Microsoft YaHei" pitchFamily="34" charset="-122"/>
              <a:ea typeface="Microsoft YaHei" pitchFamily="34" charset="-122"/>
            </a:endParaRPr>
          </a:p>
          <a:p>
            <a:pPr>
              <a:lnSpc>
                <a:spcPct val="150000"/>
              </a:lnSpc>
            </a:pPr>
            <a:r>
              <a:rPr lang="zh-CN" altLang="en-US" sz="1400" dirty="0">
                <a:latin typeface="Microsoft YaHei" pitchFamily="34" charset="-122"/>
                <a:ea typeface="Microsoft YaHei" pitchFamily="34" charset="-122"/>
              </a:rPr>
              <a:t>你</a:t>
            </a:r>
            <a:r>
              <a:rPr lang="zh-CN" altLang="en-US" sz="1400" dirty="0" smtClean="0">
                <a:latin typeface="Microsoft YaHei" pitchFamily="34" charset="-122"/>
                <a:ea typeface="Microsoft YaHei" pitchFamily="34" charset="-122"/>
              </a:rPr>
              <a:t>可能不需要写出强大的一句话木马，但是你还是需要多多了解这些小家伙，帮助你编写行之有效的命令。</a:t>
            </a:r>
            <a:endParaRPr lang="en-US" altLang="zh-CN" sz="1400" dirty="0" smtClean="0">
              <a:latin typeface="Microsoft YaHei" pitchFamily="34" charset="-122"/>
              <a:ea typeface="Microsoft YaHei"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55" y="2229523"/>
            <a:ext cx="4790156" cy="37917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rot="21401383">
            <a:off x="2232000" y="3996000"/>
            <a:ext cx="720080" cy="307777"/>
          </a:xfrm>
          <a:prstGeom prst="rect">
            <a:avLst/>
          </a:prstGeom>
          <a:noFill/>
          <a:scene3d>
            <a:camera prst="orthographicFront">
              <a:rot lat="20999999" lon="899990" rev="0"/>
            </a:camera>
            <a:lightRig rig="threePt" dir="t"/>
          </a:scene3d>
        </p:spPr>
        <p:txBody>
          <a:bodyPr wrap="square" rtlCol="0">
            <a:spAutoFit/>
          </a:bodyPr>
          <a:lstStyle/>
          <a:p>
            <a:r>
              <a:rPr kumimoji="1" lang="en-US" altLang="ja-JP" sz="1400" b="1" i="1" dirty="0" smtClean="0">
                <a:solidFill>
                  <a:schemeClr val="bg1"/>
                </a:solidFill>
                <a:latin typeface="Microsoft YaHei" pitchFamily="34" charset="-122"/>
                <a:ea typeface="Microsoft YaHei" pitchFamily="34" charset="-122"/>
              </a:rPr>
              <a:t>&gt; ||</a:t>
            </a:r>
            <a:endParaRPr kumimoji="1" lang="ja-JP" altLang="en-US" sz="1400" b="1" i="1" dirty="0" smtClean="0">
              <a:solidFill>
                <a:schemeClr val="bg1"/>
              </a:solidFill>
              <a:latin typeface="Microsoft YaHei" pitchFamily="34" charset="-122"/>
              <a:ea typeface="Microsoft YaHei" pitchFamily="34" charset="-122"/>
            </a:endParaRPr>
          </a:p>
        </p:txBody>
      </p:sp>
      <p:sp>
        <p:nvSpPr>
          <p:cNvPr id="6" name="円形吹き出し 5"/>
          <p:cNvSpPr/>
          <p:nvPr/>
        </p:nvSpPr>
        <p:spPr>
          <a:xfrm>
            <a:off x="1886494" y="2207819"/>
            <a:ext cx="2436278" cy="1148778"/>
          </a:xfrm>
          <a:custGeom>
            <a:avLst/>
            <a:gdLst>
              <a:gd name="connsiteX0" fmla="*/ 2115094 w 2494509"/>
              <a:gd name="connsiteY0" fmla="*/ 987119 h 839437"/>
              <a:gd name="connsiteX1" fmla="*/ 1595955 w 2494509"/>
              <a:gd name="connsiteY1" fmla="*/ 822700 h 839437"/>
              <a:gd name="connsiteX2" fmla="*/ 878203 w 2494509"/>
              <a:gd name="connsiteY2" fmla="*/ 820642 h 839437"/>
              <a:gd name="connsiteX3" fmla="*/ 725095 w 2494509"/>
              <a:gd name="connsiteY3" fmla="*/ 38550 h 839437"/>
              <a:gd name="connsiteX4" fmla="*/ 1481705 w 2494509"/>
              <a:gd name="connsiteY4" fmla="*/ 7480 h 839437"/>
              <a:gd name="connsiteX5" fmla="*/ 2019164 w 2494509"/>
              <a:gd name="connsiteY5" fmla="*/ 749398 h 839437"/>
              <a:gd name="connsiteX6" fmla="*/ 2115094 w 2494509"/>
              <a:gd name="connsiteY6" fmla="*/ 987119 h 839437"/>
              <a:gd name="connsiteX0" fmla="*/ 2115196 w 2436278"/>
              <a:gd name="connsiteY0" fmla="*/ 987120 h 987120"/>
              <a:gd name="connsiteX1" fmla="*/ 1596057 w 2436278"/>
              <a:gd name="connsiteY1" fmla="*/ 822701 h 987120"/>
              <a:gd name="connsiteX2" fmla="*/ 878305 w 2436278"/>
              <a:gd name="connsiteY2" fmla="*/ 820643 h 987120"/>
              <a:gd name="connsiteX3" fmla="*/ 725197 w 2436278"/>
              <a:gd name="connsiteY3" fmla="*/ 38551 h 987120"/>
              <a:gd name="connsiteX4" fmla="*/ 1481807 w 2436278"/>
              <a:gd name="connsiteY4" fmla="*/ 7481 h 987120"/>
              <a:gd name="connsiteX5" fmla="*/ 1927826 w 2436278"/>
              <a:gd name="connsiteY5" fmla="*/ 772259 h 987120"/>
              <a:gd name="connsiteX6" fmla="*/ 2115196 w 2436278"/>
              <a:gd name="connsiteY6" fmla="*/ 987120 h 98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278" h="987120">
                <a:moveTo>
                  <a:pt x="2115196" y="987120"/>
                </a:moveTo>
                <a:lnTo>
                  <a:pt x="1596057" y="822701"/>
                </a:lnTo>
                <a:cubicBezTo>
                  <a:pt x="1361376" y="845697"/>
                  <a:pt x="1111788" y="844982"/>
                  <a:pt x="878305" y="820643"/>
                </a:cubicBezTo>
                <a:cubicBezTo>
                  <a:pt x="-213875" y="706795"/>
                  <a:pt x="-313161" y="199631"/>
                  <a:pt x="725197" y="38551"/>
                </a:cubicBezTo>
                <a:cubicBezTo>
                  <a:pt x="961587" y="1880"/>
                  <a:pt x="1226148" y="-8984"/>
                  <a:pt x="1481807" y="7481"/>
                </a:cubicBezTo>
                <a:cubicBezTo>
                  <a:pt x="2531722" y="75099"/>
                  <a:pt x="2767481" y="549631"/>
                  <a:pt x="1927826" y="772259"/>
                </a:cubicBezTo>
                <a:lnTo>
                  <a:pt x="2115196" y="987120"/>
                </a:lnTo>
                <a:close/>
              </a:path>
            </a:pathLst>
          </a:cu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400" dirty="0" smtClean="0">
                <a:solidFill>
                  <a:schemeClr val="tx1"/>
                </a:solidFill>
                <a:latin typeface="Microsoft YaHei" pitchFamily="34" charset="-122"/>
                <a:ea typeface="Microsoft YaHei" pitchFamily="34" charset="-122"/>
              </a:rPr>
              <a:t>屏幕上那些奇怪的符号是什么</a:t>
            </a:r>
            <a:endParaRPr kumimoji="1" lang="ja-JP" altLang="en-US" sz="1400" dirty="0">
              <a:solidFill>
                <a:schemeClr val="tx1"/>
              </a:solidFill>
              <a:latin typeface="Microsoft YaHei" pitchFamily="34" charset="-122"/>
              <a:ea typeface="Microsoft YaHei" pitchFamily="34" charset="-122"/>
            </a:endParaRPr>
          </a:p>
        </p:txBody>
      </p:sp>
    </p:spTree>
    <p:extLst>
      <p:ext uri="{BB962C8B-B14F-4D97-AF65-F5344CB8AC3E}">
        <p14:creationId xmlns:p14="http://schemas.microsoft.com/office/powerpoint/2010/main" val="26987339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smtClean="0">
                <a:solidFill>
                  <a:srgbClr val="7030A0"/>
                </a:solidFill>
                <a:latin typeface="Tahoma" pitchFamily="34" charset="0"/>
                <a:cs typeface="Tahoma" pitchFamily="34" charset="0"/>
              </a:rPr>
              <a:t>combination </a:t>
            </a:r>
            <a:r>
              <a:rPr lang="en-US" altLang="zh-CN" sz="1200" b="1" i="1" dirty="0" smtClean="0">
                <a:solidFill>
                  <a:schemeClr val="bg1">
                    <a:lumMod val="50000"/>
                  </a:schemeClr>
                </a:solidFill>
                <a:latin typeface="Tahoma" pitchFamily="34" charset="0"/>
                <a:cs typeface="Tahoma" pitchFamily="34" charset="0"/>
              </a:rPr>
              <a:t>command</a:t>
            </a:r>
            <a:endParaRPr kumimoji="1" lang="ja-JP" altLang="en-US" sz="1200" b="1" i="1" dirty="0" smtClean="0">
              <a:solidFill>
                <a:schemeClr val="bg1">
                  <a:lumMod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18</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3</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539552" y="624428"/>
            <a:ext cx="8369599" cy="5447645"/>
          </a:xfrm>
          <a:prstGeom prst="rect">
            <a:avLst/>
          </a:prstGeom>
          <a:noFill/>
        </p:spPr>
        <p:txBody>
          <a:bodyPr wrap="none" rtlCol="0">
            <a:spAutoFit/>
          </a:bodyPr>
          <a:lstStyle/>
          <a:p>
            <a:pPr>
              <a:lnSpc>
                <a:spcPct val="150000"/>
              </a:lnSpc>
            </a:pPr>
            <a:r>
              <a:rPr kumimoji="1" lang="zh-CN" altLang="en-US" b="1" dirty="0" smtClean="0">
                <a:latin typeface="Microsoft YaHei" pitchFamily="34" charset="-122"/>
                <a:ea typeface="Microsoft YaHei" pitchFamily="34" charset="-122"/>
              </a:rPr>
              <a:t>组合命令：</a:t>
            </a:r>
            <a:endParaRPr kumimoji="1" lang="en-US" altLang="zh-CN" b="1" dirty="0" smtClean="0">
              <a:latin typeface="Microsoft YaHei" pitchFamily="34" charset="-122"/>
              <a:ea typeface="Microsoft YaHei" pitchFamily="34" charset="-122"/>
            </a:endParaRPr>
          </a:p>
          <a:p>
            <a:pPr>
              <a:lnSpc>
                <a:spcPct val="150000"/>
              </a:lnSpc>
            </a:pPr>
            <a:r>
              <a:rPr lang="zh-CN" altLang="en-US" b="1" dirty="0">
                <a:latin typeface="Microsoft YaHei" pitchFamily="34" charset="-122"/>
                <a:ea typeface="Microsoft YaHei" pitchFamily="34" charset="-122"/>
              </a:rPr>
              <a:t>组合</a:t>
            </a:r>
            <a:r>
              <a:rPr lang="zh-CN" altLang="en-US" b="1" dirty="0" smtClean="0">
                <a:latin typeface="Microsoft YaHei" pitchFamily="34" charset="-122"/>
                <a:ea typeface="Microsoft YaHei" pitchFamily="34" charset="-122"/>
              </a:rPr>
              <a:t>命令包括</a:t>
            </a:r>
            <a:r>
              <a:rPr lang="en-US" altLang="zh-CN" b="1" dirty="0" smtClean="0">
                <a:latin typeface="Microsoft YaHei" pitchFamily="34" charset="-122"/>
                <a:ea typeface="Microsoft YaHei" pitchFamily="34" charset="-122"/>
              </a:rPr>
              <a:t>&amp;</a:t>
            </a:r>
            <a:r>
              <a:rPr lang="zh-CN" altLang="en-US" b="1" dirty="0" smtClean="0">
                <a:latin typeface="Microsoft YaHei" pitchFamily="34" charset="-122"/>
                <a:ea typeface="Microsoft YaHei" pitchFamily="34" charset="-122"/>
              </a:rPr>
              <a:t>、</a:t>
            </a:r>
            <a:r>
              <a:rPr lang="en-US" altLang="zh-CN" b="1" dirty="0" smtClean="0">
                <a:latin typeface="Microsoft YaHei" pitchFamily="34" charset="-122"/>
                <a:ea typeface="Microsoft YaHei" pitchFamily="34" charset="-122"/>
              </a:rPr>
              <a:t>&amp;&amp;</a:t>
            </a:r>
            <a:r>
              <a:rPr lang="zh-CN" altLang="en-US" b="1" dirty="0" smtClean="0">
                <a:latin typeface="Microsoft YaHei" pitchFamily="34" charset="-122"/>
                <a:ea typeface="Microsoft YaHei" pitchFamily="34" charset="-122"/>
              </a:rPr>
              <a:t>、</a:t>
            </a:r>
            <a:r>
              <a:rPr lang="en-US" altLang="zh-CN" b="1" dirty="0" smtClean="0">
                <a:latin typeface="Microsoft YaHei" pitchFamily="34" charset="-122"/>
                <a:ea typeface="Microsoft YaHei" pitchFamily="34" charset="-122"/>
              </a:rPr>
              <a:t>||</a:t>
            </a:r>
          </a:p>
          <a:p>
            <a:pPr>
              <a:lnSpc>
                <a:spcPct val="150000"/>
              </a:lnSpc>
            </a:pPr>
            <a:r>
              <a:rPr lang="zh-CN" altLang="en-US" sz="1400" dirty="0">
                <a:latin typeface="Microsoft YaHei" pitchFamily="34" charset="-122"/>
                <a:ea typeface="Microsoft YaHei" pitchFamily="34" charset="-122"/>
              </a:rPr>
              <a:t>顾名思义，就是可以把多个命令组合起来当一个命令来执行。这在批处理脚本里</a:t>
            </a:r>
          </a:p>
          <a:p>
            <a:pPr>
              <a:lnSpc>
                <a:spcPct val="150000"/>
              </a:lnSpc>
            </a:pPr>
            <a:r>
              <a:rPr lang="zh-CN" altLang="en-US" sz="1400" dirty="0">
                <a:latin typeface="Microsoft YaHei" pitchFamily="34" charset="-122"/>
                <a:ea typeface="Microsoft YaHei" pitchFamily="34" charset="-122"/>
              </a:rPr>
              <a:t>是允许的，而且用的非常广泛。因为批处理认行不认命令数目。</a:t>
            </a:r>
          </a:p>
          <a:p>
            <a:pPr>
              <a:lnSpc>
                <a:spcPct val="150000"/>
              </a:lnSpc>
            </a:pPr>
            <a:r>
              <a:rPr lang="zh-CN" altLang="en-US" sz="1400" dirty="0">
                <a:latin typeface="Microsoft YaHei" pitchFamily="34" charset="-122"/>
                <a:ea typeface="Microsoft YaHei" pitchFamily="34" charset="-122"/>
              </a:rPr>
              <a:t>这个符号允许在一行中使用</a:t>
            </a:r>
            <a:r>
              <a:rPr lang="en-US" altLang="zh-CN" sz="1400" dirty="0">
                <a:latin typeface="Microsoft YaHei" pitchFamily="34" charset="-122"/>
                <a:ea typeface="Microsoft YaHei" pitchFamily="34" charset="-122"/>
              </a:rPr>
              <a:t>2</a:t>
            </a:r>
            <a:r>
              <a:rPr lang="zh-CN" altLang="en-US" sz="1400" dirty="0">
                <a:latin typeface="Microsoft YaHei" pitchFamily="34" charset="-122"/>
                <a:ea typeface="Microsoft YaHei" pitchFamily="34" charset="-122"/>
              </a:rPr>
              <a:t>个以上不同的命令，当第一个命令执行失败了，也不影响后边的命令执行。</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这里</a:t>
            </a:r>
            <a:r>
              <a:rPr lang="en-US" altLang="zh-CN" sz="1400" dirty="0">
                <a:latin typeface="Microsoft YaHei" pitchFamily="34" charset="-122"/>
                <a:ea typeface="Microsoft YaHei" pitchFamily="34" charset="-122"/>
              </a:rPr>
              <a:t>&amp;</a:t>
            </a:r>
            <a:r>
              <a:rPr lang="zh-CN" altLang="en-US" sz="1400" dirty="0">
                <a:latin typeface="Microsoft YaHei" pitchFamily="34" charset="-122"/>
                <a:ea typeface="Microsoft YaHei" pitchFamily="34" charset="-122"/>
              </a:rPr>
              <a:t>两边的命令是顺序执行的，从前往后执行。</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比如：</a:t>
            </a:r>
          </a:p>
          <a:p>
            <a:pPr>
              <a:lnSpc>
                <a:spcPct val="150000"/>
              </a:lnSpc>
            </a:pP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z:\ &amp; </a:t>
            </a: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y:\ &amp; </a:t>
            </a: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c:\</a:t>
            </a:r>
          </a:p>
          <a:p>
            <a:pPr>
              <a:lnSpc>
                <a:spcPct val="150000"/>
              </a:lnSpc>
            </a:pPr>
            <a:r>
              <a:rPr lang="zh-CN" altLang="en-US" sz="1400" dirty="0">
                <a:latin typeface="Microsoft YaHei" pitchFamily="34" charset="-122"/>
                <a:ea typeface="Microsoft YaHei" pitchFamily="34" charset="-122"/>
              </a:rPr>
              <a:t>以上命令会连续显示</a:t>
            </a:r>
            <a:r>
              <a:rPr lang="en-US" altLang="zh-CN" sz="1400" dirty="0" err="1">
                <a:latin typeface="Microsoft YaHei" pitchFamily="34" charset="-122"/>
                <a:ea typeface="Microsoft YaHei" pitchFamily="34" charset="-122"/>
              </a:rPr>
              <a:t>z,y,c</a:t>
            </a:r>
            <a:r>
              <a:rPr lang="zh-CN" altLang="en-US" sz="1400" dirty="0">
                <a:latin typeface="Microsoft YaHei" pitchFamily="34" charset="-122"/>
                <a:ea typeface="Microsoft YaHei" pitchFamily="34" charset="-122"/>
              </a:rPr>
              <a:t>盘的内容，不理会该盘是否</a:t>
            </a:r>
            <a:r>
              <a:rPr lang="zh-CN" altLang="en-US" sz="1400" dirty="0" smtClean="0">
                <a:latin typeface="Microsoft YaHei" pitchFamily="34" charset="-122"/>
                <a:ea typeface="Microsoft YaHei" pitchFamily="34" charset="-122"/>
              </a:rPr>
              <a:t>存在</a:t>
            </a:r>
            <a:endParaRPr lang="en-US" altLang="zh-CN" sz="1400" dirty="0" smtClean="0">
              <a:latin typeface="Microsoft YaHei" pitchFamily="34" charset="-122"/>
              <a:ea typeface="Microsoft YaHei" pitchFamily="34" charset="-122"/>
            </a:endParaRPr>
          </a:p>
          <a:p>
            <a:pPr>
              <a:lnSpc>
                <a:spcPct val="150000"/>
              </a:lnSpc>
            </a:pPr>
            <a:r>
              <a:rPr lang="zh-CN" altLang="en-US" sz="1400" dirty="0">
                <a:latin typeface="Microsoft YaHei" pitchFamily="34" charset="-122"/>
                <a:ea typeface="Microsoft YaHei" pitchFamily="34" charset="-122"/>
              </a:rPr>
              <a:t>再</a:t>
            </a:r>
            <a:r>
              <a:rPr lang="zh-CN" altLang="en-US" sz="1400" dirty="0" smtClean="0">
                <a:latin typeface="Microsoft YaHei" pitchFamily="34" charset="-122"/>
                <a:ea typeface="Microsoft YaHei" pitchFamily="34" charset="-122"/>
              </a:rPr>
              <a:t>看使用</a:t>
            </a:r>
            <a:r>
              <a:rPr lang="en-US" altLang="zh-CN" sz="1400" dirty="0" smtClean="0">
                <a:latin typeface="Microsoft YaHei" pitchFamily="34" charset="-122"/>
                <a:ea typeface="Microsoft YaHei" pitchFamily="34" charset="-122"/>
              </a:rPr>
              <a:t>&amp;&amp;</a:t>
            </a:r>
            <a:r>
              <a:rPr lang="zh-CN" altLang="en-US" sz="1400" dirty="0" smtClean="0">
                <a:latin typeface="Microsoft YaHei" pitchFamily="34" charset="-122"/>
                <a:ea typeface="Microsoft YaHei" pitchFamily="34" charset="-122"/>
              </a:rPr>
              <a:t>以后</a:t>
            </a:r>
            <a:endParaRPr lang="en-US" altLang="zh-CN" sz="1400" dirty="0" smtClean="0">
              <a:latin typeface="Microsoft YaHei" pitchFamily="34" charset="-122"/>
              <a:ea typeface="Microsoft YaHei" pitchFamily="34" charset="-122"/>
            </a:endParaRPr>
          </a:p>
          <a:p>
            <a:pPr>
              <a:lnSpc>
                <a:spcPct val="150000"/>
              </a:lnSpc>
            </a:pP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z:\ &amp;&amp; </a:t>
            </a: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y:\ &amp;&amp; </a:t>
            </a: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c</a:t>
            </a:r>
            <a:r>
              <a:rPr lang="en-US" altLang="zh-CN" sz="1400" b="1" dirty="0" smtClean="0">
                <a:solidFill>
                  <a:srgbClr val="C00000"/>
                </a:solidFill>
                <a:latin typeface="Microsoft YaHei" pitchFamily="34" charset="-122"/>
                <a:ea typeface="Microsoft YaHei" pitchFamily="34" charset="-122"/>
              </a:rPr>
              <a:t>:\</a:t>
            </a:r>
          </a:p>
          <a:p>
            <a:pPr>
              <a:lnSpc>
                <a:spcPct val="150000"/>
              </a:lnSpc>
            </a:pPr>
            <a:r>
              <a:rPr lang="zh-CN" altLang="en-US" sz="1400" dirty="0">
                <a:latin typeface="Microsoft YaHei" pitchFamily="34" charset="-122"/>
                <a:ea typeface="Microsoft YaHei" pitchFamily="34" charset="-122"/>
              </a:rPr>
              <a:t>这个命令和上边的类似，但区别是，第一个命令失败时，后边的命令也不会执行</a:t>
            </a:r>
          </a:p>
          <a:p>
            <a:pPr>
              <a:lnSpc>
                <a:spcPct val="150000"/>
              </a:lnSpc>
            </a:pPr>
            <a:r>
              <a:rPr lang="zh-CN" altLang="en-US" sz="1400" dirty="0" smtClean="0">
                <a:latin typeface="Microsoft YaHei" pitchFamily="34" charset="-122"/>
                <a:ea typeface="Microsoft YaHei" pitchFamily="34" charset="-122"/>
              </a:rPr>
              <a:t>再换成</a:t>
            </a:r>
            <a:r>
              <a:rPr lang="en-US" altLang="zh-CN" sz="1400" dirty="0" smtClean="0">
                <a:latin typeface="Microsoft YaHei" pitchFamily="34" charset="-122"/>
                <a:ea typeface="Microsoft YaHei" pitchFamily="34" charset="-122"/>
              </a:rPr>
              <a:t>||</a:t>
            </a:r>
          </a:p>
          <a:p>
            <a:pPr>
              <a:lnSpc>
                <a:spcPct val="150000"/>
              </a:lnSpc>
            </a:pP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z:\ </a:t>
            </a:r>
            <a:r>
              <a:rPr lang="en-US" altLang="zh-CN" sz="1400" b="1" dirty="0" smtClean="0">
                <a:solidFill>
                  <a:srgbClr val="C00000"/>
                </a:solidFill>
                <a:latin typeface="Microsoft YaHei" pitchFamily="34" charset="-122"/>
                <a:ea typeface="Microsoft YaHei" pitchFamily="34" charset="-122"/>
              </a:rPr>
              <a:t>|| </a:t>
            </a: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y:\ </a:t>
            </a:r>
            <a:r>
              <a:rPr lang="en-US" altLang="zh-CN" sz="1400" b="1" dirty="0" smtClean="0">
                <a:solidFill>
                  <a:srgbClr val="C00000"/>
                </a:solidFill>
                <a:latin typeface="Microsoft YaHei" pitchFamily="34" charset="-122"/>
                <a:ea typeface="Microsoft YaHei" pitchFamily="34" charset="-122"/>
              </a:rPr>
              <a:t>|| </a:t>
            </a: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c</a:t>
            </a:r>
            <a:r>
              <a:rPr lang="en-US" altLang="zh-CN" sz="1400" b="1" dirty="0" smtClean="0">
                <a:solidFill>
                  <a:srgbClr val="C00000"/>
                </a:solidFill>
                <a:latin typeface="Microsoft YaHei" pitchFamily="34" charset="-122"/>
                <a:ea typeface="Microsoft YaHei" pitchFamily="34" charset="-122"/>
              </a:rPr>
              <a:t>:\</a:t>
            </a:r>
          </a:p>
          <a:p>
            <a:pPr>
              <a:lnSpc>
                <a:spcPct val="150000"/>
              </a:lnSpc>
            </a:pPr>
            <a:r>
              <a:rPr lang="zh-CN" altLang="en-US" sz="1400" dirty="0">
                <a:latin typeface="Microsoft YaHei" pitchFamily="34" charset="-122"/>
                <a:ea typeface="Microsoft YaHei" pitchFamily="34" charset="-122"/>
              </a:rPr>
              <a:t>用这种方法可以同时执行多条命令，当一条命令失败后才执行第二条命令，当碰到执行正确的命令后将</a:t>
            </a:r>
          </a:p>
          <a:p>
            <a:pPr>
              <a:lnSpc>
                <a:spcPct val="150000"/>
              </a:lnSpc>
            </a:pPr>
            <a:r>
              <a:rPr lang="zh-CN" altLang="en-US" sz="1400" dirty="0">
                <a:latin typeface="Microsoft YaHei" pitchFamily="34" charset="-122"/>
                <a:ea typeface="Microsoft YaHei" pitchFamily="34" charset="-122"/>
              </a:rPr>
              <a:t>不执行后面的命令，如果没有出现正确的命令则一直执行完所有</a:t>
            </a:r>
            <a:r>
              <a:rPr lang="zh-CN" altLang="en-US" sz="1400" dirty="0" smtClean="0">
                <a:latin typeface="Microsoft YaHei" pitchFamily="34" charset="-122"/>
                <a:ea typeface="Microsoft YaHei" pitchFamily="34" charset="-122"/>
              </a:rPr>
              <a:t>命令</a:t>
            </a:r>
            <a:endParaRPr lang="zh-CN" altLang="en-US"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27811891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lang="en-US" altLang="zh-CN" sz="1200" b="1" i="1" dirty="0" smtClean="0">
                <a:solidFill>
                  <a:schemeClr val="bg1">
                    <a:lumMod val="50000"/>
                  </a:schemeClr>
                </a:solidFill>
                <a:latin typeface="Tahoma" pitchFamily="34" charset="0"/>
                <a:cs typeface="Tahoma" pitchFamily="34" charset="0"/>
              </a:rPr>
              <a:t>parentheses</a:t>
            </a:r>
            <a:endParaRPr kumimoji="1" lang="ja-JP" altLang="en-US" sz="1200" b="1" i="1" dirty="0" smtClean="0">
              <a:solidFill>
                <a:schemeClr val="bg1">
                  <a:lumMod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19</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3</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6" name="テキスト ボックス 5"/>
          <p:cNvSpPr txBox="1"/>
          <p:nvPr/>
        </p:nvSpPr>
        <p:spPr>
          <a:xfrm>
            <a:off x="539552" y="624428"/>
            <a:ext cx="8263801" cy="5032147"/>
          </a:xfrm>
          <a:prstGeom prst="rect">
            <a:avLst/>
          </a:prstGeom>
          <a:noFill/>
        </p:spPr>
        <p:txBody>
          <a:bodyPr wrap="none" rtlCol="0">
            <a:spAutoFit/>
          </a:bodyPr>
          <a:lstStyle/>
          <a:p>
            <a:pPr>
              <a:lnSpc>
                <a:spcPct val="150000"/>
              </a:lnSpc>
            </a:pPr>
            <a:r>
              <a:rPr kumimoji="1" lang="zh-CN" altLang="en-US" b="1" dirty="0" smtClean="0">
                <a:latin typeface="Microsoft YaHei" pitchFamily="34" charset="-122"/>
                <a:ea typeface="Microsoft YaHei" pitchFamily="34" charset="-122"/>
              </a:rPr>
              <a:t>（）括号：</a:t>
            </a:r>
            <a:endParaRPr kumimoji="1" lang="en-US" altLang="zh-CN" b="1" dirty="0" smtClean="0">
              <a:latin typeface="Microsoft YaHei" pitchFamily="34" charset="-122"/>
              <a:ea typeface="Microsoft YaHei" pitchFamily="34" charset="-122"/>
            </a:endParaRPr>
          </a:p>
          <a:p>
            <a:pPr>
              <a:lnSpc>
                <a:spcPct val="150000"/>
              </a:lnSpc>
            </a:pPr>
            <a:r>
              <a:rPr lang="zh-CN" altLang="en-US" sz="1400" dirty="0">
                <a:latin typeface="Microsoft YaHei" pitchFamily="34" charset="-122"/>
                <a:ea typeface="Microsoft YaHei" pitchFamily="34" charset="-122"/>
              </a:rPr>
              <a:t>小括号在批处理编程中有特殊的作用，左右括号必须成对使用，括号中可以包括多行命令，这些命令将</a:t>
            </a:r>
          </a:p>
          <a:p>
            <a:pPr>
              <a:lnSpc>
                <a:spcPct val="150000"/>
              </a:lnSpc>
            </a:pPr>
            <a:r>
              <a:rPr lang="zh-CN" altLang="en-US" sz="1400" dirty="0">
                <a:latin typeface="Microsoft YaHei" pitchFamily="34" charset="-122"/>
                <a:ea typeface="Microsoft YaHei" pitchFamily="34" charset="-122"/>
              </a:rPr>
              <a:t>被看成一个整体，视为一条命令行。</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括号在</a:t>
            </a:r>
            <a:r>
              <a:rPr lang="en-US" altLang="zh-CN" sz="1400" dirty="0">
                <a:latin typeface="Microsoft YaHei" pitchFamily="34" charset="-122"/>
                <a:ea typeface="Microsoft YaHei" pitchFamily="34" charset="-122"/>
              </a:rPr>
              <a:t>for</a:t>
            </a:r>
            <a:r>
              <a:rPr lang="zh-CN" altLang="en-US" sz="1400" dirty="0">
                <a:latin typeface="Microsoft YaHei" pitchFamily="34" charset="-122"/>
                <a:ea typeface="Microsoft YaHei" pitchFamily="34" charset="-122"/>
              </a:rPr>
              <a:t>语句和</a:t>
            </a:r>
            <a:r>
              <a:rPr lang="en-US" altLang="zh-CN" sz="1400" dirty="0">
                <a:latin typeface="Microsoft YaHei" pitchFamily="34" charset="-122"/>
                <a:ea typeface="Microsoft YaHei" pitchFamily="34" charset="-122"/>
              </a:rPr>
              <a:t>if</a:t>
            </a:r>
            <a:r>
              <a:rPr lang="zh-CN" altLang="en-US" sz="1400" dirty="0">
                <a:latin typeface="Microsoft YaHei" pitchFamily="34" charset="-122"/>
                <a:ea typeface="Microsoft YaHei" pitchFamily="34" charset="-122"/>
              </a:rPr>
              <a:t>语句中常见，用来嵌套使用循环或条件语句，其实括号</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也可以单独使用，请看</a:t>
            </a:r>
          </a:p>
          <a:p>
            <a:pPr>
              <a:lnSpc>
                <a:spcPct val="150000"/>
              </a:lnSpc>
            </a:pPr>
            <a:r>
              <a:rPr lang="zh-CN" altLang="en-US" sz="1400" dirty="0">
                <a:latin typeface="Microsoft YaHei" pitchFamily="34" charset="-122"/>
                <a:ea typeface="Microsoft YaHei" pitchFamily="34" charset="-122"/>
              </a:rPr>
              <a:t>例子。</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例：</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命令：</a:t>
            </a:r>
            <a:r>
              <a:rPr lang="en-US" altLang="zh-CN" sz="1400" b="1" dirty="0">
                <a:latin typeface="Microsoft YaHei" pitchFamily="34" charset="-122"/>
                <a:ea typeface="Microsoft YaHei" pitchFamily="34" charset="-122"/>
              </a:rPr>
              <a:t>echo 1 &amp; echo 2 &amp; echo 3</a:t>
            </a:r>
            <a:r>
              <a:rPr lang="en-US" altLang="zh-CN" sz="1400" dirty="0">
                <a:latin typeface="Microsoft YaHei" pitchFamily="34" charset="-122"/>
                <a:ea typeface="Microsoft YaHei" pitchFamily="34" charset="-122"/>
              </a:rPr>
              <a:t/>
            </a:r>
            <a:br>
              <a:rPr lang="en-US" altLang="zh-CN"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可以写成：</a:t>
            </a:r>
            <a:br>
              <a:rPr lang="zh-CN" altLang="en-US" sz="1400" dirty="0">
                <a:latin typeface="Microsoft YaHei" pitchFamily="34" charset="-122"/>
                <a:ea typeface="Microsoft YaHei" pitchFamily="34" charset="-122"/>
              </a:rPr>
            </a:br>
            <a:r>
              <a:rPr lang="en-US" altLang="zh-CN" sz="1400" b="1" dirty="0">
                <a:latin typeface="Microsoft YaHei" pitchFamily="34" charset="-122"/>
                <a:ea typeface="Microsoft YaHei" pitchFamily="34" charset="-122"/>
              </a:rPr>
              <a:t>(</a:t>
            </a:r>
            <a:br>
              <a:rPr lang="en-US" altLang="zh-CN" sz="1400" b="1" dirty="0">
                <a:latin typeface="Microsoft YaHei" pitchFamily="34" charset="-122"/>
                <a:ea typeface="Microsoft YaHei" pitchFamily="34" charset="-122"/>
              </a:rPr>
            </a:br>
            <a:r>
              <a:rPr lang="en-US" altLang="zh-CN" sz="1400" b="1" dirty="0">
                <a:latin typeface="Microsoft YaHei" pitchFamily="34" charset="-122"/>
                <a:ea typeface="Microsoft YaHei" pitchFamily="34" charset="-122"/>
              </a:rPr>
              <a:t>echo 1</a:t>
            </a:r>
            <a:br>
              <a:rPr lang="en-US" altLang="zh-CN" sz="1400" b="1" dirty="0">
                <a:latin typeface="Microsoft YaHei" pitchFamily="34" charset="-122"/>
                <a:ea typeface="Microsoft YaHei" pitchFamily="34" charset="-122"/>
              </a:rPr>
            </a:br>
            <a:r>
              <a:rPr lang="en-US" altLang="zh-CN" sz="1400" b="1" dirty="0">
                <a:latin typeface="Microsoft YaHei" pitchFamily="34" charset="-122"/>
                <a:ea typeface="Microsoft YaHei" pitchFamily="34" charset="-122"/>
              </a:rPr>
              <a:t>echo 2</a:t>
            </a:r>
            <a:br>
              <a:rPr lang="en-US" altLang="zh-CN" sz="1400" b="1" dirty="0">
                <a:latin typeface="Microsoft YaHei" pitchFamily="34" charset="-122"/>
                <a:ea typeface="Microsoft YaHei" pitchFamily="34" charset="-122"/>
              </a:rPr>
            </a:br>
            <a:r>
              <a:rPr lang="en-US" altLang="zh-CN" sz="1400" b="1" dirty="0">
                <a:latin typeface="Microsoft YaHei" pitchFamily="34" charset="-122"/>
                <a:ea typeface="Microsoft YaHei" pitchFamily="34" charset="-122"/>
              </a:rPr>
              <a:t>echo 3</a:t>
            </a:r>
            <a:br>
              <a:rPr lang="en-US" altLang="zh-CN" sz="1400" b="1" dirty="0">
                <a:latin typeface="Microsoft YaHei" pitchFamily="34" charset="-122"/>
                <a:ea typeface="Microsoft YaHei" pitchFamily="34" charset="-122"/>
              </a:rPr>
            </a:br>
            <a:r>
              <a:rPr lang="en-US" altLang="zh-CN" sz="1400" b="1" dirty="0">
                <a:latin typeface="Microsoft YaHei" pitchFamily="34" charset="-122"/>
                <a:ea typeface="Microsoft YaHei" pitchFamily="34" charset="-122"/>
              </a:rPr>
              <a:t>)</a:t>
            </a:r>
            <a:r>
              <a:rPr lang="en-US" altLang="zh-CN" sz="1400" dirty="0">
                <a:latin typeface="Microsoft YaHei" pitchFamily="34" charset="-122"/>
                <a:ea typeface="Microsoft YaHei" pitchFamily="34" charset="-122"/>
              </a:rPr>
              <a:t/>
            </a:r>
            <a:br>
              <a:rPr lang="en-US" altLang="zh-CN"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上面两种写法效果一样，这两种写法都被视为是一条命令行。</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注意：这种多条命令被视为一条命令行时，如果其中有变量，就涉及到变量延迟的问题</a:t>
            </a:r>
            <a:r>
              <a:rPr lang="zh-CN" altLang="en-US" sz="1400" dirty="0" smtClean="0">
                <a:latin typeface="Microsoft YaHei" pitchFamily="34" charset="-122"/>
                <a:ea typeface="Microsoft YaHei" pitchFamily="34" charset="-122"/>
              </a:rPr>
              <a:t>。</a:t>
            </a:r>
            <a:endParaRPr lang="zh-CN" altLang="en-US"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929384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smtClean="0">
                <a:solidFill>
                  <a:srgbClr val="7030A0"/>
                </a:solidFill>
                <a:latin typeface="Tahoma" pitchFamily="34" charset="0"/>
                <a:cs typeface="Tahoma" pitchFamily="34" charset="0"/>
              </a:rPr>
              <a:t>redirection </a:t>
            </a:r>
            <a:r>
              <a:rPr lang="en-US" altLang="zh-CN" sz="1200" b="1" i="1" dirty="0" smtClean="0">
                <a:solidFill>
                  <a:schemeClr val="tx1">
                    <a:lumMod val="50000"/>
                    <a:lumOff val="50000"/>
                  </a:schemeClr>
                </a:solidFill>
                <a:latin typeface="Tahoma" pitchFamily="34" charset="0"/>
                <a:cs typeface="Tahoma" pitchFamily="34" charset="0"/>
              </a:rPr>
              <a:t>symbol</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i="0" dirty="0" smtClean="0">
                <a:solidFill>
                  <a:srgbClr val="002060"/>
                </a:solidFill>
                <a:latin typeface="Tahoma" pitchFamily="34" charset="0"/>
                <a:cs typeface="Tahoma" pitchFamily="34" charset="0"/>
              </a:rPr>
              <a:t>20</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3</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5" name="テキスト ボックス 4"/>
          <p:cNvSpPr txBox="1"/>
          <p:nvPr/>
        </p:nvSpPr>
        <p:spPr>
          <a:xfrm>
            <a:off x="539553" y="548680"/>
            <a:ext cx="8280920" cy="5770811"/>
          </a:xfrm>
          <a:prstGeom prst="rect">
            <a:avLst/>
          </a:prstGeom>
          <a:noFill/>
        </p:spPr>
        <p:txBody>
          <a:bodyPr wrap="square" rtlCol="0">
            <a:spAutoFit/>
          </a:bodyPr>
          <a:lstStyle/>
          <a:p>
            <a:pPr>
              <a:lnSpc>
                <a:spcPct val="150000"/>
              </a:lnSpc>
            </a:pPr>
            <a:r>
              <a:rPr kumimoji="1" lang="zh-CN" altLang="en-US" b="1" dirty="0" smtClean="0">
                <a:latin typeface="Microsoft YaHei" pitchFamily="34" charset="-122"/>
                <a:ea typeface="Microsoft YaHei" pitchFamily="34" charset="-122"/>
              </a:rPr>
              <a:t>重定向符：</a:t>
            </a:r>
            <a:endParaRPr kumimoji="1" lang="en-US" altLang="zh-CN" b="1" dirty="0" smtClean="0">
              <a:latin typeface="Microsoft YaHei" pitchFamily="34" charset="-122"/>
              <a:ea typeface="Microsoft YaHei" pitchFamily="34" charset="-122"/>
            </a:endParaRPr>
          </a:p>
          <a:p>
            <a:pPr>
              <a:lnSpc>
                <a:spcPct val="150000"/>
              </a:lnSpc>
            </a:pPr>
            <a:r>
              <a:rPr lang="zh-CN" altLang="en-US" b="1" dirty="0" smtClean="0">
                <a:latin typeface="Microsoft YaHei" pitchFamily="34" charset="-122"/>
                <a:ea typeface="Microsoft YaHei" pitchFamily="34" charset="-122"/>
              </a:rPr>
              <a:t>包括</a:t>
            </a:r>
            <a:r>
              <a:rPr lang="en-US" altLang="zh-CN" b="1" dirty="0" smtClean="0">
                <a:latin typeface="Microsoft YaHei" pitchFamily="34" charset="-122"/>
                <a:ea typeface="Microsoft YaHei" pitchFamily="34" charset="-122"/>
              </a:rPr>
              <a:t>&gt;&gt;</a:t>
            </a:r>
            <a:r>
              <a:rPr lang="zh-CN" altLang="en-US" b="1" dirty="0" smtClean="0">
                <a:latin typeface="Microsoft YaHei" pitchFamily="34" charset="-122"/>
                <a:ea typeface="Microsoft YaHei" pitchFamily="34" charset="-122"/>
              </a:rPr>
              <a:t>、</a:t>
            </a:r>
            <a:r>
              <a:rPr lang="en-US" altLang="zh-CN" b="1" dirty="0">
                <a:latin typeface="Microsoft YaHei" pitchFamily="34" charset="-122"/>
                <a:ea typeface="Microsoft YaHei" pitchFamily="34" charset="-122"/>
              </a:rPr>
              <a:t>&gt;</a:t>
            </a:r>
            <a:r>
              <a:rPr lang="zh-CN" altLang="en-US" b="1" dirty="0" smtClean="0">
                <a:latin typeface="Microsoft YaHei" pitchFamily="34" charset="-122"/>
                <a:ea typeface="Microsoft YaHei" pitchFamily="34" charset="-122"/>
              </a:rPr>
              <a:t>、</a:t>
            </a:r>
            <a:r>
              <a:rPr lang="en-US" altLang="zh-CN" b="1" dirty="0" smtClean="0">
                <a:latin typeface="Microsoft YaHei" pitchFamily="34" charset="-122"/>
                <a:ea typeface="Microsoft YaHei" pitchFamily="34" charset="-122"/>
              </a:rPr>
              <a:t>&lt;</a:t>
            </a:r>
            <a:r>
              <a:rPr lang="zh-CN" altLang="en-US" b="1" dirty="0">
                <a:latin typeface="Microsoft YaHei" pitchFamily="34" charset="-122"/>
                <a:ea typeface="Microsoft YaHei" pitchFamily="34" charset="-122"/>
              </a:rPr>
              <a:t>、</a:t>
            </a:r>
            <a:r>
              <a:rPr lang="en-US" altLang="zh-CN" b="1" dirty="0">
                <a:latin typeface="Microsoft YaHei" pitchFamily="34" charset="-122"/>
                <a:ea typeface="Microsoft YaHei" pitchFamily="34" charset="-122"/>
              </a:rPr>
              <a:t>&gt;&amp;</a:t>
            </a:r>
            <a:r>
              <a:rPr lang="zh-CN" altLang="en-US" b="1" dirty="0">
                <a:latin typeface="Microsoft YaHei" pitchFamily="34" charset="-122"/>
                <a:ea typeface="Microsoft YaHei" pitchFamily="34" charset="-122"/>
              </a:rPr>
              <a:t>、</a:t>
            </a:r>
            <a:r>
              <a:rPr lang="en-US" altLang="zh-CN" b="1" dirty="0">
                <a:latin typeface="Microsoft YaHei" pitchFamily="34" charset="-122"/>
                <a:ea typeface="Microsoft YaHei" pitchFamily="34" charset="-122"/>
              </a:rPr>
              <a:t>&lt;&amp; </a:t>
            </a:r>
            <a:endParaRPr kumimoji="1" lang="en-US" altLang="zh-CN" b="1"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就是将一条命令的输出，定向到新的文件，或者将指定文件的内容，作为输出交给这条命令，看一个例子：</a:t>
            </a:r>
            <a:endParaRPr lang="en-US" altLang="zh-CN" sz="1400" dirty="0" smtClean="0">
              <a:latin typeface="Microsoft YaHei" pitchFamily="34" charset="-122"/>
              <a:ea typeface="Microsoft YaHei" pitchFamily="34" charset="-122"/>
            </a:endParaRPr>
          </a:p>
          <a:p>
            <a:pPr>
              <a:lnSpc>
                <a:spcPct val="150000"/>
              </a:lnSpc>
            </a:pPr>
            <a:r>
              <a:rPr lang="en-US" altLang="zh-CN" sz="1400" b="1" dirty="0" smtClean="0">
                <a:solidFill>
                  <a:srgbClr val="C00000"/>
                </a:solidFill>
                <a:latin typeface="Microsoft YaHei" pitchFamily="34" charset="-122"/>
                <a:ea typeface="Microsoft YaHei" pitchFamily="34" charset="-122"/>
              </a:rPr>
              <a:t>echo 2012-07-01&gt;temp.txt</a:t>
            </a:r>
          </a:p>
          <a:p>
            <a:pPr>
              <a:lnSpc>
                <a:spcPct val="150000"/>
              </a:lnSpc>
            </a:pPr>
            <a:r>
              <a:rPr lang="zh-CN" altLang="en-US" sz="1400" dirty="0" smtClean="0">
                <a:latin typeface="Microsoft YaHei" pitchFamily="34" charset="-122"/>
                <a:ea typeface="Microsoft YaHei" pitchFamily="34" charset="-122"/>
              </a:rPr>
              <a:t>这样，在</a:t>
            </a:r>
            <a:r>
              <a:rPr lang="zh-CN" altLang="en-US" sz="1400" dirty="0">
                <a:latin typeface="Microsoft YaHei" pitchFamily="34" charset="-122"/>
                <a:ea typeface="Microsoft YaHei" pitchFamily="34" charset="-122"/>
              </a:rPr>
              <a:t>批处</a:t>
            </a:r>
            <a:r>
              <a:rPr lang="zh-CN" altLang="en-US" sz="1400" dirty="0" smtClean="0">
                <a:latin typeface="Microsoft YaHei" pitchFamily="34" charset="-122"/>
                <a:ea typeface="Microsoft YaHei" pitchFamily="34" charset="-122"/>
              </a:rPr>
              <a:t>理所在目录就会创建个</a:t>
            </a:r>
            <a:r>
              <a:rPr lang="en-US" altLang="zh-CN" sz="1400" dirty="0" smtClean="0">
                <a:latin typeface="Microsoft YaHei" pitchFamily="34" charset="-122"/>
                <a:ea typeface="Microsoft YaHei" pitchFamily="34" charset="-122"/>
              </a:rPr>
              <a:t>temp.txt</a:t>
            </a:r>
            <a:r>
              <a:rPr lang="zh-CN" altLang="en-US" sz="1400" dirty="0" smtClean="0">
                <a:latin typeface="Microsoft YaHei" pitchFamily="34" charset="-122"/>
                <a:ea typeface="Microsoft YaHei" pitchFamily="34" charset="-122"/>
              </a:rPr>
              <a:t>文件，并将</a:t>
            </a:r>
            <a:r>
              <a:rPr lang="en-US" altLang="zh-CN" sz="1400" dirty="0" smtClean="0">
                <a:latin typeface="Microsoft YaHei" pitchFamily="34" charset="-122"/>
                <a:ea typeface="Microsoft YaHei" pitchFamily="34" charset="-122"/>
              </a:rPr>
              <a:t>2012-7-1</a:t>
            </a:r>
            <a:r>
              <a:rPr lang="zh-CN" altLang="en-US" sz="1400" dirty="0" smtClean="0">
                <a:latin typeface="Microsoft YaHei" pitchFamily="34" charset="-122"/>
                <a:ea typeface="Microsoft YaHei" pitchFamily="34" charset="-122"/>
              </a:rPr>
              <a:t>写入</a:t>
            </a:r>
            <a:endParaRPr lang="en-US" altLang="zh-CN" sz="1400"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注意，</a:t>
            </a:r>
            <a:r>
              <a:rPr lang="en-US" altLang="zh-CN" sz="1400" dirty="0" smtClean="0">
                <a:latin typeface="Microsoft YaHei" pitchFamily="34" charset="-122"/>
                <a:ea typeface="Microsoft YaHei" pitchFamily="34" charset="-122"/>
              </a:rPr>
              <a:t>&gt;</a:t>
            </a:r>
            <a:r>
              <a:rPr lang="zh-CN" altLang="en-US" sz="1400" dirty="0" smtClean="0">
                <a:latin typeface="Microsoft YaHei" pitchFamily="34" charset="-122"/>
                <a:ea typeface="Microsoft YaHei" pitchFamily="34" charset="-122"/>
              </a:rPr>
              <a:t>是覆盖操作，</a:t>
            </a:r>
            <a:r>
              <a:rPr lang="en-US" altLang="zh-CN" sz="1400" dirty="0" smtClean="0">
                <a:latin typeface="Microsoft YaHei" pitchFamily="34" charset="-122"/>
                <a:ea typeface="Microsoft YaHei" pitchFamily="34" charset="-122"/>
              </a:rPr>
              <a:t>&gt;&gt;</a:t>
            </a:r>
            <a:r>
              <a:rPr lang="zh-CN" altLang="en-US" sz="1400" dirty="0" smtClean="0">
                <a:latin typeface="Microsoft YaHei" pitchFamily="34" charset="-122"/>
                <a:ea typeface="Microsoft YaHei" pitchFamily="34" charset="-122"/>
              </a:rPr>
              <a:t>是在末尾追加</a:t>
            </a:r>
            <a:endParaRPr lang="en-US" altLang="zh-CN" sz="1400" dirty="0" smtClean="0">
              <a:latin typeface="Microsoft YaHei" pitchFamily="34" charset="-122"/>
              <a:ea typeface="Microsoft YaHei" pitchFamily="34" charset="-122"/>
            </a:endParaRPr>
          </a:p>
          <a:p>
            <a:pPr>
              <a:lnSpc>
                <a:spcPct val="150000"/>
              </a:lnSpc>
            </a:pPr>
            <a:r>
              <a:rPr lang="en-US" altLang="zh-CN" sz="1400" b="1" dirty="0">
                <a:solidFill>
                  <a:srgbClr val="C00000"/>
                </a:solidFill>
                <a:latin typeface="Microsoft YaHei" pitchFamily="34" charset="-122"/>
                <a:ea typeface="Microsoft YaHei" pitchFamily="34" charset="-122"/>
              </a:rPr>
              <a:t>d</a:t>
            </a:r>
            <a:r>
              <a:rPr lang="en-US" altLang="zh-CN" sz="1400" b="1" dirty="0" smtClean="0">
                <a:solidFill>
                  <a:srgbClr val="C00000"/>
                </a:solidFill>
                <a:latin typeface="Microsoft YaHei" pitchFamily="34" charset="-122"/>
                <a:ea typeface="Microsoft YaHei" pitchFamily="34" charset="-122"/>
              </a:rPr>
              <a:t>ate &lt;temp.txt</a:t>
            </a:r>
          </a:p>
          <a:p>
            <a:pPr>
              <a:lnSpc>
                <a:spcPct val="150000"/>
              </a:lnSpc>
            </a:pPr>
            <a:r>
              <a:rPr lang="zh-CN" altLang="en-US" sz="1400" dirty="0" smtClean="0">
                <a:latin typeface="Microsoft YaHei" pitchFamily="34" charset="-122"/>
                <a:ea typeface="Microsoft YaHei" pitchFamily="34" charset="-122"/>
              </a:rPr>
              <a:t>这样，</a:t>
            </a:r>
            <a:r>
              <a:rPr lang="en-US" altLang="zh-CN" sz="1400" dirty="0" smtClean="0">
                <a:latin typeface="Microsoft YaHei" pitchFamily="34" charset="-122"/>
                <a:ea typeface="Microsoft YaHei" pitchFamily="34" charset="-122"/>
              </a:rPr>
              <a:t>temp.txt</a:t>
            </a:r>
            <a:r>
              <a:rPr lang="zh-CN" altLang="en-US" sz="1400" dirty="0" smtClean="0">
                <a:latin typeface="Microsoft YaHei" pitchFamily="34" charset="-122"/>
                <a:ea typeface="Microsoft YaHei" pitchFamily="34" charset="-122"/>
              </a:rPr>
              <a:t>中的</a:t>
            </a:r>
            <a:r>
              <a:rPr lang="en-US" altLang="zh-CN" sz="1400" dirty="0" smtClean="0">
                <a:latin typeface="Microsoft YaHei" pitchFamily="34" charset="-122"/>
                <a:ea typeface="Microsoft YaHei" pitchFamily="34" charset="-122"/>
              </a:rPr>
              <a:t>2012-07-01</a:t>
            </a:r>
            <a:r>
              <a:rPr lang="zh-CN" altLang="en-US" sz="1400" dirty="0" smtClean="0">
                <a:latin typeface="Microsoft YaHei" pitchFamily="34" charset="-122"/>
                <a:ea typeface="Microsoft YaHei" pitchFamily="34" charset="-122"/>
              </a:rPr>
              <a:t>就会被作为</a:t>
            </a:r>
            <a:r>
              <a:rPr lang="en-US" altLang="zh-CN" sz="1400" dirty="0" smtClean="0">
                <a:latin typeface="Microsoft YaHei" pitchFamily="34" charset="-122"/>
                <a:ea typeface="Microsoft YaHei" pitchFamily="34" charset="-122"/>
              </a:rPr>
              <a:t>date</a:t>
            </a:r>
            <a:r>
              <a:rPr lang="zh-CN" altLang="en-US" sz="1400" dirty="0" smtClean="0">
                <a:latin typeface="Microsoft YaHei" pitchFamily="34" charset="-122"/>
                <a:ea typeface="Microsoft YaHei" pitchFamily="34" charset="-122"/>
              </a:rPr>
              <a:t>命令的输入，而达到修改时间的目的。</a:t>
            </a:r>
            <a:endParaRPr lang="en-US" altLang="zh-CN" sz="1400" dirty="0" smtClean="0">
              <a:latin typeface="Microsoft YaHei" pitchFamily="34" charset="-122"/>
              <a:ea typeface="Microsoft YaHei" pitchFamily="34" charset="-122"/>
            </a:endParaRPr>
          </a:p>
          <a:p>
            <a:pPr>
              <a:lnSpc>
                <a:spcPct val="150000"/>
              </a:lnSpc>
            </a:pPr>
            <a:r>
              <a:rPr lang="zh-CN" altLang="en-US" sz="1400" dirty="0">
                <a:latin typeface="Microsoft YaHei" pitchFamily="34" charset="-122"/>
                <a:ea typeface="Microsoft YaHei" pitchFamily="34" charset="-122"/>
              </a:rPr>
              <a:t>我们还常看</a:t>
            </a:r>
            <a:r>
              <a:rPr lang="zh-CN" altLang="en-US" sz="1400" dirty="0" smtClean="0">
                <a:latin typeface="Microsoft YaHei" pitchFamily="34" charset="-122"/>
                <a:ea typeface="Microsoft YaHei" pitchFamily="34" charset="-122"/>
              </a:rPr>
              <a:t>到：</a:t>
            </a:r>
            <a:endParaRPr lang="en-US" altLang="zh-CN" sz="1400" dirty="0" smtClean="0">
              <a:latin typeface="Microsoft YaHei" pitchFamily="34" charset="-122"/>
              <a:ea typeface="Microsoft YaHei" pitchFamily="34" charset="-122"/>
            </a:endParaRPr>
          </a:p>
          <a:p>
            <a:pPr>
              <a:lnSpc>
                <a:spcPct val="150000"/>
              </a:lnSpc>
            </a:pPr>
            <a:r>
              <a:rPr lang="en-US" altLang="zh-CN" sz="1400" b="1" dirty="0">
                <a:solidFill>
                  <a:srgbClr val="C00000"/>
                </a:solidFill>
                <a:latin typeface="Microsoft YaHei" pitchFamily="34" charset="-122"/>
                <a:ea typeface="Microsoft YaHei" pitchFamily="34" charset="-122"/>
              </a:rPr>
              <a:t>d</a:t>
            </a:r>
            <a:r>
              <a:rPr lang="en-US" altLang="zh-CN" sz="1400" b="1" dirty="0" smtClean="0">
                <a:solidFill>
                  <a:srgbClr val="C00000"/>
                </a:solidFill>
                <a:latin typeface="Microsoft YaHei" pitchFamily="34" charset="-122"/>
                <a:ea typeface="Microsoft YaHei" pitchFamily="34" charset="-122"/>
              </a:rPr>
              <a:t>el temp.txt&gt;</a:t>
            </a:r>
            <a:r>
              <a:rPr lang="en-US" altLang="zh-CN" sz="1400" b="1" dirty="0" err="1" smtClean="0">
                <a:solidFill>
                  <a:srgbClr val="C00000"/>
                </a:solidFill>
                <a:latin typeface="Microsoft YaHei" pitchFamily="34" charset="-122"/>
                <a:ea typeface="Microsoft YaHei" pitchFamily="34" charset="-122"/>
              </a:rPr>
              <a:t>nul</a:t>
            </a:r>
            <a:r>
              <a:rPr lang="en-US" altLang="zh-CN" sz="1400" b="1" dirty="0" smtClean="0">
                <a:solidFill>
                  <a:srgbClr val="C00000"/>
                </a:solidFill>
                <a:latin typeface="Microsoft YaHei" pitchFamily="34" charset="-122"/>
                <a:ea typeface="Microsoft YaHei" pitchFamily="34" charset="-122"/>
              </a:rPr>
              <a:t> 2&gt;&amp;1</a:t>
            </a:r>
          </a:p>
          <a:p>
            <a:pPr>
              <a:lnSpc>
                <a:spcPct val="150000"/>
              </a:lnSpc>
            </a:pPr>
            <a:r>
              <a:rPr lang="en-US" altLang="zh-CN" sz="1400" dirty="0" smtClean="0">
                <a:latin typeface="Microsoft YaHei" pitchFamily="34" charset="-122"/>
                <a:ea typeface="Microsoft YaHei" pitchFamily="34" charset="-122"/>
              </a:rPr>
              <a:t>&gt;</a:t>
            </a:r>
            <a:r>
              <a:rPr lang="en-US" altLang="zh-CN" sz="1400" dirty="0" err="1" smtClean="0">
                <a:latin typeface="Microsoft YaHei" pitchFamily="34" charset="-122"/>
                <a:ea typeface="Microsoft YaHei" pitchFamily="34" charset="-122"/>
              </a:rPr>
              <a:t>nul</a:t>
            </a:r>
            <a:r>
              <a:rPr lang="zh-CN" altLang="en-US" sz="1400" dirty="0" smtClean="0">
                <a:latin typeface="Microsoft YaHei" pitchFamily="34" charset="-122"/>
                <a:ea typeface="Microsoft YaHei" pitchFamily="34" charset="-122"/>
              </a:rPr>
              <a:t>代表了指向空，即既不显示，也不写入文件</a:t>
            </a:r>
            <a:endParaRPr lang="en-US" altLang="zh-CN" sz="1400"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而 </a:t>
            </a:r>
            <a:r>
              <a:rPr lang="en-US" altLang="zh-CN" sz="1400" dirty="0" smtClean="0">
                <a:latin typeface="Microsoft YaHei" pitchFamily="34" charset="-122"/>
                <a:ea typeface="Microsoft YaHei" pitchFamily="34" charset="-122"/>
              </a:rPr>
              <a:t>2&gt;&amp;1</a:t>
            </a:r>
          </a:p>
          <a:p>
            <a:pPr>
              <a:lnSpc>
                <a:spcPct val="150000"/>
              </a:lnSpc>
            </a:pPr>
            <a:r>
              <a:rPr lang="zh-CN" altLang="en-US" sz="1400" dirty="0" smtClean="0">
                <a:latin typeface="Microsoft YaHei" pitchFamily="34" charset="-122"/>
                <a:ea typeface="Microsoft YaHei" pitchFamily="34" charset="-122"/>
              </a:rPr>
              <a:t>这里</a:t>
            </a:r>
            <a:r>
              <a:rPr lang="en-US" altLang="zh-CN" sz="1400" dirty="0" smtClean="0">
                <a:latin typeface="Microsoft YaHei" pitchFamily="34" charset="-122"/>
                <a:ea typeface="Microsoft YaHei" pitchFamily="34" charset="-122"/>
              </a:rPr>
              <a:t>2 </a:t>
            </a:r>
            <a:r>
              <a:rPr lang="zh-CN" altLang="en-US" sz="1400" dirty="0" smtClean="0">
                <a:latin typeface="Microsoft YaHei" pitchFamily="34" charset="-122"/>
                <a:ea typeface="Microsoft YaHei" pitchFamily="34" charset="-122"/>
              </a:rPr>
              <a:t>和</a:t>
            </a:r>
            <a:r>
              <a:rPr lang="en-US" altLang="zh-CN" sz="1400" dirty="0" smtClean="0">
                <a:latin typeface="Microsoft YaHei" pitchFamily="34" charset="-122"/>
                <a:ea typeface="Microsoft YaHei" pitchFamily="34" charset="-122"/>
              </a:rPr>
              <a:t>1 </a:t>
            </a:r>
            <a:r>
              <a:rPr lang="zh-CN" altLang="en-US" sz="1400" dirty="0" smtClean="0">
                <a:latin typeface="Microsoft YaHei" pitchFamily="34" charset="-122"/>
                <a:ea typeface="Microsoft YaHei" pitchFamily="34" charset="-122"/>
              </a:rPr>
              <a:t>代表</a:t>
            </a:r>
            <a:r>
              <a:rPr lang="zh-CN" altLang="en-US" sz="1400" b="1" dirty="0" smtClean="0">
                <a:latin typeface="Microsoft YaHei" pitchFamily="34" charset="-122"/>
                <a:ea typeface="Microsoft YaHei" pitchFamily="34" charset="-122"/>
              </a:rPr>
              <a:t>句柄</a:t>
            </a:r>
            <a:r>
              <a:rPr lang="zh-CN" altLang="en-US" sz="1400" dirty="0" smtClean="0">
                <a:latin typeface="Microsoft YaHei" pitchFamily="34" charset="-122"/>
                <a:ea typeface="Microsoft YaHei" pitchFamily="34" charset="-122"/>
              </a:rPr>
              <a:t>，句柄有</a:t>
            </a:r>
            <a:r>
              <a:rPr lang="en-US" altLang="zh-CN" sz="1400" dirty="0" smtClean="0">
                <a:latin typeface="Microsoft YaHei" pitchFamily="34" charset="-122"/>
                <a:ea typeface="Microsoft YaHei" pitchFamily="34" charset="-122"/>
              </a:rPr>
              <a:t>0</a:t>
            </a:r>
            <a:r>
              <a:rPr lang="zh-CN" altLang="en-US" sz="1400" dirty="0" smtClean="0">
                <a:latin typeface="Microsoft YaHei" pitchFamily="34" charset="-122"/>
                <a:ea typeface="Microsoft YaHei" pitchFamily="34" charset="-122"/>
              </a:rPr>
              <a:t>，</a:t>
            </a:r>
            <a:r>
              <a:rPr lang="en-US" altLang="zh-CN" sz="1400" dirty="0" smtClean="0">
                <a:latin typeface="Microsoft YaHei" pitchFamily="34" charset="-122"/>
                <a:ea typeface="Microsoft YaHei" pitchFamily="34" charset="-122"/>
              </a:rPr>
              <a:t>1</a:t>
            </a:r>
            <a:r>
              <a:rPr lang="zh-CN" altLang="en-US" sz="1400" dirty="0" smtClean="0">
                <a:latin typeface="Microsoft YaHei" pitchFamily="34" charset="-122"/>
                <a:ea typeface="Microsoft YaHei" pitchFamily="34" charset="-122"/>
              </a:rPr>
              <a:t>，</a:t>
            </a:r>
            <a:r>
              <a:rPr lang="en-US" altLang="zh-CN" sz="1400" dirty="0" smtClean="0">
                <a:latin typeface="Microsoft YaHei" pitchFamily="34" charset="-122"/>
                <a:ea typeface="Microsoft YaHei" pitchFamily="34" charset="-122"/>
              </a:rPr>
              <a:t>2</a:t>
            </a:r>
            <a:r>
              <a:rPr lang="zh-CN" altLang="en-US" sz="1400" dirty="0" smtClean="0">
                <a:latin typeface="Microsoft YaHei" pitchFamily="34" charset="-122"/>
                <a:ea typeface="Microsoft YaHei" pitchFamily="34" charset="-122"/>
              </a:rPr>
              <a:t>三个常用句柄和</a:t>
            </a:r>
            <a:r>
              <a:rPr lang="en-US" altLang="zh-CN" sz="1400" dirty="0" smtClean="0">
                <a:latin typeface="Microsoft YaHei" pitchFamily="34" charset="-122"/>
                <a:ea typeface="Microsoft YaHei" pitchFamily="34" charset="-122"/>
              </a:rPr>
              <a:t>3-9</a:t>
            </a:r>
            <a:r>
              <a:rPr lang="zh-CN" altLang="en-US" sz="1400" dirty="0" smtClean="0">
                <a:latin typeface="Microsoft YaHei" pitchFamily="34" charset="-122"/>
                <a:ea typeface="Microsoft YaHei" pitchFamily="34" charset="-122"/>
              </a:rPr>
              <a:t>这些未定义的句柄</a:t>
            </a:r>
            <a:endParaRPr lang="en-US" altLang="zh-CN" sz="1400" dirty="0" smtClean="0">
              <a:latin typeface="Microsoft YaHei" pitchFamily="34" charset="-122"/>
              <a:ea typeface="Microsoft YaHei" pitchFamily="34" charset="-122"/>
            </a:endParaRPr>
          </a:p>
          <a:p>
            <a:pPr>
              <a:lnSpc>
                <a:spcPct val="150000"/>
              </a:lnSpc>
            </a:pPr>
            <a:r>
              <a:rPr lang="zh-CN" altLang="en-US" sz="1400" dirty="0">
                <a:latin typeface="Microsoft YaHei" pitchFamily="34" charset="-122"/>
                <a:ea typeface="Microsoft YaHei" pitchFamily="34" charset="-122"/>
              </a:rPr>
              <a:t>其</a:t>
            </a:r>
            <a:r>
              <a:rPr lang="zh-CN" altLang="en-US" sz="1400" dirty="0" smtClean="0">
                <a:latin typeface="Microsoft YaHei" pitchFamily="34" charset="-122"/>
                <a:ea typeface="Microsoft YaHei" pitchFamily="34" charset="-122"/>
              </a:rPr>
              <a:t>中</a:t>
            </a:r>
            <a:r>
              <a:rPr lang="en-US" altLang="zh-CN" sz="1400" dirty="0" smtClean="0">
                <a:latin typeface="Microsoft YaHei" pitchFamily="34" charset="-122"/>
                <a:ea typeface="Microsoft YaHei" pitchFamily="34" charset="-122"/>
              </a:rPr>
              <a:t>0</a:t>
            </a:r>
            <a:r>
              <a:rPr lang="zh-CN" altLang="en-US" sz="1400" dirty="0" smtClean="0">
                <a:latin typeface="Microsoft YaHei" pitchFamily="34" charset="-122"/>
                <a:ea typeface="Microsoft YaHei" pitchFamily="34" charset="-122"/>
              </a:rPr>
              <a:t>是标准输入句柄，</a:t>
            </a:r>
            <a:r>
              <a:rPr lang="en-US" altLang="zh-CN" sz="1400" dirty="0" smtClean="0">
                <a:latin typeface="Microsoft YaHei" pitchFamily="34" charset="-122"/>
                <a:ea typeface="Microsoft YaHei" pitchFamily="34" charset="-122"/>
              </a:rPr>
              <a:t>1</a:t>
            </a:r>
            <a:r>
              <a:rPr lang="zh-CN" altLang="en-US" sz="1400" dirty="0" smtClean="0">
                <a:latin typeface="Microsoft YaHei" pitchFamily="34" charset="-122"/>
                <a:ea typeface="Microsoft YaHei" pitchFamily="34" charset="-122"/>
              </a:rPr>
              <a:t>是标准输出，</a:t>
            </a:r>
            <a:r>
              <a:rPr lang="en-US" altLang="zh-CN" sz="1400" dirty="0" smtClean="0">
                <a:latin typeface="Microsoft YaHei" pitchFamily="34" charset="-122"/>
                <a:ea typeface="Microsoft YaHei" pitchFamily="34" charset="-122"/>
              </a:rPr>
              <a:t>2</a:t>
            </a:r>
            <a:r>
              <a:rPr lang="zh-CN" altLang="en-US" sz="1400" dirty="0" smtClean="0">
                <a:latin typeface="Microsoft YaHei" pitchFamily="34" charset="-122"/>
                <a:ea typeface="Microsoft YaHei" pitchFamily="34" charset="-122"/>
              </a:rPr>
              <a:t>是错误输出</a:t>
            </a:r>
            <a:endParaRPr lang="en-US" altLang="zh-CN" sz="1400"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这句的意思就是将错误输出句柄</a:t>
            </a:r>
            <a:r>
              <a:rPr lang="en-US" altLang="zh-CN" sz="1400" dirty="0" smtClean="0">
                <a:latin typeface="Microsoft YaHei" pitchFamily="34" charset="-122"/>
                <a:ea typeface="Microsoft YaHei" pitchFamily="34" charset="-122"/>
              </a:rPr>
              <a:t>2</a:t>
            </a:r>
            <a:r>
              <a:rPr lang="zh-CN" altLang="en-US" sz="1400" dirty="0" smtClean="0">
                <a:latin typeface="Microsoft YaHei" pitchFamily="34" charset="-122"/>
                <a:ea typeface="Microsoft YaHei" pitchFamily="34" charset="-122"/>
              </a:rPr>
              <a:t>重定向到标准输出</a:t>
            </a:r>
            <a:r>
              <a:rPr lang="en-US" altLang="zh-CN" sz="1400" dirty="0" smtClean="0">
                <a:latin typeface="Microsoft YaHei" pitchFamily="34" charset="-122"/>
                <a:ea typeface="Microsoft YaHei" pitchFamily="34" charset="-122"/>
              </a:rPr>
              <a:t>1</a:t>
            </a:r>
            <a:r>
              <a:rPr lang="zh-CN" altLang="en-US" sz="1400" dirty="0" smtClean="0">
                <a:latin typeface="Microsoft YaHei" pitchFamily="34" charset="-122"/>
                <a:ea typeface="Microsoft YaHei" pitchFamily="34" charset="-122"/>
              </a:rPr>
              <a:t>，而句柄</a:t>
            </a:r>
            <a:r>
              <a:rPr lang="en-US" altLang="zh-CN" sz="1400" dirty="0" smtClean="0">
                <a:latin typeface="Microsoft YaHei" pitchFamily="34" charset="-122"/>
                <a:ea typeface="Microsoft YaHei" pitchFamily="34" charset="-122"/>
              </a:rPr>
              <a:t>1</a:t>
            </a:r>
            <a:r>
              <a:rPr lang="zh-CN" altLang="en-US" sz="1400" dirty="0" smtClean="0">
                <a:latin typeface="Microsoft YaHei" pitchFamily="34" charset="-122"/>
                <a:ea typeface="Microsoft YaHei" pitchFamily="34" charset="-122"/>
              </a:rPr>
              <a:t>的标准输出又被重定向到了</a:t>
            </a:r>
            <a:r>
              <a:rPr lang="en-US" altLang="zh-CN" sz="1400" dirty="0" err="1" smtClean="0">
                <a:latin typeface="Microsoft YaHei" pitchFamily="34" charset="-122"/>
                <a:ea typeface="Microsoft YaHei" pitchFamily="34" charset="-122"/>
              </a:rPr>
              <a:t>nul</a:t>
            </a:r>
            <a:r>
              <a:rPr lang="zh-CN" altLang="en-US" sz="1400" dirty="0" smtClean="0">
                <a:latin typeface="Microsoft YaHei" pitchFamily="34" charset="-122"/>
                <a:ea typeface="Microsoft YaHei" pitchFamily="34" charset="-122"/>
              </a:rPr>
              <a:t>，从而达到了不论执行结果对错，都不打印返回信息的目的</a:t>
            </a:r>
            <a:endParaRPr lang="en-US" altLang="zh-CN" sz="1400"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24866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p</a:t>
            </a:r>
            <a:r>
              <a:rPr lang="en-US" altLang="zh-CN" sz="1200" b="1" i="1" dirty="0" smtClean="0">
                <a:solidFill>
                  <a:srgbClr val="7030A0"/>
                </a:solidFill>
                <a:latin typeface="Tahoma" pitchFamily="34" charset="0"/>
                <a:cs typeface="Tahoma" pitchFamily="34" charset="0"/>
              </a:rPr>
              <a:t>iping</a:t>
            </a:r>
            <a:r>
              <a:rPr lang="en-US" altLang="zh-CN" sz="1200" b="1" i="1" dirty="0" smtClean="0">
                <a:solidFill>
                  <a:schemeClr val="tx1">
                    <a:lumMod val="50000"/>
                    <a:lumOff val="50000"/>
                  </a:schemeClr>
                </a:solidFill>
                <a:latin typeface="Tahoma" pitchFamily="34" charset="0"/>
                <a:cs typeface="Tahoma" pitchFamily="34" charset="0"/>
              </a:rPr>
              <a:t> symbols</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21</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3</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5" name="テキスト ボックス 4"/>
          <p:cNvSpPr txBox="1"/>
          <p:nvPr/>
        </p:nvSpPr>
        <p:spPr>
          <a:xfrm>
            <a:off x="539553" y="624428"/>
            <a:ext cx="8280920" cy="3831818"/>
          </a:xfrm>
          <a:prstGeom prst="rect">
            <a:avLst/>
          </a:prstGeom>
          <a:noFill/>
        </p:spPr>
        <p:txBody>
          <a:bodyPr wrap="square" rtlCol="0">
            <a:spAutoFit/>
          </a:bodyPr>
          <a:lstStyle/>
          <a:p>
            <a:pPr>
              <a:lnSpc>
                <a:spcPct val="150000"/>
              </a:lnSpc>
            </a:pPr>
            <a:r>
              <a:rPr kumimoji="1" lang="zh-CN" altLang="en-US" b="1" dirty="0" smtClean="0">
                <a:latin typeface="Microsoft YaHei" pitchFamily="34" charset="-122"/>
                <a:ea typeface="Microsoft YaHei" pitchFamily="34" charset="-122"/>
              </a:rPr>
              <a:t>管道符 </a:t>
            </a:r>
            <a:r>
              <a:rPr kumimoji="1" lang="en-US" altLang="zh-CN" b="1" dirty="0" smtClean="0">
                <a:latin typeface="Microsoft YaHei" pitchFamily="34" charset="-122"/>
                <a:ea typeface="Microsoft YaHei" pitchFamily="34" charset="-122"/>
              </a:rPr>
              <a:t>|</a:t>
            </a:r>
            <a:r>
              <a:rPr kumimoji="1" lang="zh-CN" altLang="en-US" b="1" dirty="0" smtClean="0">
                <a:latin typeface="Microsoft YaHei" pitchFamily="34" charset="-122"/>
                <a:ea typeface="Microsoft YaHei" pitchFamily="34" charset="-122"/>
              </a:rPr>
              <a:t>：</a:t>
            </a:r>
            <a:endParaRPr kumimoji="1" lang="en-US" altLang="zh-CN" b="1" dirty="0" smtClean="0">
              <a:latin typeface="Microsoft YaHei" pitchFamily="34" charset="-122"/>
              <a:ea typeface="Microsoft YaHei" pitchFamily="34" charset="-122"/>
            </a:endParaRPr>
          </a:p>
          <a:p>
            <a:pPr>
              <a:lnSpc>
                <a:spcPct val="150000"/>
              </a:lnSpc>
            </a:pPr>
            <a:r>
              <a:rPr lang="zh-CN" altLang="en-US" b="1" dirty="0">
                <a:latin typeface="Microsoft YaHei" pitchFamily="34" charset="-122"/>
                <a:ea typeface="Microsoft YaHei" pitchFamily="34" charset="-122"/>
              </a:rPr>
              <a:t>格式：第一条命令 </a:t>
            </a:r>
            <a:r>
              <a:rPr lang="en-US" altLang="zh-CN" b="1" dirty="0">
                <a:latin typeface="Microsoft YaHei" pitchFamily="34" charset="-122"/>
                <a:ea typeface="Microsoft YaHei" pitchFamily="34" charset="-122"/>
              </a:rPr>
              <a:t>| </a:t>
            </a:r>
            <a:r>
              <a:rPr lang="zh-CN" altLang="en-US" b="1" dirty="0">
                <a:latin typeface="Microsoft YaHei" pitchFamily="34" charset="-122"/>
                <a:ea typeface="Microsoft YaHei" pitchFamily="34" charset="-122"/>
              </a:rPr>
              <a:t>第二条命令 </a:t>
            </a:r>
            <a:r>
              <a:rPr lang="en-US" altLang="zh-CN" b="1" dirty="0">
                <a:latin typeface="Microsoft YaHei" pitchFamily="34" charset="-122"/>
                <a:ea typeface="Microsoft YaHei" pitchFamily="34" charset="-122"/>
              </a:rPr>
              <a:t>[| </a:t>
            </a:r>
            <a:r>
              <a:rPr lang="zh-CN" altLang="en-US" b="1" dirty="0">
                <a:latin typeface="Microsoft YaHei" pitchFamily="34" charset="-122"/>
                <a:ea typeface="Microsoft YaHei" pitchFamily="34" charset="-122"/>
              </a:rPr>
              <a:t>第三条命令</a:t>
            </a:r>
            <a:r>
              <a:rPr lang="en-US" altLang="zh-CN" b="1" dirty="0">
                <a:latin typeface="Microsoft YaHei" pitchFamily="34" charset="-122"/>
                <a:ea typeface="Microsoft YaHei" pitchFamily="34" charset="-122"/>
              </a:rPr>
              <a:t>...]</a:t>
            </a:r>
          </a:p>
          <a:p>
            <a:pPr>
              <a:lnSpc>
                <a:spcPct val="150000"/>
              </a:lnSpc>
            </a:pPr>
            <a:r>
              <a:rPr lang="zh-CN" altLang="en-US" sz="1400" dirty="0">
                <a:latin typeface="Microsoft YaHei" pitchFamily="34" charset="-122"/>
                <a:ea typeface="Microsoft YaHei" pitchFamily="34" charset="-122"/>
              </a:rPr>
              <a:t>将第一条命令的结果作为第二条命令的参数来使用，记得在</a:t>
            </a:r>
            <a:r>
              <a:rPr lang="en-US" altLang="zh-CN" sz="1400" dirty="0" err="1">
                <a:latin typeface="Microsoft YaHei" pitchFamily="34" charset="-122"/>
                <a:ea typeface="Microsoft YaHei" pitchFamily="34" charset="-122"/>
              </a:rPr>
              <a:t>unix</a:t>
            </a:r>
            <a:r>
              <a:rPr lang="zh-CN" altLang="en-US" sz="1400" dirty="0">
                <a:latin typeface="Microsoft YaHei" pitchFamily="34" charset="-122"/>
                <a:ea typeface="Microsoft YaHei" pitchFamily="34" charset="-122"/>
              </a:rPr>
              <a:t>中这种方式很常见。</a:t>
            </a:r>
          </a:p>
          <a:p>
            <a:pPr>
              <a:lnSpc>
                <a:spcPct val="150000"/>
              </a:lnSpc>
            </a:pPr>
            <a:r>
              <a:rPr lang="zh-CN" altLang="en-US" sz="1400" dirty="0">
                <a:latin typeface="Microsoft YaHei" pitchFamily="34" charset="-122"/>
                <a:ea typeface="Microsoft YaHei" pitchFamily="34" charset="-122"/>
              </a:rPr>
              <a:t>例如：</a:t>
            </a:r>
          </a:p>
          <a:p>
            <a:pPr>
              <a:lnSpc>
                <a:spcPct val="150000"/>
              </a:lnSpc>
            </a:pPr>
            <a:r>
              <a:rPr lang="en-US" altLang="zh-CN" sz="1400" b="1" dirty="0" err="1">
                <a:solidFill>
                  <a:srgbClr val="C00000"/>
                </a:solidFill>
                <a:latin typeface="Microsoft YaHei" pitchFamily="34" charset="-122"/>
                <a:ea typeface="Microsoft YaHei" pitchFamily="34" charset="-122"/>
              </a:rPr>
              <a:t>dir</a:t>
            </a:r>
            <a:r>
              <a:rPr lang="en-US" altLang="zh-CN" sz="1400" b="1" dirty="0">
                <a:solidFill>
                  <a:srgbClr val="C00000"/>
                </a:solidFill>
                <a:latin typeface="Microsoft YaHei" pitchFamily="34" charset="-122"/>
                <a:ea typeface="Microsoft YaHei" pitchFamily="34" charset="-122"/>
              </a:rPr>
              <a:t> c:\|find "txt"</a:t>
            </a:r>
          </a:p>
          <a:p>
            <a:pPr>
              <a:lnSpc>
                <a:spcPct val="150000"/>
              </a:lnSpc>
            </a:pPr>
            <a:r>
              <a:rPr lang="zh-CN" altLang="en-US" sz="1400" dirty="0">
                <a:latin typeface="Microsoft YaHei" pitchFamily="34" charset="-122"/>
                <a:ea typeface="Microsoft YaHei" pitchFamily="34" charset="-122"/>
              </a:rPr>
              <a:t>以上命令是：查找</a:t>
            </a:r>
            <a:r>
              <a:rPr lang="en-US" altLang="zh-CN" sz="1400" dirty="0">
                <a:latin typeface="Microsoft YaHei" pitchFamily="34" charset="-122"/>
                <a:ea typeface="Microsoft YaHei" pitchFamily="34" charset="-122"/>
              </a:rPr>
              <a:t>C</a:t>
            </a:r>
            <a:r>
              <a:rPr lang="zh-CN" altLang="en-US" sz="1400" dirty="0">
                <a:latin typeface="Microsoft YaHei" pitchFamily="34" charset="-122"/>
                <a:ea typeface="Microsoft YaHei" pitchFamily="34" charset="-122"/>
              </a:rPr>
              <a:t>：</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所有，并发现</a:t>
            </a:r>
            <a:r>
              <a:rPr lang="en-US" altLang="zh-CN" sz="1400" dirty="0">
                <a:latin typeface="Microsoft YaHei" pitchFamily="34" charset="-122"/>
                <a:ea typeface="Microsoft YaHei" pitchFamily="34" charset="-122"/>
              </a:rPr>
              <a:t>TXT</a:t>
            </a:r>
            <a:r>
              <a:rPr lang="zh-CN" altLang="en-US" sz="1400" dirty="0">
                <a:latin typeface="Microsoft YaHei" pitchFamily="34" charset="-122"/>
                <a:ea typeface="Microsoft YaHei" pitchFamily="34" charset="-122"/>
              </a:rPr>
              <a:t>字符串。</a:t>
            </a:r>
          </a:p>
          <a:p>
            <a:pPr>
              <a:lnSpc>
                <a:spcPct val="150000"/>
              </a:lnSpc>
            </a:pPr>
            <a:r>
              <a:rPr lang="en-US" altLang="zh-CN" sz="1400" dirty="0">
                <a:latin typeface="Microsoft YaHei" pitchFamily="34" charset="-122"/>
                <a:ea typeface="Microsoft YaHei" pitchFamily="34" charset="-122"/>
              </a:rPr>
              <a:t>FIND</a:t>
            </a:r>
            <a:r>
              <a:rPr lang="zh-CN" altLang="en-US" sz="1400" dirty="0">
                <a:latin typeface="Microsoft YaHei" pitchFamily="34" charset="-122"/>
                <a:ea typeface="Microsoft YaHei" pitchFamily="34" charset="-122"/>
              </a:rPr>
              <a:t>的功能请用 </a:t>
            </a:r>
            <a:r>
              <a:rPr lang="en-US" altLang="zh-CN" sz="1400" dirty="0">
                <a:latin typeface="Microsoft YaHei" pitchFamily="34" charset="-122"/>
                <a:ea typeface="Microsoft YaHei" pitchFamily="34" charset="-122"/>
              </a:rPr>
              <a:t>FIND /? </a:t>
            </a:r>
            <a:r>
              <a:rPr lang="zh-CN" altLang="en-US" sz="1400" dirty="0">
                <a:latin typeface="Microsoft YaHei" pitchFamily="34" charset="-122"/>
                <a:ea typeface="Microsoft YaHei" pitchFamily="34" charset="-122"/>
              </a:rPr>
              <a:t>自行查</a:t>
            </a:r>
            <a:r>
              <a:rPr lang="zh-CN" altLang="en-US" sz="1400" dirty="0" smtClean="0">
                <a:latin typeface="Microsoft YaHei" pitchFamily="34" charset="-122"/>
                <a:ea typeface="Microsoft YaHei" pitchFamily="34" charset="-122"/>
              </a:rPr>
              <a:t>看</a:t>
            </a:r>
            <a:endParaRPr lang="en-US" altLang="zh-CN" sz="1400" dirty="0" smtClean="0">
              <a:latin typeface="Microsoft YaHei" pitchFamily="34" charset="-122"/>
              <a:ea typeface="Microsoft YaHei" pitchFamily="34" charset="-122"/>
            </a:endParaRPr>
          </a:p>
          <a:p>
            <a:pPr>
              <a:lnSpc>
                <a:spcPct val="150000"/>
              </a:lnSpc>
            </a:pPr>
            <a:endParaRPr lang="en-US" altLang="zh-CN" sz="1400" dirty="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当我们需要删除一个文件时，我们会这么写：</a:t>
            </a:r>
            <a:endParaRPr lang="en-US" altLang="zh-CN" sz="1400" dirty="0" smtClean="0">
              <a:latin typeface="Microsoft YaHei" pitchFamily="34" charset="-122"/>
              <a:ea typeface="Microsoft YaHei" pitchFamily="34" charset="-122"/>
            </a:endParaRPr>
          </a:p>
          <a:p>
            <a:pPr>
              <a:lnSpc>
                <a:spcPct val="150000"/>
              </a:lnSpc>
            </a:pPr>
            <a:r>
              <a:rPr lang="en-US" altLang="zh-CN" sz="1400" b="1" dirty="0">
                <a:solidFill>
                  <a:srgbClr val="C00000"/>
                </a:solidFill>
                <a:latin typeface="Microsoft YaHei" pitchFamily="34" charset="-122"/>
                <a:ea typeface="Microsoft YaHei" pitchFamily="34" charset="-122"/>
              </a:rPr>
              <a:t>echo </a:t>
            </a:r>
            <a:r>
              <a:rPr lang="en-US" altLang="zh-CN" sz="1400" b="1" dirty="0" err="1">
                <a:solidFill>
                  <a:srgbClr val="C00000"/>
                </a:solidFill>
                <a:latin typeface="Microsoft YaHei" pitchFamily="34" charset="-122"/>
                <a:ea typeface="Microsoft YaHei" pitchFamily="34" charset="-122"/>
              </a:rPr>
              <a:t>y|del</a:t>
            </a:r>
            <a:r>
              <a:rPr lang="en-US" altLang="zh-CN" sz="1400" b="1" dirty="0">
                <a:solidFill>
                  <a:srgbClr val="C00000"/>
                </a:solidFill>
                <a:latin typeface="Microsoft YaHei" pitchFamily="34" charset="-122"/>
                <a:ea typeface="Microsoft YaHei" pitchFamily="34" charset="-122"/>
              </a:rPr>
              <a:t> /s/q/f </a:t>
            </a:r>
            <a:r>
              <a:rPr lang="zh-CN" altLang="en-US" sz="1400" b="1" dirty="0" smtClean="0">
                <a:solidFill>
                  <a:srgbClr val="C00000"/>
                </a:solidFill>
                <a:latin typeface="Microsoft YaHei" pitchFamily="34" charset="-122"/>
                <a:ea typeface="Microsoft YaHei" pitchFamily="34" charset="-122"/>
              </a:rPr>
              <a:t>“</a:t>
            </a:r>
            <a:r>
              <a:rPr lang="en-US" altLang="zh-CN" sz="1400" b="1" dirty="0" smtClean="0">
                <a:solidFill>
                  <a:srgbClr val="C00000"/>
                </a:solidFill>
                <a:latin typeface="Microsoft YaHei" pitchFamily="34" charset="-122"/>
                <a:ea typeface="Microsoft YaHei" pitchFamily="34" charset="-122"/>
              </a:rPr>
              <a:t>temp.txt“</a:t>
            </a:r>
          </a:p>
          <a:p>
            <a:pPr>
              <a:lnSpc>
                <a:spcPct val="150000"/>
              </a:lnSpc>
            </a:pPr>
            <a:r>
              <a:rPr lang="zh-CN" altLang="en-US" sz="1400" dirty="0" smtClean="0">
                <a:latin typeface="Microsoft YaHei" pitchFamily="34" charset="-122"/>
                <a:ea typeface="Microsoft YaHei" pitchFamily="34" charset="-122"/>
              </a:rPr>
              <a:t>这样，我们就不需要手动输出“确认”就可以成功删除</a:t>
            </a:r>
            <a:r>
              <a:rPr lang="en-US" altLang="zh-CN" sz="1400" dirty="0" smtClean="0">
                <a:latin typeface="Microsoft YaHei" pitchFamily="34" charset="-122"/>
                <a:ea typeface="Microsoft YaHei" pitchFamily="34" charset="-122"/>
              </a:rPr>
              <a:t>temp.txt</a:t>
            </a:r>
            <a:r>
              <a:rPr lang="zh-CN" altLang="en-US" sz="1400" dirty="0" smtClean="0">
                <a:latin typeface="Microsoft YaHei" pitchFamily="34" charset="-122"/>
                <a:ea typeface="Microsoft YaHei" pitchFamily="34" charset="-122"/>
              </a:rPr>
              <a:t>文件了</a:t>
            </a:r>
            <a:endParaRPr lang="en-US" altLang="zh-CN" sz="1400"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33574566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11" y="2229523"/>
            <a:ext cx="4841903" cy="3981023"/>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467544" y="514276"/>
            <a:ext cx="3600400" cy="369332"/>
          </a:xfrm>
          <a:prstGeom prst="rect">
            <a:avLst/>
          </a:prstGeom>
          <a:noFill/>
        </p:spPr>
        <p:txBody>
          <a:bodyPr wrap="square" rtlCol="0">
            <a:spAutoFit/>
          </a:bodyPr>
          <a:lstStyle/>
          <a:p>
            <a:r>
              <a:rPr lang="en-US" altLang="ja-JP" b="1" dirty="0">
                <a:latin typeface="Tempus Sans ITC" pitchFamily="82" charset="0"/>
              </a:rPr>
              <a:t>4</a:t>
            </a:r>
            <a:r>
              <a:rPr kumimoji="1" lang="en-US" altLang="ja-JP" b="1" dirty="0" smtClean="0">
                <a:latin typeface="Tempus Sans ITC" pitchFamily="82" charset="0"/>
              </a:rPr>
              <a:t> </a:t>
            </a:r>
            <a:r>
              <a:rPr lang="zh-CN" altLang="en-US" b="1" dirty="0" smtClean="0">
                <a:latin typeface="Tempus Sans ITC" pitchFamily="82" charset="0"/>
              </a:rPr>
              <a:t>认识变量</a:t>
            </a:r>
            <a:endParaRPr kumimoji="1" lang="en-US" altLang="zh-CN" b="1" dirty="0" smtClean="0">
              <a:latin typeface="Tempus Sans ITC" pitchFamily="82" charset="0"/>
            </a:endParaRPr>
          </a:p>
        </p:txBody>
      </p:sp>
      <p:sp>
        <p:nvSpPr>
          <p:cNvPr id="5" name="テキスト ボックス 4"/>
          <p:cNvSpPr txBox="1"/>
          <p:nvPr/>
        </p:nvSpPr>
        <p:spPr>
          <a:xfrm>
            <a:off x="2771800" y="1124744"/>
            <a:ext cx="3528392" cy="523220"/>
          </a:xfrm>
          <a:prstGeom prst="rect">
            <a:avLst/>
          </a:prstGeom>
          <a:noFill/>
        </p:spPr>
        <p:txBody>
          <a:bodyPr wrap="square" rtlCol="0">
            <a:spAutoFit/>
          </a:bodyPr>
          <a:lstStyle/>
          <a:p>
            <a:r>
              <a:rPr lang="zh-CN" altLang="en-US" sz="2800" b="1" dirty="0" smtClean="0">
                <a:latin typeface="微软雅黑" pitchFamily="34" charset="-122"/>
                <a:ea typeface="微软雅黑" pitchFamily="34" charset="-122"/>
              </a:rPr>
              <a:t>批处理中的变量</a:t>
            </a:r>
            <a:endParaRPr kumimoji="1" lang="ja-JP" altLang="en-US" sz="2800" b="1" dirty="0">
              <a:latin typeface="微软雅黑" pitchFamily="34" charset="-122"/>
              <a:ea typeface="微软雅黑" pitchFamily="34" charset="-122"/>
            </a:endParaRPr>
          </a:p>
        </p:txBody>
      </p:sp>
      <p:sp>
        <p:nvSpPr>
          <p:cNvPr id="8" name="テキスト ボックス 7"/>
          <p:cNvSpPr txBox="1"/>
          <p:nvPr/>
        </p:nvSpPr>
        <p:spPr>
          <a:xfrm>
            <a:off x="186752" y="6464298"/>
            <a:ext cx="2153000"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22</a:t>
            </a:r>
            <a:r>
              <a:rPr lang="en-US" altLang="zh-CN" sz="1200" b="1" i="1" dirty="0" smtClean="0">
                <a:solidFill>
                  <a:srgbClr val="7030A0"/>
                </a:solidFill>
                <a:latin typeface="Tahoma" pitchFamily="34" charset="0"/>
                <a:cs typeface="Tahoma" pitchFamily="34" charset="0"/>
              </a:rPr>
              <a:t>   </a:t>
            </a:r>
            <a:r>
              <a:rPr lang="en-US" altLang="zh-CN" sz="1200" b="1" i="1" dirty="0">
                <a:solidFill>
                  <a:schemeClr val="tx1">
                    <a:lumMod val="50000"/>
                    <a:lumOff val="50000"/>
                  </a:schemeClr>
                </a:solidFill>
                <a:latin typeface="Tahoma" pitchFamily="34" charset="0"/>
                <a:cs typeface="Tahoma" pitchFamily="34" charset="0"/>
              </a:rPr>
              <a:t>t</a:t>
            </a:r>
            <a:r>
              <a:rPr lang="en-US" altLang="zh-CN" sz="1200" b="1" i="1" dirty="0" smtClean="0">
                <a:solidFill>
                  <a:schemeClr val="tx1">
                    <a:lumMod val="50000"/>
                    <a:lumOff val="50000"/>
                  </a:schemeClr>
                </a:solidFill>
                <a:latin typeface="Tahoma" pitchFamily="34" charset="0"/>
                <a:cs typeface="Tahoma" pitchFamily="34" charset="0"/>
              </a:rPr>
              <a:t>his is a new chapter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5580112" y="2229523"/>
            <a:ext cx="2664296" cy="4062651"/>
          </a:xfrm>
          <a:prstGeom prst="rect">
            <a:avLst/>
          </a:prstGeom>
          <a:noFill/>
        </p:spPr>
        <p:txBody>
          <a:bodyPr wrap="square" rtlCol="0">
            <a:spAutoFit/>
          </a:bodyPr>
          <a:lstStyle/>
          <a:p>
            <a:pPr>
              <a:lnSpc>
                <a:spcPct val="150000"/>
              </a:lnSpc>
            </a:pPr>
            <a:r>
              <a:rPr lang="zh-CN" altLang="en-US" sz="1600" b="1" dirty="0" smtClean="0">
                <a:latin typeface="Microsoft YaHei" pitchFamily="34" charset="-122"/>
                <a:ea typeface="Microsoft YaHei" pitchFamily="34" charset="-122"/>
              </a:rPr>
              <a:t>批处理中的变量包括“系统变量”和“自定义变量”。</a:t>
            </a:r>
            <a:endParaRPr lang="en-US" altLang="zh-CN" sz="1600" b="1"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批处理与其他语言特别是编译语言比较大的不同是，他的变量环境是和本地计算机共享的，包括缺省的计算机信息相关变量，</a:t>
            </a:r>
            <a:r>
              <a:rPr lang="en-US" altLang="zh-CN" sz="1400" dirty="0" smtClean="0">
                <a:latin typeface="Microsoft YaHei" pitchFamily="34" charset="-122"/>
                <a:ea typeface="Microsoft YaHei" pitchFamily="34" charset="-122"/>
              </a:rPr>
              <a:t>windows</a:t>
            </a:r>
            <a:r>
              <a:rPr lang="zh-CN" altLang="en-US" sz="1400" dirty="0" smtClean="0">
                <a:latin typeface="Microsoft YaHei" pitchFamily="34" charset="-122"/>
                <a:ea typeface="Microsoft YaHei" pitchFamily="34" charset="-122"/>
              </a:rPr>
              <a:t>中设置的环境变量，和自己定义的自定义变量。而自定义变量也可以有很多来源，可以设置，可以通过参数获得，也可以让用户输入，现在让我们详细了解下。</a:t>
            </a:r>
            <a:endParaRPr lang="en-US" altLang="zh-CN" sz="1400"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11484104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system</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variable</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23</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643856" y="620688"/>
            <a:ext cx="7344816" cy="2862322"/>
          </a:xfrm>
          <a:prstGeom prst="rect">
            <a:avLst/>
          </a:prstGeom>
          <a:noFill/>
        </p:spPr>
        <p:txBody>
          <a:bodyPr wrap="square" rtlCol="0">
            <a:spAutoFit/>
          </a:bodyPr>
          <a:lstStyle/>
          <a:p>
            <a:pPr>
              <a:lnSpc>
                <a:spcPct val="150000"/>
              </a:lnSpc>
            </a:pPr>
            <a:r>
              <a:rPr kumimoji="1" lang="zh-CN" altLang="en-US" sz="2400" b="1" dirty="0" smtClean="0">
                <a:latin typeface="Microsoft YaHei" pitchFamily="34" charset="-122"/>
                <a:ea typeface="Microsoft YaHei" pitchFamily="34" charset="-122"/>
              </a:rPr>
              <a:t>系统变量：</a:t>
            </a:r>
            <a:endParaRPr kumimoji="1" lang="en-US" altLang="zh-CN" sz="2400" b="1" dirty="0" smtClean="0">
              <a:latin typeface="Microsoft YaHei" pitchFamily="34" charset="-122"/>
              <a:ea typeface="Microsoft YaHei" pitchFamily="34" charset="-122"/>
            </a:endParaRPr>
          </a:p>
          <a:p>
            <a:pPr>
              <a:lnSpc>
                <a:spcPct val="150000"/>
              </a:lnSpc>
            </a:pPr>
            <a:r>
              <a:rPr lang="zh-CN" altLang="en-US" sz="1600" b="1" dirty="0">
                <a:latin typeface="Microsoft YaHei" pitchFamily="34" charset="-122"/>
                <a:ea typeface="Microsoft YaHei" pitchFamily="34" charset="-122"/>
              </a:rPr>
              <a:t>系统变</a:t>
            </a:r>
            <a:r>
              <a:rPr lang="zh-CN" altLang="en-US" sz="1600" b="1" dirty="0" smtClean="0">
                <a:latin typeface="Microsoft YaHei" pitchFamily="34" charset="-122"/>
                <a:ea typeface="Microsoft YaHei" pitchFamily="34" charset="-122"/>
              </a:rPr>
              <a:t>量的值，是由系统根据事先条件自动赋值的，也就是说，系统已经给他们命名和赋值，我们只需要直接使用就可以了</a:t>
            </a:r>
            <a:endParaRPr lang="en-US" altLang="zh-CN" sz="1600" b="1" dirty="0" smtClean="0">
              <a:latin typeface="Microsoft YaHei" pitchFamily="34" charset="-122"/>
              <a:ea typeface="Microsoft YaHei" pitchFamily="34" charset="-122"/>
            </a:endParaRPr>
          </a:p>
          <a:p>
            <a:pPr>
              <a:lnSpc>
                <a:spcPct val="150000"/>
              </a:lnSpc>
            </a:pPr>
            <a:r>
              <a:rPr kumimoji="1" lang="zh-CN" altLang="en-US" sz="1600" b="1" dirty="0" smtClean="0">
                <a:latin typeface="Microsoft YaHei" pitchFamily="34" charset="-122"/>
                <a:ea typeface="Microsoft YaHei" pitchFamily="34" charset="-122"/>
              </a:rPr>
              <a:t>例如：</a:t>
            </a:r>
            <a:endParaRPr kumimoji="1" lang="en-US" altLang="zh-CN" sz="1600" b="1" dirty="0" smtClean="0">
              <a:latin typeface="Microsoft YaHei" pitchFamily="34" charset="-122"/>
              <a:ea typeface="Microsoft YaHei" pitchFamily="34" charset="-122"/>
            </a:endParaRPr>
          </a:p>
          <a:p>
            <a:pPr>
              <a:lnSpc>
                <a:spcPct val="150000"/>
              </a:lnSpc>
            </a:pPr>
            <a:r>
              <a:rPr lang="en-US" altLang="ja-JP" sz="1600" b="1" dirty="0" smtClean="0">
                <a:latin typeface="Microsoft YaHei" pitchFamily="34" charset="-122"/>
                <a:ea typeface="Microsoft YaHei" pitchFamily="34" charset="-122"/>
              </a:rPr>
              <a:t>%</a:t>
            </a:r>
            <a:r>
              <a:rPr lang="en-US" altLang="zh-CN" sz="1600" b="1" dirty="0" smtClean="0">
                <a:latin typeface="Microsoft YaHei" pitchFamily="34" charset="-122"/>
                <a:ea typeface="Microsoft YaHei" pitchFamily="34" charset="-122"/>
              </a:rPr>
              <a:t>DATE</a:t>
            </a:r>
            <a:r>
              <a:rPr lang="en-US" altLang="ja-JP" sz="1600" b="1" dirty="0" smtClean="0">
                <a:latin typeface="Microsoft YaHei" pitchFamily="34" charset="-122"/>
                <a:ea typeface="Microsoft YaHei" pitchFamily="34" charset="-122"/>
              </a:rPr>
              <a:t>%  -  </a:t>
            </a:r>
            <a:r>
              <a:rPr lang="zh-CN" altLang="en-US" sz="1600" b="1" dirty="0" smtClean="0">
                <a:latin typeface="Microsoft YaHei" pitchFamily="34" charset="-122"/>
                <a:ea typeface="Microsoft YaHei" pitchFamily="34" charset="-122"/>
              </a:rPr>
              <a:t>返回当前日期</a:t>
            </a:r>
            <a:endParaRPr lang="en-US" altLang="zh-CN" sz="1600" b="1" dirty="0" smtClean="0">
              <a:latin typeface="Microsoft YaHei" pitchFamily="34" charset="-122"/>
              <a:ea typeface="Microsoft YaHei" pitchFamily="34" charset="-122"/>
            </a:endParaRPr>
          </a:p>
          <a:p>
            <a:pPr>
              <a:lnSpc>
                <a:spcPct val="150000"/>
              </a:lnSpc>
            </a:pPr>
            <a:r>
              <a:rPr kumimoji="1" lang="en-US" altLang="ja-JP" sz="1600" b="1" dirty="0" smtClean="0">
                <a:latin typeface="Microsoft YaHei" pitchFamily="34" charset="-122"/>
                <a:ea typeface="Microsoft YaHei" pitchFamily="34" charset="-122"/>
              </a:rPr>
              <a:t>%</a:t>
            </a:r>
            <a:r>
              <a:rPr kumimoji="1" lang="en-US" altLang="zh-CN" sz="1600" b="1" dirty="0" smtClean="0">
                <a:latin typeface="Microsoft YaHei" pitchFamily="34" charset="-122"/>
                <a:ea typeface="Microsoft YaHei" pitchFamily="34" charset="-122"/>
              </a:rPr>
              <a:t>USERNAME%  -  </a:t>
            </a:r>
            <a:r>
              <a:rPr kumimoji="1" lang="zh-CN" altLang="en-US" sz="1600" b="1" dirty="0" smtClean="0">
                <a:latin typeface="Microsoft YaHei" pitchFamily="34" charset="-122"/>
                <a:ea typeface="Microsoft YaHei" pitchFamily="34" charset="-122"/>
              </a:rPr>
              <a:t>返回当前用户名</a:t>
            </a:r>
            <a:endParaRPr kumimoji="1" lang="en-US" altLang="zh-CN" sz="1600" b="1" dirty="0" smtClean="0">
              <a:latin typeface="Microsoft YaHei" pitchFamily="34" charset="-122"/>
              <a:ea typeface="Microsoft YaHei" pitchFamily="34" charset="-122"/>
            </a:endParaRPr>
          </a:p>
          <a:p>
            <a:pPr>
              <a:lnSpc>
                <a:spcPct val="150000"/>
              </a:lnSpc>
            </a:pPr>
            <a:r>
              <a:rPr lang="en-US" altLang="ja-JP" sz="1600" b="1" dirty="0" smtClean="0">
                <a:latin typeface="Microsoft YaHei" pitchFamily="34" charset="-122"/>
                <a:ea typeface="Microsoft YaHei" pitchFamily="34" charset="-122"/>
              </a:rPr>
              <a:t>%</a:t>
            </a:r>
            <a:r>
              <a:rPr lang="en-US" altLang="zh-CN" sz="1600" b="1" dirty="0" smtClean="0">
                <a:latin typeface="Microsoft YaHei" pitchFamily="34" charset="-122"/>
                <a:ea typeface="Microsoft YaHei" pitchFamily="34" charset="-122"/>
              </a:rPr>
              <a:t>JAVA_HOME%  -  </a:t>
            </a:r>
            <a:r>
              <a:rPr lang="zh-CN" altLang="en-US" sz="1600" b="1" dirty="0" smtClean="0">
                <a:latin typeface="Microsoft YaHei" pitchFamily="34" charset="-122"/>
                <a:ea typeface="Microsoft YaHei" pitchFamily="34" charset="-122"/>
              </a:rPr>
              <a:t>返回环境变量里设置的“</a:t>
            </a:r>
            <a:r>
              <a:rPr lang="en-US" altLang="zh-CN" sz="1600" b="1" dirty="0" smtClean="0">
                <a:latin typeface="Microsoft YaHei" pitchFamily="34" charset="-122"/>
                <a:ea typeface="Microsoft YaHei" pitchFamily="34" charset="-122"/>
              </a:rPr>
              <a:t>JAVA_HOME”</a:t>
            </a:r>
            <a:r>
              <a:rPr lang="zh-CN" altLang="en-US" sz="1600" b="1" dirty="0" smtClean="0">
                <a:latin typeface="Microsoft YaHei" pitchFamily="34" charset="-122"/>
                <a:ea typeface="Microsoft YaHei" pitchFamily="34" charset="-122"/>
              </a:rPr>
              <a:t>的值。</a:t>
            </a:r>
            <a:endParaRPr kumimoji="1" lang="ja-JP" altLang="en-US" sz="1600" b="1" dirty="0" smtClean="0">
              <a:latin typeface="Microsoft YaHei" pitchFamily="34" charset="-122"/>
              <a:ea typeface="Microsoft YaHei" pitchFamily="34" charset="-122"/>
            </a:endParaRPr>
          </a:p>
        </p:txBody>
      </p:sp>
      <p:sp>
        <p:nvSpPr>
          <p:cNvPr id="10" name="テキスト ボックス 9"/>
          <p:cNvSpPr txBox="1"/>
          <p:nvPr/>
        </p:nvSpPr>
        <p:spPr>
          <a:xfrm>
            <a:off x="2915816" y="3933056"/>
            <a:ext cx="5651623" cy="2308324"/>
          </a:xfrm>
          <a:prstGeom prst="rect">
            <a:avLst/>
          </a:prstGeom>
          <a:solidFill>
            <a:schemeClr val="dk1">
              <a:tint val="20000"/>
            </a:schemeClr>
          </a:solidFill>
          <a:ln w="19050" cmpd="dbl">
            <a:solidFill>
              <a:srgbClr val="7030A0"/>
            </a:solidFill>
            <a:prstDash val="dash"/>
          </a:ln>
        </p:spPr>
        <p:txBody>
          <a:bodyPr wrap="square" rtlCol="0">
            <a:spAutoFit/>
          </a:bodyPr>
          <a:lstStyle/>
          <a:p>
            <a:pPr>
              <a:lnSpc>
                <a:spcPct val="150000"/>
              </a:lnSpc>
            </a:pPr>
            <a:r>
              <a:rPr kumimoji="1" lang="en-US" altLang="zh-CN" b="1" i="1" dirty="0" smtClean="0">
                <a:solidFill>
                  <a:srgbClr val="CC00CC"/>
                </a:solidFill>
                <a:latin typeface="Axure Handwriting" pitchFamily="34" charset="0"/>
                <a:ea typeface="Microsoft YaHei" pitchFamily="34" charset="-122"/>
              </a:rPr>
              <a:t>Q</a:t>
            </a:r>
            <a:r>
              <a:rPr lang="en-US" altLang="zh-CN" sz="14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我可以修改这些变量的值么，在我的批处理程序里，比如我想修改</a:t>
            </a:r>
            <a:r>
              <a:rPr lang="en-US" altLang="zh-CN" sz="1200" b="1" dirty="0" smtClean="0">
                <a:latin typeface="Microsoft YaHei" pitchFamily="34" charset="-122"/>
                <a:ea typeface="Microsoft YaHei" pitchFamily="34" charset="-122"/>
              </a:rPr>
              <a:t>JAVA_HOME</a:t>
            </a:r>
          </a:p>
          <a:p>
            <a:pPr>
              <a:lnSpc>
                <a:spcPct val="150000"/>
              </a:lnSpc>
            </a:pPr>
            <a:r>
              <a:rPr kumimoji="1" lang="en-US" altLang="zh-CN" b="1" i="1" dirty="0" smtClean="0">
                <a:solidFill>
                  <a:srgbClr val="CC00CC"/>
                </a:solidFill>
                <a:latin typeface="Axure Handwriting" pitchFamily="34" charset="0"/>
                <a:ea typeface="Microsoft YaHei" pitchFamily="34" charset="-122"/>
              </a:rPr>
              <a:t>A</a:t>
            </a:r>
            <a:r>
              <a:rPr lang="en-US" altLang="zh-CN" sz="14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是的，你确实可以这么做，而且许多程序也需要通过这样来修改“环境变量”中的值，比如</a:t>
            </a:r>
            <a:r>
              <a:rPr lang="en-US" altLang="zh-CN" sz="1200" b="1" dirty="0" smtClean="0">
                <a:latin typeface="Microsoft YaHei" pitchFamily="34" charset="-122"/>
                <a:ea typeface="Microsoft YaHei" pitchFamily="34" charset="-122"/>
              </a:rPr>
              <a:t>Path</a:t>
            </a:r>
            <a:r>
              <a:rPr lang="zh-CN" altLang="en-US" sz="1200" b="1" dirty="0" smtClean="0">
                <a:latin typeface="Microsoft YaHei" pitchFamily="34" charset="-122"/>
                <a:ea typeface="Microsoft YaHei" pitchFamily="34" charset="-122"/>
              </a:rPr>
              <a:t>或者</a:t>
            </a:r>
            <a:r>
              <a:rPr lang="en-US" altLang="zh-CN" sz="1200" b="1" dirty="0" err="1" smtClean="0">
                <a:latin typeface="Microsoft YaHei" pitchFamily="34" charset="-122"/>
                <a:ea typeface="Microsoft YaHei" pitchFamily="34" charset="-122"/>
              </a:rPr>
              <a:t>classpath</a:t>
            </a:r>
            <a:r>
              <a:rPr lang="zh-CN" altLang="en-US" sz="1200" b="1" dirty="0" smtClean="0">
                <a:latin typeface="Microsoft YaHei" pitchFamily="34" charset="-122"/>
                <a:ea typeface="Microsoft YaHei" pitchFamily="34" charset="-122"/>
              </a:rPr>
              <a:t>来帮助启动应用程序，但是需要注意的是，这些环境变量并没有被永久的修改，而只是在当前的批处理进程中被赋予了新的值，其它进程并不会被次修改所影响，进程结束后也无法获得修改后的值，而是显示实际值。</a:t>
            </a:r>
            <a:endParaRPr kumimoji="1" lang="ja-JP" altLang="en-US" sz="1200" b="1" dirty="0" smtClean="0">
              <a:latin typeface="Microsoft YaHei" pitchFamily="34" charset="-122"/>
              <a:ea typeface="Microsoft YaHei"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56" y="3876774"/>
            <a:ext cx="2016224" cy="247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6980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system </a:t>
            </a:r>
            <a:r>
              <a:rPr lang="en-US" altLang="zh-CN" sz="1200" b="1" i="1" dirty="0">
                <a:solidFill>
                  <a:schemeClr val="tx1">
                    <a:lumMod val="50000"/>
                    <a:lumOff val="50000"/>
                  </a:schemeClr>
                </a:solidFill>
                <a:latin typeface="Tahoma" pitchFamily="34" charset="0"/>
                <a:cs typeface="Tahoma" pitchFamily="34" charset="0"/>
              </a:rPr>
              <a:t>variable</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24</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602680" y="498701"/>
            <a:ext cx="7992888" cy="5770811"/>
          </a:xfrm>
          <a:prstGeom prst="rect">
            <a:avLst/>
          </a:prstGeom>
          <a:noFill/>
        </p:spPr>
        <p:txBody>
          <a:bodyPr wrap="square" rtlCol="0">
            <a:spAutoFit/>
          </a:bodyPr>
          <a:lstStyle/>
          <a:p>
            <a:pPr>
              <a:lnSpc>
                <a:spcPct val="150000"/>
              </a:lnSpc>
            </a:pPr>
            <a:r>
              <a:rPr kumimoji="1" lang="zh-CN" altLang="en-US" b="1" dirty="0" smtClean="0">
                <a:latin typeface="Microsoft YaHei" pitchFamily="34" charset="-122"/>
                <a:ea typeface="Microsoft YaHei" pitchFamily="34" charset="-122"/>
              </a:rPr>
              <a:t>另外还有一种变量也被称为系统变量，他们代表一个意思或者一个操作，包括：</a:t>
            </a:r>
            <a:endParaRPr kumimoji="1" lang="en-US" altLang="zh-CN" b="1" dirty="0" smtClean="0">
              <a:latin typeface="Microsoft YaHei" pitchFamily="34" charset="-122"/>
              <a:ea typeface="Microsoft YaHei" pitchFamily="34" charset="-122"/>
            </a:endParaRPr>
          </a:p>
          <a:p>
            <a:pPr>
              <a:lnSpc>
                <a:spcPct val="150000"/>
              </a:lnSpc>
            </a:pPr>
            <a:r>
              <a:rPr lang="en-US" altLang="ja-JP" b="1" dirty="0" smtClean="0">
                <a:latin typeface="Microsoft YaHei" pitchFamily="34" charset="-122"/>
                <a:ea typeface="Microsoft YaHei" pitchFamily="34" charset="-122"/>
              </a:rPr>
              <a:t>%0 %1 %2 %3 %4 %5 …… %9 </a:t>
            </a:r>
            <a:r>
              <a:rPr lang="zh-CN" altLang="en-US" b="1" dirty="0" smtClean="0">
                <a:latin typeface="Microsoft YaHei" pitchFamily="34" charset="-122"/>
                <a:ea typeface="Microsoft YaHei" pitchFamily="34" charset="-122"/>
              </a:rPr>
              <a:t>和 </a:t>
            </a:r>
            <a:r>
              <a:rPr lang="en-US" altLang="zh-CN" b="1" dirty="0" smtClean="0">
                <a:latin typeface="Microsoft YaHei" pitchFamily="34" charset="-122"/>
                <a:ea typeface="Microsoft YaHei" pitchFamily="34" charset="-122"/>
              </a:rPr>
              <a:t>%*</a:t>
            </a:r>
          </a:p>
          <a:p>
            <a:pPr marL="285750" indent="-285750">
              <a:lnSpc>
                <a:spcPct val="150000"/>
              </a:lnSpc>
              <a:buFont typeface="Wingdings" pitchFamily="2" charset="2"/>
              <a:buChar char="l"/>
            </a:pPr>
            <a:r>
              <a:rPr kumimoji="1" lang="en-US" altLang="ja-JP" sz="1400" b="1" dirty="0" smtClean="0">
                <a:latin typeface="Microsoft YaHei" pitchFamily="34" charset="-122"/>
                <a:ea typeface="Microsoft YaHei" pitchFamily="34" charset="-122"/>
              </a:rPr>
              <a:t>%</a:t>
            </a:r>
            <a:r>
              <a:rPr lang="en-US" altLang="ja-JP" sz="1400" b="1" dirty="0" smtClean="0">
                <a:latin typeface="Microsoft YaHei" pitchFamily="34" charset="-122"/>
                <a:ea typeface="Microsoft YaHei" pitchFamily="34" charset="-122"/>
              </a:rPr>
              <a:t>1 ~ %9 </a:t>
            </a:r>
            <a:r>
              <a:rPr lang="zh-CN" altLang="en-US" sz="1400" b="1" dirty="0">
                <a:latin typeface="Microsoft YaHei" pitchFamily="34" charset="-122"/>
                <a:ea typeface="Microsoft YaHei" pitchFamily="34" charset="-122"/>
              </a:rPr>
              <a:t> </a:t>
            </a:r>
            <a:r>
              <a:rPr lang="en-US" altLang="zh-CN" sz="1400" dirty="0" smtClean="0">
                <a:latin typeface="Microsoft YaHei" pitchFamily="34" charset="-122"/>
                <a:ea typeface="Microsoft YaHei" pitchFamily="34" charset="-122"/>
              </a:rPr>
              <a:t>- </a:t>
            </a:r>
            <a:r>
              <a:rPr lang="zh-CN" altLang="en-US" sz="1400" dirty="0" smtClean="0">
                <a:latin typeface="Microsoft YaHei" pitchFamily="34" charset="-122"/>
                <a:ea typeface="Microsoft YaHei" pitchFamily="34" charset="-122"/>
              </a:rPr>
              <a:t>用来返回批处理的第一到第九个参数，是的，只能有</a:t>
            </a:r>
            <a:r>
              <a:rPr lang="en-US" altLang="zh-CN" sz="1400" dirty="0" smtClean="0">
                <a:latin typeface="Microsoft YaHei" pitchFamily="34" charset="-122"/>
                <a:ea typeface="Microsoft YaHei" pitchFamily="34" charset="-122"/>
              </a:rPr>
              <a:t>9</a:t>
            </a:r>
            <a:r>
              <a:rPr lang="zh-CN" altLang="en-US" sz="1400" dirty="0" smtClean="0">
                <a:latin typeface="Microsoft YaHei" pitchFamily="34" charset="-122"/>
                <a:ea typeface="Microsoft YaHei" pitchFamily="34" charset="-122"/>
              </a:rPr>
              <a:t>个参数，没有</a:t>
            </a:r>
            <a:r>
              <a:rPr lang="en-US" altLang="zh-CN" sz="1400" dirty="0" smtClean="0">
                <a:latin typeface="Microsoft YaHei" pitchFamily="34" charset="-122"/>
                <a:ea typeface="Microsoft YaHei" pitchFamily="34" charset="-122"/>
              </a:rPr>
              <a:t>%10</a:t>
            </a:r>
            <a:r>
              <a:rPr lang="zh-CN" altLang="en-US" sz="1400" dirty="0" smtClean="0">
                <a:latin typeface="Microsoft YaHei" pitchFamily="34" charset="-122"/>
                <a:ea typeface="Microsoft YaHei" pitchFamily="34" charset="-122"/>
              </a:rPr>
              <a:t>或者</a:t>
            </a:r>
            <a:r>
              <a:rPr lang="en-US" altLang="zh-CN" sz="1400" dirty="0" smtClean="0">
                <a:latin typeface="Microsoft YaHei" pitchFamily="34" charset="-122"/>
                <a:ea typeface="Microsoft YaHei" pitchFamily="34" charset="-122"/>
              </a:rPr>
              <a:t>%99</a:t>
            </a:r>
            <a:r>
              <a:rPr lang="zh-CN" altLang="en-US" sz="1400" dirty="0" smtClean="0">
                <a:latin typeface="Microsoft YaHei" pitchFamily="34" charset="-122"/>
                <a:ea typeface="Microsoft YaHei" pitchFamily="34" charset="-122"/>
              </a:rPr>
              <a:t>。例如你可以写这么一个批处理：</a:t>
            </a:r>
            <a:endParaRPr lang="en-US" altLang="zh-CN" sz="1400" dirty="0" smtClean="0">
              <a:latin typeface="Microsoft YaHei" pitchFamily="34" charset="-122"/>
              <a:ea typeface="Microsoft YaHei" pitchFamily="34" charset="-122"/>
            </a:endParaRPr>
          </a:p>
          <a:p>
            <a:pPr>
              <a:lnSpc>
                <a:spcPct val="150000"/>
              </a:lnSpc>
            </a:pPr>
            <a:r>
              <a:rPr lang="en-US" altLang="ja-JP" sz="1400" b="1" dirty="0">
                <a:solidFill>
                  <a:srgbClr val="C00000"/>
                </a:solidFill>
                <a:latin typeface="Microsoft YaHei" pitchFamily="34" charset="-122"/>
                <a:ea typeface="Microsoft YaHei" pitchFamily="34" charset="-122"/>
              </a:rPr>
              <a:t> </a:t>
            </a:r>
            <a:r>
              <a:rPr lang="en-US" altLang="ja-JP" sz="1400" b="1" dirty="0" smtClean="0">
                <a:solidFill>
                  <a:srgbClr val="C00000"/>
                </a:solidFill>
                <a:latin typeface="Microsoft YaHei" pitchFamily="34" charset="-122"/>
                <a:ea typeface="Microsoft YaHei" pitchFamily="34" charset="-122"/>
              </a:rPr>
              <a:t>    @echo off</a:t>
            </a:r>
          </a:p>
          <a:p>
            <a:pPr>
              <a:lnSpc>
                <a:spcPct val="150000"/>
              </a:lnSpc>
            </a:pPr>
            <a:r>
              <a:rPr lang="en-US" altLang="ja-JP" sz="1400" b="1" dirty="0" smtClean="0">
                <a:solidFill>
                  <a:srgbClr val="C00000"/>
                </a:solidFill>
                <a:latin typeface="Microsoft YaHei" pitchFamily="34" charset="-122"/>
                <a:ea typeface="Microsoft YaHei" pitchFamily="34" charset="-122"/>
              </a:rPr>
              <a:t>     e</a:t>
            </a:r>
            <a:r>
              <a:rPr kumimoji="1" lang="en-US" altLang="ja-JP" sz="1400" b="1" dirty="0" smtClean="0">
                <a:solidFill>
                  <a:srgbClr val="C00000"/>
                </a:solidFill>
                <a:latin typeface="Microsoft YaHei" pitchFamily="34" charset="-122"/>
                <a:ea typeface="Microsoft YaHei" pitchFamily="34" charset="-122"/>
              </a:rPr>
              <a:t>cho %1</a:t>
            </a:r>
            <a:r>
              <a:rPr lang="en-US" altLang="ja-JP" sz="1400" b="1" dirty="0" smtClean="0">
                <a:solidFill>
                  <a:srgbClr val="C00000"/>
                </a:solidFill>
                <a:latin typeface="Microsoft YaHei" pitchFamily="34" charset="-122"/>
                <a:ea typeface="Microsoft YaHei" pitchFamily="34" charset="-122"/>
              </a:rPr>
              <a:t>=====%2=====</a:t>
            </a:r>
            <a:r>
              <a:rPr kumimoji="1" lang="en-US" altLang="ja-JP" sz="1400" b="1" dirty="0" smtClean="0">
                <a:solidFill>
                  <a:srgbClr val="C00000"/>
                </a:solidFill>
                <a:latin typeface="Microsoft YaHei" pitchFamily="34" charset="-122"/>
                <a:ea typeface="Microsoft YaHei" pitchFamily="34" charset="-122"/>
              </a:rPr>
              <a:t>%3</a:t>
            </a:r>
          </a:p>
          <a:p>
            <a:pPr>
              <a:lnSpc>
                <a:spcPct val="150000"/>
              </a:lnSpc>
            </a:pPr>
            <a:r>
              <a:rPr lang="en-US" altLang="zh-CN" sz="1400" b="1" dirty="0" smtClean="0">
                <a:solidFill>
                  <a:srgbClr val="C00000"/>
                </a:solidFill>
                <a:latin typeface="Microsoft YaHei" pitchFamily="34" charset="-122"/>
                <a:ea typeface="Microsoft YaHei" pitchFamily="34" charset="-122"/>
              </a:rPr>
              <a:t>     pause</a:t>
            </a:r>
          </a:p>
          <a:p>
            <a:pPr>
              <a:lnSpc>
                <a:spcPct val="150000"/>
              </a:lnSpc>
            </a:pPr>
            <a:r>
              <a:rPr kumimoji="1" lang="zh-CN" altLang="en-US" sz="1400" dirty="0" smtClean="0">
                <a:latin typeface="Microsoft YaHei" pitchFamily="34" charset="-122"/>
                <a:ea typeface="Microsoft YaHei" pitchFamily="34" charset="-122"/>
              </a:rPr>
              <a:t>     然后这么启动它：</a:t>
            </a:r>
            <a:endParaRPr kumimoji="1" lang="en-US" altLang="zh-CN" sz="1400" dirty="0" smtClean="0">
              <a:latin typeface="Microsoft YaHei" pitchFamily="34" charset="-122"/>
              <a:ea typeface="Microsoft YaHei" pitchFamily="34" charset="-122"/>
            </a:endParaRPr>
          </a:p>
          <a:p>
            <a:pPr>
              <a:lnSpc>
                <a:spcPct val="150000"/>
              </a:lnSpc>
            </a:pPr>
            <a:r>
              <a:rPr lang="en-US" altLang="zh-CN" sz="1400" b="1" dirty="0" smtClean="0">
                <a:latin typeface="Microsoft YaHei" pitchFamily="34" charset="-122"/>
                <a:ea typeface="Microsoft YaHei" pitchFamily="34" charset="-122"/>
              </a:rPr>
              <a:t>     </a:t>
            </a:r>
            <a:r>
              <a:rPr lang="en-US" altLang="zh-CN" sz="1400" b="1" dirty="0" smtClean="0">
                <a:solidFill>
                  <a:srgbClr val="C00000"/>
                </a:solidFill>
                <a:latin typeface="Microsoft YaHei" pitchFamily="34" charset="-122"/>
                <a:ea typeface="Microsoft YaHei" pitchFamily="34" charset="-122"/>
              </a:rPr>
              <a:t>test.bat </a:t>
            </a:r>
            <a:r>
              <a:rPr lang="zh-CN" altLang="en-US" sz="1400" b="1" dirty="0" smtClean="0">
                <a:solidFill>
                  <a:srgbClr val="C00000"/>
                </a:solidFill>
                <a:latin typeface="Microsoft YaHei" pitchFamily="34" charset="-122"/>
                <a:ea typeface="Microsoft YaHei" pitchFamily="34" charset="-122"/>
              </a:rPr>
              <a:t>第一个参数 第二个参数 第三个参数</a:t>
            </a:r>
            <a:endParaRPr lang="en-US" altLang="zh-CN" sz="1400" b="1" dirty="0" smtClean="0">
              <a:solidFill>
                <a:srgbClr val="C00000"/>
              </a:solidFill>
              <a:latin typeface="Microsoft YaHei" pitchFamily="34" charset="-122"/>
              <a:ea typeface="Microsoft YaHei" pitchFamily="34" charset="-122"/>
            </a:endParaRPr>
          </a:p>
          <a:p>
            <a:pPr marL="285750" indent="-285750">
              <a:lnSpc>
                <a:spcPct val="150000"/>
              </a:lnSpc>
              <a:buFont typeface="Wingdings" pitchFamily="2" charset="2"/>
              <a:buChar char="l"/>
            </a:pPr>
            <a:r>
              <a:rPr kumimoji="1" lang="en-US" altLang="ja-JP" sz="1400" b="1" dirty="0" smtClean="0">
                <a:latin typeface="Microsoft YaHei" pitchFamily="34" charset="-122"/>
                <a:ea typeface="Microsoft YaHei" pitchFamily="34" charset="-122"/>
              </a:rPr>
              <a:t>%*</a:t>
            </a:r>
            <a:r>
              <a:rPr kumimoji="1" lang="en-US" altLang="ja-JP" sz="1400" dirty="0" smtClean="0">
                <a:latin typeface="Microsoft YaHei" pitchFamily="34" charset="-122"/>
                <a:ea typeface="Microsoft YaHei" pitchFamily="34" charset="-122"/>
              </a:rPr>
              <a:t> - </a:t>
            </a:r>
            <a:r>
              <a:rPr kumimoji="1" lang="zh-CN" altLang="en-US" sz="1400" dirty="0" smtClean="0">
                <a:latin typeface="Microsoft YaHei" pitchFamily="34" charset="-122"/>
                <a:ea typeface="Microsoft YaHei" pitchFamily="34" charset="-122"/>
              </a:rPr>
              <a:t>他会一次返回所有参数，而不是一个个的赋值</a:t>
            </a:r>
            <a:endParaRPr kumimoji="1" lang="en-US" altLang="zh-CN" sz="1400" dirty="0" smtClean="0">
              <a:latin typeface="Microsoft YaHei" pitchFamily="34" charset="-122"/>
              <a:ea typeface="Microsoft YaHei" pitchFamily="34" charset="-122"/>
            </a:endParaRPr>
          </a:p>
          <a:p>
            <a:pPr marL="285750" indent="-285750">
              <a:lnSpc>
                <a:spcPct val="150000"/>
              </a:lnSpc>
              <a:buFont typeface="Wingdings" pitchFamily="2" charset="2"/>
              <a:buChar char="l"/>
            </a:pPr>
            <a:r>
              <a:rPr lang="en-US" altLang="ja-JP" sz="1400" b="1" dirty="0" smtClean="0">
                <a:latin typeface="Microsoft YaHei" pitchFamily="34" charset="-122"/>
                <a:ea typeface="Microsoft YaHei" pitchFamily="34" charset="-122"/>
              </a:rPr>
              <a:t>%0 </a:t>
            </a:r>
            <a:r>
              <a:rPr lang="en-US" altLang="ja-JP" sz="1400" dirty="0" smtClean="0">
                <a:latin typeface="Microsoft YaHei" pitchFamily="34" charset="-122"/>
                <a:ea typeface="Microsoft YaHei" pitchFamily="34" charset="-122"/>
              </a:rPr>
              <a:t>– </a:t>
            </a:r>
            <a:r>
              <a:rPr lang="zh-CN" altLang="en-US" sz="1400" dirty="0" smtClean="0">
                <a:latin typeface="Microsoft YaHei" pitchFamily="34" charset="-122"/>
                <a:ea typeface="Microsoft YaHei" pitchFamily="34" charset="-122"/>
              </a:rPr>
              <a:t>这个比较重要，他有两个意思，第一个，他会返回当前批处理所在绝对路径，例如：</a:t>
            </a:r>
            <a:endParaRPr lang="en-US" altLang="zh-CN" sz="1400" dirty="0" smtClean="0">
              <a:latin typeface="Microsoft YaHei" pitchFamily="34" charset="-122"/>
              <a:ea typeface="Microsoft YaHei" pitchFamily="34" charset="-122"/>
            </a:endParaRPr>
          </a:p>
          <a:p>
            <a:pPr>
              <a:lnSpc>
                <a:spcPct val="150000"/>
              </a:lnSpc>
            </a:pPr>
            <a:r>
              <a:rPr kumimoji="1" lang="en-US" altLang="zh-CN" sz="1400" dirty="0" smtClean="0">
                <a:solidFill>
                  <a:srgbClr val="C00000"/>
                </a:solidFill>
                <a:latin typeface="Microsoft YaHei" pitchFamily="34" charset="-122"/>
                <a:ea typeface="Microsoft YaHei" pitchFamily="34" charset="-122"/>
              </a:rPr>
              <a:t>     </a:t>
            </a:r>
            <a:r>
              <a:rPr kumimoji="1" lang="en-US" altLang="zh-CN" sz="1400" b="1" dirty="0" smtClean="0">
                <a:solidFill>
                  <a:srgbClr val="C00000"/>
                </a:solidFill>
                <a:latin typeface="Microsoft YaHei" pitchFamily="34" charset="-122"/>
                <a:ea typeface="Microsoft YaHei" pitchFamily="34" charset="-122"/>
              </a:rPr>
              <a:t>echo %0</a:t>
            </a:r>
          </a:p>
          <a:p>
            <a:pPr>
              <a:lnSpc>
                <a:spcPct val="150000"/>
              </a:lnSpc>
            </a:pPr>
            <a:r>
              <a:rPr lang="zh-CN" altLang="en-US" sz="1400" dirty="0" smtClean="0">
                <a:latin typeface="Microsoft YaHei" pitchFamily="34" charset="-122"/>
                <a:ea typeface="Microsoft YaHei" pitchFamily="34" charset="-122"/>
              </a:rPr>
              <a:t>     这会返回例如</a:t>
            </a:r>
            <a:r>
              <a:rPr lang="en-US" altLang="ja-JP" sz="1400" dirty="0" smtClean="0">
                <a:latin typeface="Microsoft YaHei" pitchFamily="34" charset="-122"/>
                <a:ea typeface="Microsoft YaHei" pitchFamily="34" charset="-122"/>
              </a:rPr>
              <a:t>“C</a:t>
            </a:r>
            <a:r>
              <a:rPr lang="en-US" altLang="ja-JP" sz="1400" dirty="0">
                <a:latin typeface="Microsoft YaHei" pitchFamily="34" charset="-122"/>
                <a:ea typeface="Microsoft YaHei" pitchFamily="34" charset="-122"/>
              </a:rPr>
              <a:t>:\Documents and Settings\Administrator\</a:t>
            </a:r>
            <a:r>
              <a:rPr lang="ja-JP" altLang="en-US" sz="1400" dirty="0">
                <a:latin typeface="Microsoft YaHei" pitchFamily="34" charset="-122"/>
                <a:ea typeface="Microsoft YaHei" pitchFamily="34" charset="-122"/>
              </a:rPr>
              <a:t>桌面</a:t>
            </a:r>
            <a:r>
              <a:rPr lang="en-US" altLang="ja-JP" sz="1400" dirty="0">
                <a:latin typeface="Microsoft YaHei" pitchFamily="34" charset="-122"/>
                <a:ea typeface="Microsoft YaHei" pitchFamily="34" charset="-122"/>
              </a:rPr>
              <a:t>\</a:t>
            </a:r>
            <a:r>
              <a:rPr lang="en-US" altLang="ja-JP" sz="1400" dirty="0" smtClean="0">
                <a:latin typeface="Microsoft YaHei" pitchFamily="34" charset="-122"/>
                <a:ea typeface="Microsoft YaHei" pitchFamily="34" charset="-122"/>
              </a:rPr>
              <a:t>test.bat”</a:t>
            </a:r>
            <a:r>
              <a:rPr lang="zh-CN" altLang="en-US" sz="1400" dirty="0" smtClean="0">
                <a:latin typeface="Microsoft YaHei" pitchFamily="34" charset="-122"/>
                <a:ea typeface="Microsoft YaHei" pitchFamily="34" charset="-122"/>
              </a:rPr>
              <a:t>这样的结果</a:t>
            </a:r>
            <a:endParaRPr lang="en-US" altLang="zh-CN" sz="1400"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     另外一个意思，是无限循环执行当前批处理例如：</a:t>
            </a:r>
            <a:endParaRPr lang="en-US" altLang="zh-CN" sz="1400" dirty="0">
              <a:latin typeface="Microsoft YaHei" pitchFamily="34" charset="-122"/>
              <a:ea typeface="Microsoft YaHei" pitchFamily="34" charset="-122"/>
            </a:endParaRPr>
          </a:p>
          <a:p>
            <a:pPr>
              <a:lnSpc>
                <a:spcPct val="150000"/>
              </a:lnSpc>
            </a:pPr>
            <a:r>
              <a:rPr lang="en-US" altLang="zh-CN" sz="1400" b="1" dirty="0" smtClean="0">
                <a:solidFill>
                  <a:srgbClr val="C00000"/>
                </a:solidFill>
                <a:latin typeface="Microsoft YaHei" pitchFamily="34" charset="-122"/>
                <a:ea typeface="Microsoft YaHei" pitchFamily="34" charset="-122"/>
              </a:rPr>
              <a:t>     net user</a:t>
            </a:r>
          </a:p>
          <a:p>
            <a:pPr>
              <a:lnSpc>
                <a:spcPct val="150000"/>
              </a:lnSpc>
            </a:pPr>
            <a:r>
              <a:rPr lang="en-US" altLang="ja-JP" sz="1400" b="1" dirty="0" smtClean="0">
                <a:solidFill>
                  <a:srgbClr val="C00000"/>
                </a:solidFill>
                <a:latin typeface="Microsoft YaHei" pitchFamily="34" charset="-122"/>
                <a:ea typeface="Microsoft YaHei" pitchFamily="34" charset="-122"/>
              </a:rPr>
              <a:t>     %0</a:t>
            </a:r>
          </a:p>
          <a:p>
            <a:pPr>
              <a:lnSpc>
                <a:spcPct val="150000"/>
              </a:lnSpc>
            </a:pPr>
            <a:r>
              <a:rPr lang="en-US" altLang="ja-JP" sz="1400" dirty="0" smtClean="0">
                <a:latin typeface="Microsoft YaHei" pitchFamily="34" charset="-122"/>
                <a:ea typeface="Microsoft YaHei" pitchFamily="34" charset="-122"/>
              </a:rPr>
              <a:t>     </a:t>
            </a:r>
            <a:r>
              <a:rPr lang="zh-CN" altLang="en-US" sz="1400" dirty="0" smtClean="0">
                <a:latin typeface="Microsoft YaHei" pitchFamily="34" charset="-122"/>
                <a:ea typeface="Microsoft YaHei" pitchFamily="34" charset="-122"/>
              </a:rPr>
              <a:t>程序会无限执行下去，直到你手动停止它。</a:t>
            </a:r>
            <a:endParaRPr lang="en-US" altLang="ja-JP"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295494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user</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variable</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25</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6" name="テキスト ボックス 5"/>
          <p:cNvSpPr txBox="1"/>
          <p:nvPr/>
        </p:nvSpPr>
        <p:spPr>
          <a:xfrm>
            <a:off x="611560" y="620688"/>
            <a:ext cx="7344816" cy="5493812"/>
          </a:xfrm>
          <a:prstGeom prst="rect">
            <a:avLst/>
          </a:prstGeom>
          <a:noFill/>
        </p:spPr>
        <p:txBody>
          <a:bodyPr wrap="square" rtlCol="0">
            <a:spAutoFit/>
          </a:bodyPr>
          <a:lstStyle/>
          <a:p>
            <a:pPr>
              <a:lnSpc>
                <a:spcPct val="150000"/>
              </a:lnSpc>
            </a:pPr>
            <a:r>
              <a:rPr kumimoji="1" lang="zh-CN" altLang="en-US" sz="2400" b="1" dirty="0" smtClean="0">
                <a:latin typeface="Microsoft YaHei" pitchFamily="34" charset="-122"/>
                <a:ea typeface="Microsoft YaHei" pitchFamily="34" charset="-122"/>
              </a:rPr>
              <a:t>自定义变量：</a:t>
            </a:r>
            <a:endParaRPr kumimoji="1" lang="en-US" altLang="zh-CN" sz="2400" b="1" dirty="0" smtClean="0">
              <a:latin typeface="Microsoft YaHei" pitchFamily="34" charset="-122"/>
              <a:ea typeface="Microsoft YaHei" pitchFamily="34" charset="-122"/>
            </a:endParaRPr>
          </a:p>
          <a:p>
            <a:pPr>
              <a:lnSpc>
                <a:spcPct val="150000"/>
              </a:lnSpc>
            </a:pPr>
            <a:r>
              <a:rPr lang="ja-JP" altLang="en-US" sz="1400" dirty="0">
                <a:latin typeface="Microsoft YaHei" pitchFamily="34" charset="-122"/>
                <a:ea typeface="Microsoft YaHei" pitchFamily="34" charset="-122"/>
              </a:rPr>
              <a:t>故名思意</a:t>
            </a:r>
            <a:r>
              <a:rPr lang="en-US" altLang="ja-JP" sz="1400" dirty="0">
                <a:latin typeface="Microsoft YaHei" pitchFamily="34" charset="-122"/>
                <a:ea typeface="Microsoft YaHei" pitchFamily="34" charset="-122"/>
              </a:rPr>
              <a:t>,</a:t>
            </a:r>
            <a:r>
              <a:rPr lang="ja-JP" altLang="en-US" sz="1400" dirty="0">
                <a:latin typeface="Microsoft YaHei" pitchFamily="34" charset="-122"/>
                <a:ea typeface="Microsoft YaHei" pitchFamily="34" charset="-122"/>
              </a:rPr>
              <a:t>自定义变量就是由我们来给他赋予值的变量</a:t>
            </a:r>
          </a:p>
          <a:p>
            <a:pPr>
              <a:lnSpc>
                <a:spcPct val="150000"/>
              </a:lnSpc>
            </a:pPr>
            <a:r>
              <a:rPr lang="ja-JP" altLang="en-US" sz="1400" dirty="0">
                <a:latin typeface="Microsoft YaHei" pitchFamily="34" charset="-122"/>
                <a:ea typeface="Microsoft YaHei" pitchFamily="34" charset="-122"/>
              </a:rPr>
              <a:t>要使用自定义变量就得使用</a:t>
            </a:r>
            <a:r>
              <a:rPr lang="en-US" altLang="ja-JP" sz="1400" dirty="0">
                <a:latin typeface="Microsoft YaHei" pitchFamily="34" charset="-122"/>
                <a:ea typeface="Microsoft YaHei" pitchFamily="34" charset="-122"/>
              </a:rPr>
              <a:t>set</a:t>
            </a:r>
            <a:r>
              <a:rPr lang="ja-JP" altLang="en-US" sz="1400" dirty="0">
                <a:latin typeface="Microsoft YaHei" pitchFamily="34" charset="-122"/>
                <a:ea typeface="Microsoft YaHei" pitchFamily="34" charset="-122"/>
              </a:rPr>
              <a:t>命令了</a:t>
            </a:r>
            <a:r>
              <a:rPr lang="en-US" altLang="ja-JP" sz="1400" dirty="0">
                <a:latin typeface="Microsoft YaHei" pitchFamily="34" charset="-122"/>
                <a:ea typeface="Microsoft YaHei" pitchFamily="34" charset="-122"/>
              </a:rPr>
              <a:t>,</a:t>
            </a:r>
            <a:r>
              <a:rPr lang="ja-JP" altLang="en-US" sz="1400" dirty="0" smtClean="0">
                <a:latin typeface="Microsoft YaHei" pitchFamily="34" charset="-122"/>
                <a:ea typeface="Microsoft YaHei" pitchFamily="34" charset="-122"/>
              </a:rPr>
              <a:t>看例子</a:t>
            </a:r>
            <a:r>
              <a:rPr lang="zh-CN" altLang="en-US" sz="1400" dirty="0" smtClean="0">
                <a:latin typeface="Microsoft YaHei" pitchFamily="34" charset="-122"/>
                <a:ea typeface="Microsoft YaHei" pitchFamily="34" charset="-122"/>
              </a:rPr>
              <a:t>：</a:t>
            </a:r>
            <a:endParaRPr lang="en-US" altLang="ja-JP" sz="1400" dirty="0">
              <a:latin typeface="Microsoft YaHei" pitchFamily="34" charset="-122"/>
              <a:ea typeface="Microsoft YaHei" pitchFamily="34" charset="-122"/>
            </a:endParaRPr>
          </a:p>
          <a:p>
            <a:pPr>
              <a:lnSpc>
                <a:spcPct val="150000"/>
              </a:lnSpc>
            </a:pPr>
            <a:r>
              <a:rPr lang="en-US" altLang="ja-JP" sz="1400" b="1" dirty="0">
                <a:solidFill>
                  <a:srgbClr val="C00000"/>
                </a:solidFill>
                <a:latin typeface="Microsoft YaHei" pitchFamily="34" charset="-122"/>
                <a:ea typeface="Microsoft YaHei" pitchFamily="34" charset="-122"/>
              </a:rPr>
              <a:t>@echo off</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a:t>
            </a:r>
            <a:r>
              <a:rPr lang="en-US" altLang="ja-JP" sz="1400" b="1" dirty="0" err="1">
                <a:solidFill>
                  <a:srgbClr val="C00000"/>
                </a:solidFill>
                <a:latin typeface="Microsoft YaHei" pitchFamily="34" charset="-122"/>
                <a:ea typeface="Microsoft YaHei" pitchFamily="34" charset="-122"/>
              </a:rPr>
              <a:t>var</a:t>
            </a:r>
            <a:r>
              <a:rPr lang="en-US" altLang="ja-JP" sz="1400" b="1" dirty="0">
                <a:solidFill>
                  <a:srgbClr val="C00000"/>
                </a:solidFill>
                <a:latin typeface="Microsoft YaHei" pitchFamily="34" charset="-122"/>
                <a:ea typeface="Microsoft YaHei" pitchFamily="34" charset="-122"/>
              </a:rPr>
              <a:t>=</a:t>
            </a:r>
            <a:r>
              <a:rPr lang="ja-JP" altLang="en-US" sz="1400" b="1" dirty="0">
                <a:solidFill>
                  <a:srgbClr val="C00000"/>
                </a:solidFill>
                <a:latin typeface="Microsoft YaHei" pitchFamily="34" charset="-122"/>
                <a:ea typeface="Microsoft YaHei" pitchFamily="34" charset="-122"/>
              </a:rPr>
              <a:t>我是值</a:t>
            </a:r>
            <a:br>
              <a:rPr lang="ja-JP" altLang="en-US"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echo %</a:t>
            </a:r>
            <a:r>
              <a:rPr lang="en-US" altLang="ja-JP" sz="1400" b="1" dirty="0" err="1">
                <a:solidFill>
                  <a:srgbClr val="C00000"/>
                </a:solidFill>
                <a:latin typeface="Microsoft YaHei" pitchFamily="34" charset="-122"/>
                <a:ea typeface="Microsoft YaHei" pitchFamily="34" charset="-122"/>
              </a:rPr>
              <a:t>var</a:t>
            </a:r>
            <a:r>
              <a:rPr lang="en-US" altLang="ja-JP" sz="1400" b="1" dirty="0">
                <a:solidFill>
                  <a:srgbClr val="C00000"/>
                </a:solidFill>
                <a:latin typeface="Microsoft YaHei" pitchFamily="34" charset="-122"/>
                <a:ea typeface="Microsoft YaHei" pitchFamily="34" charset="-122"/>
              </a:rPr>
              <a:t>%</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pause</a:t>
            </a:r>
          </a:p>
          <a:p>
            <a:pPr>
              <a:lnSpc>
                <a:spcPct val="150000"/>
              </a:lnSpc>
            </a:pPr>
            <a:r>
              <a:rPr lang="ja-JP" altLang="en-US" sz="1400" dirty="0">
                <a:latin typeface="Microsoft YaHei" pitchFamily="34" charset="-122"/>
                <a:ea typeface="Microsoft YaHei" pitchFamily="34" charset="-122"/>
              </a:rPr>
              <a:t>保存为</a:t>
            </a:r>
            <a:r>
              <a:rPr lang="en-US" altLang="ja-JP" sz="1400" dirty="0">
                <a:latin typeface="Microsoft YaHei" pitchFamily="34" charset="-122"/>
                <a:ea typeface="Microsoft YaHei" pitchFamily="34" charset="-122"/>
              </a:rPr>
              <a:t>BAT</a:t>
            </a:r>
            <a:r>
              <a:rPr lang="ja-JP" altLang="en-US" sz="1400" dirty="0">
                <a:latin typeface="Microsoft YaHei" pitchFamily="34" charset="-122"/>
                <a:ea typeface="Microsoft YaHei" pitchFamily="34" charset="-122"/>
              </a:rPr>
              <a:t>执行</a:t>
            </a:r>
            <a:r>
              <a:rPr lang="en-US" altLang="ja-JP" sz="1400" dirty="0">
                <a:latin typeface="Microsoft YaHei" pitchFamily="34" charset="-122"/>
                <a:ea typeface="Microsoft YaHei" pitchFamily="34" charset="-122"/>
              </a:rPr>
              <a:t>,</a:t>
            </a:r>
            <a:r>
              <a:rPr lang="ja-JP" altLang="en-US" sz="1400" dirty="0">
                <a:latin typeface="Microsoft YaHei" pitchFamily="34" charset="-122"/>
                <a:ea typeface="Microsoft YaHei" pitchFamily="34" charset="-122"/>
              </a:rPr>
              <a:t>我们会看到</a:t>
            </a:r>
            <a:r>
              <a:rPr lang="en-US" altLang="ja-JP" sz="1400" dirty="0">
                <a:latin typeface="Microsoft YaHei" pitchFamily="34" charset="-122"/>
                <a:ea typeface="Microsoft YaHei" pitchFamily="34" charset="-122"/>
              </a:rPr>
              <a:t>CMD</a:t>
            </a:r>
            <a:r>
              <a:rPr lang="ja-JP" altLang="en-US" sz="1400" dirty="0">
                <a:latin typeface="Microsoft YaHei" pitchFamily="34" charset="-122"/>
                <a:ea typeface="Microsoft YaHei" pitchFamily="34" charset="-122"/>
              </a:rPr>
              <a:t>里返回一个  </a:t>
            </a:r>
            <a:r>
              <a:rPr lang="en-US" altLang="ja-JP" sz="1400" dirty="0">
                <a:latin typeface="Microsoft YaHei" pitchFamily="34" charset="-122"/>
                <a:ea typeface="Microsoft YaHei" pitchFamily="34" charset="-122"/>
              </a:rPr>
              <a:t>"</a:t>
            </a:r>
            <a:r>
              <a:rPr lang="ja-JP" altLang="en-US" sz="1400" dirty="0">
                <a:latin typeface="Microsoft YaHei" pitchFamily="34" charset="-122"/>
                <a:ea typeface="Microsoft YaHei" pitchFamily="34" charset="-122"/>
              </a:rPr>
              <a:t>我是值</a:t>
            </a:r>
            <a:r>
              <a:rPr lang="en-US" altLang="ja-JP" sz="1400" dirty="0">
                <a:latin typeface="Microsoft YaHei" pitchFamily="34" charset="-122"/>
                <a:ea typeface="Microsoft YaHei" pitchFamily="34" charset="-122"/>
              </a:rPr>
              <a:t>"</a:t>
            </a:r>
          </a:p>
          <a:p>
            <a:pPr>
              <a:lnSpc>
                <a:spcPct val="150000"/>
              </a:lnSpc>
            </a:pPr>
            <a:r>
              <a:rPr lang="en-US" altLang="ja-JP" sz="1400" b="1" dirty="0" err="1">
                <a:solidFill>
                  <a:srgbClr val="0070C0"/>
                </a:solidFill>
                <a:latin typeface="Microsoft YaHei" pitchFamily="34" charset="-122"/>
                <a:ea typeface="Microsoft YaHei" pitchFamily="34" charset="-122"/>
              </a:rPr>
              <a:t>var</a:t>
            </a:r>
            <a:r>
              <a:rPr lang="ja-JP" altLang="en-US" sz="1400" b="1" dirty="0">
                <a:solidFill>
                  <a:srgbClr val="0070C0"/>
                </a:solidFill>
                <a:latin typeface="Microsoft YaHei" pitchFamily="34" charset="-122"/>
                <a:ea typeface="Microsoft YaHei" pitchFamily="34" charset="-122"/>
              </a:rPr>
              <a:t>为变量名</a:t>
            </a:r>
            <a:r>
              <a:rPr lang="en-US" altLang="ja-JP" sz="1400" b="1" dirty="0">
                <a:solidFill>
                  <a:srgbClr val="0070C0"/>
                </a:solidFill>
                <a:latin typeface="Microsoft YaHei" pitchFamily="34" charset="-122"/>
                <a:ea typeface="Microsoft YaHei" pitchFamily="34" charset="-122"/>
              </a:rPr>
              <a:t>,=</a:t>
            </a:r>
            <a:r>
              <a:rPr lang="ja-JP" altLang="en-US" sz="1400" b="1" dirty="0">
                <a:solidFill>
                  <a:srgbClr val="0070C0"/>
                </a:solidFill>
                <a:latin typeface="Microsoft YaHei" pitchFamily="34" charset="-122"/>
                <a:ea typeface="Microsoft YaHei" pitchFamily="34" charset="-122"/>
              </a:rPr>
              <a:t>号右变的是要给变量的值</a:t>
            </a:r>
            <a:r>
              <a:rPr lang="ja-JP" altLang="en-US" sz="1400" dirty="0">
                <a:latin typeface="Microsoft YaHei" pitchFamily="34" charset="-122"/>
                <a:ea typeface="Microsoft YaHei" pitchFamily="34" charset="-122"/>
              </a:rPr>
              <a:t/>
            </a:r>
            <a:br>
              <a:rPr lang="ja-JP" altLang="en-US" sz="1400" dirty="0">
                <a:latin typeface="Microsoft YaHei" pitchFamily="34" charset="-122"/>
                <a:ea typeface="Microsoft YaHei" pitchFamily="34" charset="-122"/>
              </a:rPr>
            </a:br>
            <a:r>
              <a:rPr lang="ja-JP" altLang="en-US" sz="1400" dirty="0" smtClean="0">
                <a:latin typeface="Microsoft YaHei" pitchFamily="34" charset="-122"/>
                <a:ea typeface="Microsoft YaHei" pitchFamily="34" charset="-122"/>
              </a:rPr>
              <a:t>如果我们想让用户手工输入变</a:t>
            </a:r>
            <a:r>
              <a:rPr lang="ja-JP" altLang="en-US" sz="1400" dirty="0">
                <a:latin typeface="Microsoft YaHei" pitchFamily="34" charset="-122"/>
                <a:ea typeface="Microsoft YaHei" pitchFamily="34" charset="-122"/>
              </a:rPr>
              <a:t>量的值</a:t>
            </a:r>
            <a:r>
              <a:rPr lang="en-US" altLang="ja-JP" sz="1400" dirty="0">
                <a:latin typeface="Microsoft YaHei" pitchFamily="34" charset="-122"/>
                <a:ea typeface="Microsoft YaHei" pitchFamily="34" charset="-122"/>
              </a:rPr>
              <a:t>,</a:t>
            </a:r>
            <a:r>
              <a:rPr lang="ja-JP" altLang="en-US" sz="1400" dirty="0">
                <a:latin typeface="Microsoft YaHei" pitchFamily="34" charset="-122"/>
                <a:ea typeface="Microsoft YaHei" pitchFamily="34" charset="-122"/>
              </a:rPr>
              <a:t>而不是在代码里指定</a:t>
            </a:r>
            <a:r>
              <a:rPr lang="en-US" altLang="ja-JP" sz="1400" dirty="0">
                <a:latin typeface="Microsoft YaHei" pitchFamily="34" charset="-122"/>
                <a:ea typeface="Microsoft YaHei" pitchFamily="34" charset="-122"/>
              </a:rPr>
              <a:t>,</a:t>
            </a:r>
            <a:r>
              <a:rPr lang="ja-JP" altLang="en-US" sz="1400" dirty="0">
                <a:latin typeface="Microsoft YaHei" pitchFamily="34" charset="-122"/>
                <a:ea typeface="Microsoft YaHei" pitchFamily="34" charset="-122"/>
              </a:rPr>
              <a:t>可以用用</a:t>
            </a:r>
            <a:r>
              <a:rPr lang="en-US" altLang="ja-JP" sz="1400" dirty="0">
                <a:latin typeface="Microsoft YaHei" pitchFamily="34" charset="-122"/>
                <a:ea typeface="Microsoft YaHei" pitchFamily="34" charset="-122"/>
              </a:rPr>
              <a:t>set</a:t>
            </a:r>
            <a:r>
              <a:rPr lang="ja-JP" altLang="en-US" sz="1400" dirty="0">
                <a:latin typeface="Microsoft YaHei" pitchFamily="34" charset="-122"/>
                <a:ea typeface="Microsoft YaHei" pitchFamily="34" charset="-122"/>
              </a:rPr>
              <a:t>命令的</a:t>
            </a:r>
            <a:r>
              <a:rPr lang="en-US" altLang="ja-JP" sz="1400" dirty="0">
                <a:latin typeface="Microsoft YaHei" pitchFamily="34" charset="-122"/>
                <a:ea typeface="Microsoft YaHei" pitchFamily="34" charset="-122"/>
              </a:rPr>
              <a:t>/p</a:t>
            </a:r>
            <a:r>
              <a:rPr lang="ja-JP" altLang="en-US" sz="1400" dirty="0" smtClean="0">
                <a:latin typeface="Microsoft YaHei" pitchFamily="34" charset="-122"/>
                <a:ea typeface="Microsoft YaHei" pitchFamily="34" charset="-122"/>
              </a:rPr>
              <a:t>参数</a:t>
            </a:r>
            <a:r>
              <a:rPr lang="zh-CN" altLang="en-US" sz="1400" dirty="0" smtClean="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例如</a:t>
            </a:r>
            <a:r>
              <a:rPr lang="en-US" altLang="ja-JP" sz="1400" dirty="0" smtClean="0">
                <a:latin typeface="Microsoft YaHei" pitchFamily="34" charset="-122"/>
                <a:ea typeface="Microsoft YaHei" pitchFamily="34" charset="-122"/>
              </a:rPr>
              <a:t>:</a:t>
            </a:r>
            <a:endParaRPr lang="en-US" altLang="ja-JP" sz="1400" dirty="0">
              <a:latin typeface="Microsoft YaHei" pitchFamily="34" charset="-122"/>
              <a:ea typeface="Microsoft YaHei" pitchFamily="34" charset="-122"/>
            </a:endParaRPr>
          </a:p>
          <a:p>
            <a:pPr>
              <a:lnSpc>
                <a:spcPct val="150000"/>
              </a:lnSpc>
            </a:pPr>
            <a:r>
              <a:rPr lang="en-US" altLang="ja-JP" sz="1400" b="1" dirty="0">
                <a:solidFill>
                  <a:srgbClr val="C00000"/>
                </a:solidFill>
                <a:latin typeface="Microsoft YaHei" pitchFamily="34" charset="-122"/>
                <a:ea typeface="Microsoft YaHei" pitchFamily="34" charset="-122"/>
              </a:rPr>
              <a:t>@echo off</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/p </a:t>
            </a:r>
            <a:r>
              <a:rPr lang="en-US" altLang="ja-JP" sz="1400" b="1" dirty="0" err="1">
                <a:solidFill>
                  <a:srgbClr val="C00000"/>
                </a:solidFill>
                <a:latin typeface="Microsoft YaHei" pitchFamily="34" charset="-122"/>
                <a:ea typeface="Microsoft YaHei" pitchFamily="34" charset="-122"/>
              </a:rPr>
              <a:t>var</a:t>
            </a:r>
            <a:r>
              <a:rPr lang="en-US" altLang="ja-JP" sz="1400" b="1" dirty="0">
                <a:solidFill>
                  <a:srgbClr val="C00000"/>
                </a:solidFill>
                <a:latin typeface="Microsoft YaHei" pitchFamily="34" charset="-122"/>
                <a:ea typeface="Microsoft YaHei" pitchFamily="34" charset="-122"/>
              </a:rPr>
              <a:t>=</a:t>
            </a:r>
            <a:r>
              <a:rPr lang="ja-JP" altLang="en-US" sz="1400" b="1" dirty="0">
                <a:solidFill>
                  <a:srgbClr val="C00000"/>
                </a:solidFill>
                <a:latin typeface="Microsoft YaHei" pitchFamily="34" charset="-122"/>
                <a:ea typeface="Microsoft YaHei" pitchFamily="34" charset="-122"/>
              </a:rPr>
              <a:t>请输入变量的值</a:t>
            </a:r>
            <a:br>
              <a:rPr lang="ja-JP" altLang="en-US"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echo %</a:t>
            </a:r>
            <a:r>
              <a:rPr lang="en-US" altLang="ja-JP" sz="1400" b="1" dirty="0" err="1">
                <a:solidFill>
                  <a:srgbClr val="C00000"/>
                </a:solidFill>
                <a:latin typeface="Microsoft YaHei" pitchFamily="34" charset="-122"/>
                <a:ea typeface="Microsoft YaHei" pitchFamily="34" charset="-122"/>
              </a:rPr>
              <a:t>var</a:t>
            </a:r>
            <a:r>
              <a:rPr lang="en-US" altLang="ja-JP" sz="1400" b="1" dirty="0">
                <a:solidFill>
                  <a:srgbClr val="C00000"/>
                </a:solidFill>
                <a:latin typeface="Microsoft YaHei" pitchFamily="34" charset="-122"/>
                <a:ea typeface="Microsoft YaHei" pitchFamily="34" charset="-122"/>
              </a:rPr>
              <a:t>%</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pause</a:t>
            </a:r>
          </a:p>
          <a:p>
            <a:pPr>
              <a:lnSpc>
                <a:spcPct val="150000"/>
              </a:lnSpc>
            </a:pPr>
            <a:r>
              <a:rPr lang="en-US" altLang="ja-JP" sz="1400" b="1" dirty="0" err="1">
                <a:solidFill>
                  <a:srgbClr val="0070C0"/>
                </a:solidFill>
                <a:latin typeface="Microsoft YaHei" pitchFamily="34" charset="-122"/>
                <a:ea typeface="Microsoft YaHei" pitchFamily="34" charset="-122"/>
              </a:rPr>
              <a:t>var</a:t>
            </a:r>
            <a:r>
              <a:rPr lang="ja-JP" altLang="en-US" sz="1400" b="1" dirty="0">
                <a:solidFill>
                  <a:srgbClr val="0070C0"/>
                </a:solidFill>
                <a:latin typeface="Microsoft YaHei" pitchFamily="34" charset="-122"/>
                <a:ea typeface="Microsoft YaHei" pitchFamily="34" charset="-122"/>
              </a:rPr>
              <a:t>变量名  </a:t>
            </a:r>
            <a:r>
              <a:rPr lang="en-US" altLang="ja-JP" sz="1400" b="1" dirty="0">
                <a:solidFill>
                  <a:srgbClr val="0070C0"/>
                </a:solidFill>
                <a:latin typeface="Microsoft YaHei" pitchFamily="34" charset="-122"/>
                <a:ea typeface="Microsoft YaHei" pitchFamily="34" charset="-122"/>
              </a:rPr>
              <a:t>=</a:t>
            </a:r>
            <a:r>
              <a:rPr lang="ja-JP" altLang="en-US" sz="1400" b="1" dirty="0">
                <a:solidFill>
                  <a:srgbClr val="0070C0"/>
                </a:solidFill>
                <a:latin typeface="Microsoft YaHei" pitchFamily="34" charset="-122"/>
                <a:ea typeface="Microsoft YaHei" pitchFamily="34" charset="-122"/>
              </a:rPr>
              <a:t>号右边的是提示语</a:t>
            </a:r>
            <a:r>
              <a:rPr lang="en-US" altLang="ja-JP" sz="1400" b="1" dirty="0">
                <a:solidFill>
                  <a:srgbClr val="0070C0"/>
                </a:solidFill>
                <a:latin typeface="Microsoft YaHei" pitchFamily="34" charset="-122"/>
                <a:ea typeface="Microsoft YaHei" pitchFamily="34" charset="-122"/>
              </a:rPr>
              <a:t>,</a:t>
            </a:r>
            <a:r>
              <a:rPr lang="ja-JP" altLang="en-US" sz="1400" b="1" dirty="0">
                <a:solidFill>
                  <a:srgbClr val="0070C0"/>
                </a:solidFill>
                <a:latin typeface="Microsoft YaHei" pitchFamily="34" charset="-122"/>
                <a:ea typeface="Microsoft YaHei" pitchFamily="34" charset="-122"/>
              </a:rPr>
              <a:t>不是变量的值</a:t>
            </a:r>
            <a:r>
              <a:rPr lang="ja-JP" altLang="en-US" sz="1400" dirty="0">
                <a:latin typeface="Microsoft YaHei" pitchFamily="34" charset="-122"/>
                <a:ea typeface="Microsoft YaHei" pitchFamily="34" charset="-122"/>
              </a:rPr>
              <a:t/>
            </a:r>
            <a:br>
              <a:rPr lang="ja-JP" altLang="en-US" sz="1400" dirty="0">
                <a:latin typeface="Microsoft YaHei" pitchFamily="34" charset="-122"/>
                <a:ea typeface="Microsoft YaHei" pitchFamily="34" charset="-122"/>
              </a:rPr>
            </a:br>
            <a:r>
              <a:rPr lang="ja-JP" altLang="en-US" sz="1400" dirty="0">
                <a:latin typeface="Microsoft YaHei" pitchFamily="34" charset="-122"/>
                <a:ea typeface="Microsoft YaHei" pitchFamily="34" charset="-122"/>
              </a:rPr>
              <a:t>变量的值由我们运行后自己用键盘输入</a:t>
            </a:r>
            <a:r>
              <a:rPr lang="en-US" altLang="ja-JP" sz="1400" dirty="0" smtClean="0">
                <a:latin typeface="Microsoft YaHei" pitchFamily="34" charset="-122"/>
                <a:ea typeface="Microsoft YaHei" pitchFamily="34" charset="-122"/>
              </a:rPr>
              <a:t>!</a:t>
            </a:r>
            <a:endParaRPr lang="en-US" altLang="ja-JP"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2828264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t</a:t>
            </a:r>
            <a:r>
              <a:rPr lang="en-US" altLang="zh-CN" sz="1200" b="1" i="1" dirty="0" smtClean="0">
                <a:solidFill>
                  <a:srgbClr val="7030A0"/>
                </a:solidFill>
                <a:latin typeface="Tahoma" pitchFamily="34" charset="0"/>
                <a:cs typeface="Tahoma" pitchFamily="34" charset="0"/>
              </a:rPr>
              <a:t>able</a:t>
            </a:r>
            <a:r>
              <a:rPr lang="en-US" altLang="zh-CN" sz="1200" b="1" i="1" dirty="0" smtClean="0">
                <a:solidFill>
                  <a:schemeClr val="tx1">
                    <a:lumMod val="50000"/>
                    <a:lumOff val="50000"/>
                  </a:schemeClr>
                </a:solidFill>
                <a:latin typeface="Tahoma" pitchFamily="34" charset="0"/>
                <a:cs typeface="Tahoma" pitchFamily="34" charset="0"/>
              </a:rPr>
              <a:t> of </a:t>
            </a:r>
            <a:r>
              <a:rPr lang="en-US" altLang="zh-CN" sz="1200" b="1" i="1" dirty="0" smtClean="0">
                <a:solidFill>
                  <a:srgbClr val="7030A0"/>
                </a:solidFill>
                <a:latin typeface="Tahoma" pitchFamily="34" charset="0"/>
                <a:cs typeface="Tahoma" pitchFamily="34" charset="0"/>
              </a:rPr>
              <a:t>contents</a:t>
            </a:r>
            <a:endParaRPr kumimoji="1" lang="ja-JP" altLang="en-US" sz="1200" b="1" i="1" dirty="0" smtClean="0">
              <a:solidFill>
                <a:srgbClr val="7030A0"/>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iii</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1465382" y="548680"/>
            <a:ext cx="7211901" cy="2446824"/>
          </a:xfrm>
          <a:prstGeom prst="rect">
            <a:avLst/>
          </a:prstGeom>
          <a:noFill/>
        </p:spPr>
        <p:txBody>
          <a:bodyPr wrap="square" rtlCol="0">
            <a:spAutoFit/>
          </a:bodyPr>
          <a:lstStyle/>
          <a:p>
            <a:pPr>
              <a:lnSpc>
                <a:spcPct val="150000"/>
              </a:lnSpc>
            </a:pPr>
            <a:r>
              <a:rPr lang="zh-CN" altLang="en-US" sz="1200" b="1" dirty="0" smtClean="0">
                <a:latin typeface="Lucida Handwriting" pitchFamily="66" charset="0"/>
                <a:ea typeface="方正硬笔行书简体" pitchFamily="65" charset="-122"/>
              </a:rPr>
              <a:t>条件语句和分支结构</a:t>
            </a:r>
            <a:endParaRPr lang="en-US" altLang="zh-CN" sz="1200" b="1" dirty="0" smtClean="0">
              <a:latin typeface="Lucida Handwriting" pitchFamily="66" charset="0"/>
              <a:ea typeface="方正硬笔行书简体" pitchFamily="65" charset="-122"/>
            </a:endParaRPr>
          </a:p>
          <a:p>
            <a:pPr>
              <a:lnSpc>
                <a:spcPct val="150000"/>
              </a:lnSpc>
            </a:pPr>
            <a:r>
              <a:rPr lang="en-US" altLang="zh-CN" b="1" dirty="0" smtClean="0">
                <a:latin typeface="微软雅黑" pitchFamily="34" charset="-122"/>
                <a:ea typeface="微软雅黑" pitchFamily="34" charset="-122"/>
              </a:rPr>
              <a:t>    IF</a:t>
            </a:r>
            <a:r>
              <a:rPr lang="zh-CN" altLang="en-US" b="1" dirty="0" smtClean="0">
                <a:latin typeface="微软雅黑" pitchFamily="34" charset="-122"/>
                <a:ea typeface="微软雅黑" pitchFamily="34" charset="-122"/>
              </a:rPr>
              <a:t>条件语句</a:t>
            </a:r>
            <a:endParaRPr lang="en-US" altLang="zh-CN" b="1" dirty="0" smtClean="0">
              <a:latin typeface="微软雅黑" pitchFamily="34" charset="-122"/>
              <a:ea typeface="微软雅黑" pitchFamily="34" charset="-122"/>
            </a:endParaRPr>
          </a:p>
          <a:p>
            <a:pPr>
              <a:lnSpc>
                <a:spcPct val="150000"/>
              </a:lnSpc>
            </a:pPr>
            <a:r>
              <a:rPr lang="zh-CN" altLang="en-US" sz="1200" b="1" dirty="0" smtClean="0">
                <a:latin typeface="Microsoft YaHei" pitchFamily="34" charset="-122"/>
                <a:ea typeface="Microsoft YaHei" pitchFamily="34" charset="-122"/>
              </a:rPr>
              <a:t>      批处理是通过</a:t>
            </a:r>
            <a:r>
              <a:rPr lang="en-US" altLang="zh-CN" sz="1200" b="1" dirty="0">
                <a:latin typeface="Microsoft YaHei" pitchFamily="34" charset="-122"/>
                <a:ea typeface="Microsoft YaHei" pitchFamily="34" charset="-122"/>
              </a:rPr>
              <a:t>IF </a:t>
            </a:r>
            <a:r>
              <a:rPr lang="zh-CN" altLang="en-US" sz="1200" b="1" dirty="0">
                <a:latin typeface="Microsoft YaHei" pitchFamily="34" charset="-122"/>
                <a:ea typeface="Microsoft YaHei" pitchFamily="34" charset="-122"/>
              </a:rPr>
              <a:t>和</a:t>
            </a:r>
            <a:r>
              <a:rPr lang="en-US" altLang="zh-CN" sz="1200" b="1" dirty="0">
                <a:latin typeface="Microsoft YaHei" pitchFamily="34" charset="-122"/>
                <a:ea typeface="Microsoft YaHei" pitchFamily="34" charset="-122"/>
              </a:rPr>
              <a:t>ELSE</a:t>
            </a:r>
            <a:r>
              <a:rPr lang="zh-CN" altLang="en-US" sz="1200" b="1" dirty="0">
                <a:latin typeface="Microsoft YaHei" pitchFamily="34" charset="-122"/>
                <a:ea typeface="Microsoft YaHei" pitchFamily="34" charset="-122"/>
              </a:rPr>
              <a:t>来实现条件语句的</a:t>
            </a:r>
            <a:r>
              <a:rPr lang="zh-CN" altLang="en-US" sz="1200" b="1" dirty="0" smtClean="0">
                <a:latin typeface="Microsoft YaHei" pitchFamily="34" charset="-122"/>
                <a:ea typeface="Microsoft YaHei" pitchFamily="34" charset="-122"/>
              </a:rPr>
              <a:t>。</a:t>
            </a:r>
            <a:r>
              <a:rPr lang="zh-CN" altLang="en-US" sz="1200" dirty="0" smtClean="0">
                <a:latin typeface="Microsoft YaHei" pitchFamily="34" charset="-122"/>
                <a:ea typeface="Microsoft YaHei" pitchFamily="34" charset="-122"/>
              </a:rPr>
              <a:t>既然是批处</a:t>
            </a:r>
            <a:r>
              <a:rPr lang="zh-CN" altLang="en-US" sz="1200" dirty="0">
                <a:latin typeface="Microsoft YaHei" pitchFamily="34" charset="-122"/>
                <a:ea typeface="Microsoft YaHei" pitchFamily="34" charset="-122"/>
              </a:rPr>
              <a:t>理“程序”，我们就会经常需要用到，条件判断和分支，我们希望我们的程序更智能，不是只会傻傻的执行命令，然后报错，而是能知道不同情况下该如何自己解决问题</a:t>
            </a:r>
            <a:r>
              <a:rPr lang="zh-CN" altLang="en-US" sz="1200" dirty="0" smtClean="0">
                <a:latin typeface="Microsoft YaHei" pitchFamily="34" charset="-122"/>
                <a:ea typeface="Microsoft YaHei" pitchFamily="34" charset="-122"/>
              </a:rPr>
              <a:t>。幸好批处理为我们</a:t>
            </a:r>
            <a:r>
              <a:rPr lang="zh-CN" altLang="en-US" sz="1200" dirty="0">
                <a:latin typeface="Microsoft YaHei" pitchFamily="34" charset="-122"/>
                <a:ea typeface="Microsoft YaHei" pitchFamily="34" charset="-122"/>
              </a:rPr>
              <a:t>提供了</a:t>
            </a:r>
            <a:r>
              <a:rPr lang="en-US" altLang="zh-CN" sz="1200" dirty="0">
                <a:latin typeface="Microsoft YaHei" pitchFamily="34" charset="-122"/>
                <a:ea typeface="Microsoft YaHei" pitchFamily="34" charset="-122"/>
              </a:rPr>
              <a:t>IF</a:t>
            </a:r>
            <a:r>
              <a:rPr lang="zh-CN" altLang="en-US" sz="1200" dirty="0">
                <a:latin typeface="Microsoft YaHei" pitchFamily="34" charset="-122"/>
                <a:ea typeface="Microsoft YaHei" pitchFamily="34" charset="-122"/>
              </a:rPr>
              <a:t>这个简单而强大的命令，赶快做一个看看</a:t>
            </a:r>
            <a:r>
              <a:rPr lang="zh-CN" altLang="en-US" sz="1200" dirty="0" smtClean="0">
                <a:latin typeface="Microsoft YaHei" pitchFamily="34" charset="-122"/>
                <a:ea typeface="Microsoft YaHei" pitchFamily="34" charset="-122"/>
              </a:rPr>
              <a:t>。</a:t>
            </a:r>
            <a:endParaRPr lang="en-US" altLang="zh-CN" sz="1200" dirty="0" smtClean="0">
              <a:latin typeface="Microsoft YaHei" pitchFamily="34" charset="-122"/>
              <a:ea typeface="Microsoft YaHei" pitchFamily="34" charset="-122"/>
            </a:endParaRPr>
          </a:p>
          <a:p>
            <a:pPr>
              <a:lnSpc>
                <a:spcPct val="150000"/>
              </a:lnSpc>
            </a:pPr>
            <a:r>
              <a:rPr lang="en-US" altLang="ja-JP" sz="1200" b="1" dirty="0">
                <a:latin typeface="Microsoft YaHei" pitchFamily="34" charset="-122"/>
                <a:ea typeface="Microsoft YaHei" pitchFamily="34" charset="-122"/>
              </a:rPr>
              <a:t>	</a:t>
            </a:r>
            <a:r>
              <a:rPr lang="en-US" altLang="ja-JP" sz="1200" b="1" dirty="0" smtClean="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IF</a:t>
            </a:r>
            <a:r>
              <a:rPr lang="zh-CN" altLang="en-US" sz="1200" dirty="0" smtClean="0">
                <a:latin typeface="微软雅黑" pitchFamily="34" charset="-122"/>
                <a:ea typeface="微软雅黑" pitchFamily="34" charset="-122"/>
              </a:rPr>
              <a:t>的三种用法之：一</a:t>
            </a:r>
            <a:r>
              <a:rPr lang="en-US" altLang="zh-CN" sz="1200" dirty="0" smtClean="0">
                <a:latin typeface="微软雅黑" pitchFamily="34" charset="-122"/>
                <a:ea typeface="微软雅黑" pitchFamily="34" charset="-122"/>
              </a:rPr>
              <a:t>				36</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en-US" altLang="zh-CN" sz="1200" dirty="0">
                <a:latin typeface="微软雅黑" pitchFamily="34" charset="-122"/>
                <a:ea typeface="微软雅黑" pitchFamily="34" charset="-122"/>
              </a:rPr>
              <a:t> IF</a:t>
            </a:r>
            <a:r>
              <a:rPr lang="zh-CN" altLang="en-US" sz="1200" dirty="0">
                <a:latin typeface="微软雅黑" pitchFamily="34" charset="-122"/>
                <a:ea typeface="微软雅黑" pitchFamily="34" charset="-122"/>
              </a:rPr>
              <a:t>的三种用法之</a:t>
            </a:r>
            <a:r>
              <a:rPr lang="zh-CN" altLang="en-US" sz="1200" dirty="0" smtClean="0">
                <a:latin typeface="微软雅黑" pitchFamily="34" charset="-122"/>
                <a:ea typeface="微软雅黑" pitchFamily="34" charset="-122"/>
              </a:rPr>
              <a:t>：二</a:t>
            </a:r>
            <a:r>
              <a:rPr lang="en-US" altLang="zh-CN" sz="1200" dirty="0" smtClean="0">
                <a:latin typeface="微软雅黑" pitchFamily="34" charset="-122"/>
                <a:ea typeface="微软雅黑" pitchFamily="34" charset="-122"/>
              </a:rPr>
              <a:t>				37</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en-US" altLang="zh-CN" sz="1200" dirty="0">
                <a:latin typeface="微软雅黑" pitchFamily="34" charset="-122"/>
                <a:ea typeface="微软雅黑" pitchFamily="34" charset="-122"/>
              </a:rPr>
              <a:t> IF</a:t>
            </a:r>
            <a:r>
              <a:rPr lang="zh-CN" altLang="en-US" sz="1200" dirty="0">
                <a:latin typeface="微软雅黑" pitchFamily="34" charset="-122"/>
                <a:ea typeface="微软雅黑" pitchFamily="34" charset="-122"/>
              </a:rPr>
              <a:t>的三种用法之</a:t>
            </a:r>
            <a:r>
              <a:rPr lang="zh-CN" altLang="en-US" sz="1200" dirty="0" smtClean="0">
                <a:latin typeface="微软雅黑" pitchFamily="34" charset="-122"/>
                <a:ea typeface="微软雅黑" pitchFamily="34" charset="-122"/>
              </a:rPr>
              <a:t>：三</a:t>
            </a:r>
            <a:r>
              <a:rPr lang="en-US" altLang="zh-CN" sz="1200" dirty="0" smtClean="0">
                <a:latin typeface="微软雅黑" pitchFamily="34" charset="-122"/>
                <a:ea typeface="微软雅黑" pitchFamily="34" charset="-122"/>
              </a:rPr>
              <a:t>				39</a:t>
            </a:r>
            <a:endParaRPr lang="ja-JP" altLang="en-US" sz="1200" dirty="0">
              <a:latin typeface="微软雅黑" pitchFamily="34" charset="-122"/>
              <a:ea typeface="微软雅黑" pitchFamily="34" charset="-122"/>
            </a:endParaRPr>
          </a:p>
        </p:txBody>
      </p:sp>
      <p:sp>
        <p:nvSpPr>
          <p:cNvPr id="2" name="テキスト ボックス 1"/>
          <p:cNvSpPr txBox="1"/>
          <p:nvPr/>
        </p:nvSpPr>
        <p:spPr>
          <a:xfrm>
            <a:off x="297756" y="644065"/>
            <a:ext cx="1236236" cy="1569660"/>
          </a:xfrm>
          <a:prstGeom prst="rect">
            <a:avLst/>
          </a:prstGeom>
          <a:noFill/>
        </p:spPr>
        <p:txBody>
          <a:bodyPr wrap="none" rtlCol="0">
            <a:spAutoFit/>
          </a:bodyPr>
          <a:lstStyle/>
          <a:p>
            <a:r>
              <a:rPr lang="en-US" altLang="ja-JP" sz="9600" b="1" dirty="0" smtClean="0">
                <a:solidFill>
                  <a:srgbClr val="7030A0"/>
                </a:solidFill>
                <a:latin typeface="Gill Sans Ultra Bold" pitchFamily="34" charset="0"/>
              </a:rPr>
              <a:t>5</a:t>
            </a:r>
            <a:endParaRPr kumimoji="1" lang="ja-JP" altLang="en-US" sz="9600" b="1" dirty="0" smtClean="0">
              <a:solidFill>
                <a:srgbClr val="7030A0"/>
              </a:solidFill>
              <a:latin typeface="Gill Sans Ultra Bold" pitchFamily="34" charset="0"/>
            </a:endParaRPr>
          </a:p>
        </p:txBody>
      </p:sp>
      <p:sp>
        <p:nvSpPr>
          <p:cNvPr id="8" name="テキスト ボックス 7"/>
          <p:cNvSpPr txBox="1"/>
          <p:nvPr/>
        </p:nvSpPr>
        <p:spPr>
          <a:xfrm>
            <a:off x="1474500" y="3501008"/>
            <a:ext cx="7211901" cy="2631490"/>
          </a:xfrm>
          <a:prstGeom prst="rect">
            <a:avLst/>
          </a:prstGeom>
          <a:noFill/>
        </p:spPr>
        <p:txBody>
          <a:bodyPr wrap="square" rtlCol="0">
            <a:spAutoFit/>
          </a:bodyPr>
          <a:lstStyle/>
          <a:p>
            <a:r>
              <a:rPr lang="zh-CN" altLang="en-US" sz="1200" b="1" dirty="0" smtClean="0">
                <a:latin typeface="方正硬笔行书简体" pitchFamily="65" charset="-122"/>
                <a:ea typeface="方正硬笔行书简体" pitchFamily="65" charset="-122"/>
              </a:rPr>
              <a:t>循环和迭代</a:t>
            </a:r>
            <a:endParaRPr lang="en-US" altLang="zh-CN" sz="1200" b="1" dirty="0" smtClean="0">
              <a:latin typeface="方正硬笔行书简体" pitchFamily="65" charset="-122"/>
              <a:ea typeface="方正硬笔行书简体" pitchFamily="65" charset="-122"/>
            </a:endParaRPr>
          </a:p>
          <a:p>
            <a:pPr>
              <a:lnSpc>
                <a:spcPct val="150000"/>
              </a:lnSpc>
            </a:pPr>
            <a:r>
              <a:rPr lang="zh-CN" altLang="en-US" b="1" dirty="0" smtClean="0">
                <a:latin typeface="微软雅黑" pitchFamily="34" charset="-122"/>
                <a:ea typeface="微软雅黑" pitchFamily="34" charset="-122"/>
              </a:rPr>
              <a:t>    用命令实现循环</a:t>
            </a:r>
            <a:endParaRPr lang="en-US" altLang="zh-CN" b="1" dirty="0" smtClean="0">
              <a:latin typeface="微软雅黑" pitchFamily="34" charset="-122"/>
              <a:ea typeface="微软雅黑" pitchFamily="34" charset="-122"/>
            </a:endParaRPr>
          </a:p>
          <a:p>
            <a:pPr>
              <a:lnSpc>
                <a:spcPct val="150000"/>
              </a:lnSpc>
            </a:pPr>
            <a:r>
              <a:rPr lang="en-US" altLang="zh-CN" sz="1200" b="1" dirty="0" smtClean="0">
                <a:latin typeface="微软雅黑" pitchFamily="34" charset="-122"/>
                <a:ea typeface="微软雅黑" pitchFamily="34" charset="-122"/>
                <a:cs typeface="Meiryo UI" pitchFamily="50" charset="-128"/>
              </a:rPr>
              <a:t>      </a:t>
            </a:r>
            <a:r>
              <a:rPr lang="en-US" altLang="zh-CN" sz="1200" b="1" dirty="0">
                <a:latin typeface="Microsoft YaHei" pitchFamily="34" charset="-122"/>
                <a:ea typeface="Microsoft YaHei" pitchFamily="34" charset="-122"/>
              </a:rPr>
              <a:t>DOS</a:t>
            </a:r>
            <a:r>
              <a:rPr lang="zh-CN" altLang="en-US" sz="1200" b="1" dirty="0">
                <a:latin typeface="Microsoft YaHei" pitchFamily="34" charset="-122"/>
                <a:ea typeface="Microsoft YaHei" pitchFamily="34" charset="-122"/>
              </a:rPr>
              <a:t>的循环主要是通过</a:t>
            </a:r>
            <a:r>
              <a:rPr lang="en-US" altLang="zh-CN" sz="1200" b="1" dirty="0">
                <a:latin typeface="Microsoft YaHei" pitchFamily="34" charset="-122"/>
                <a:ea typeface="Microsoft YaHei" pitchFamily="34" charset="-122"/>
              </a:rPr>
              <a:t>FOR</a:t>
            </a:r>
            <a:r>
              <a:rPr lang="zh-CN" altLang="en-US" sz="1200" b="1" dirty="0">
                <a:latin typeface="Microsoft YaHei" pitchFamily="34" charset="-122"/>
                <a:ea typeface="Microsoft YaHei" pitchFamily="34" charset="-122"/>
              </a:rPr>
              <a:t>命令实现</a:t>
            </a:r>
            <a:r>
              <a:rPr lang="zh-CN" altLang="en-US" sz="1200" b="1" dirty="0" smtClean="0">
                <a:latin typeface="Microsoft YaHei" pitchFamily="34" charset="-122"/>
                <a:ea typeface="Microsoft YaHei" pitchFamily="34" charset="-122"/>
              </a:rPr>
              <a:t>。</a:t>
            </a:r>
            <a:r>
              <a:rPr lang="zh-CN" altLang="en-US" sz="1200" dirty="0" smtClean="0">
                <a:latin typeface="Microsoft YaHei" pitchFamily="34" charset="-122"/>
                <a:ea typeface="Microsoft YaHei" pitchFamily="34" charset="-122"/>
              </a:rPr>
              <a:t>通过</a:t>
            </a:r>
            <a:r>
              <a:rPr lang="en-US" altLang="zh-CN" sz="1200" dirty="0">
                <a:latin typeface="Microsoft YaHei" pitchFamily="34" charset="-122"/>
                <a:ea typeface="Microsoft YaHei" pitchFamily="34" charset="-122"/>
              </a:rPr>
              <a:t>for</a:t>
            </a:r>
            <a:r>
              <a:rPr lang="zh-CN" altLang="en-US" sz="1200" dirty="0">
                <a:latin typeface="Microsoft YaHei" pitchFamily="34" charset="-122"/>
                <a:ea typeface="Microsoft YaHei" pitchFamily="34" charset="-122"/>
              </a:rPr>
              <a:t>，</a:t>
            </a:r>
            <a:r>
              <a:rPr lang="en-US" altLang="zh-CN" sz="1200" dirty="0">
                <a:latin typeface="Microsoft YaHei" pitchFamily="34" charset="-122"/>
                <a:ea typeface="Microsoft YaHei" pitchFamily="34" charset="-122"/>
              </a:rPr>
              <a:t>batch</a:t>
            </a:r>
            <a:r>
              <a:rPr lang="zh-CN" altLang="en-US" sz="1200" dirty="0">
                <a:latin typeface="Microsoft YaHei" pitchFamily="34" charset="-122"/>
                <a:ea typeface="Microsoft YaHei" pitchFamily="34" charset="-122"/>
              </a:rPr>
              <a:t>终于开始像一个脚本语言而不只是个命令列表，我们可以通过</a:t>
            </a:r>
            <a:r>
              <a:rPr lang="en-US" altLang="zh-CN" sz="1200" dirty="0">
                <a:latin typeface="Microsoft YaHei" pitchFamily="34" charset="-122"/>
                <a:ea typeface="Microsoft YaHei" pitchFamily="34" charset="-122"/>
              </a:rPr>
              <a:t>for</a:t>
            </a:r>
            <a:r>
              <a:rPr lang="zh-CN" altLang="en-US" sz="1200" dirty="0">
                <a:latin typeface="Microsoft YaHei" pitchFamily="34" charset="-122"/>
                <a:ea typeface="Microsoft YaHei" pitchFamily="34" charset="-122"/>
              </a:rPr>
              <a:t>做很多事情，在其中也会涉及到很多新的，甚至不同于你已知编程语言中</a:t>
            </a:r>
            <a:r>
              <a:rPr lang="en-US" altLang="zh-CN" sz="1200" dirty="0">
                <a:latin typeface="Microsoft YaHei" pitchFamily="34" charset="-122"/>
                <a:ea typeface="Microsoft YaHei" pitchFamily="34" charset="-122"/>
              </a:rPr>
              <a:t>for</a:t>
            </a:r>
            <a:r>
              <a:rPr lang="zh-CN" altLang="en-US" sz="1200" dirty="0">
                <a:latin typeface="Microsoft YaHei" pitchFamily="34" charset="-122"/>
                <a:ea typeface="Microsoft YaHei" pitchFamily="34" charset="-122"/>
              </a:rPr>
              <a:t>的用法和特性</a:t>
            </a:r>
            <a:r>
              <a:rPr lang="zh-CN" altLang="en-US" sz="1200" dirty="0" smtClean="0">
                <a:latin typeface="Microsoft YaHei" pitchFamily="34" charset="-122"/>
                <a:ea typeface="Microsoft YaHei" pitchFamily="34" charset="-122"/>
              </a:rPr>
              <a:t>。</a:t>
            </a:r>
            <a:r>
              <a:rPr lang="en-US" altLang="zh-CN" sz="1200" dirty="0" smtClean="0">
                <a:latin typeface="Microsoft YaHei" pitchFamily="34" charset="-122"/>
                <a:ea typeface="Microsoft YaHei" pitchFamily="34" charset="-122"/>
              </a:rPr>
              <a:t>For</a:t>
            </a:r>
            <a:r>
              <a:rPr lang="zh-CN" altLang="en-US" sz="1200" dirty="0">
                <a:latin typeface="Microsoft YaHei" pitchFamily="34" charset="-122"/>
                <a:ea typeface="Microsoft YaHei" pitchFamily="34" charset="-122"/>
              </a:rPr>
              <a:t>可以帮助你解决需要反复执行但是带有不同参数或者值的命令，使得很多繁杂的命令集合，只需要一句话就可以实现</a:t>
            </a:r>
            <a:r>
              <a:rPr lang="zh-CN" altLang="en-US" sz="1200" dirty="0" smtClean="0">
                <a:latin typeface="Microsoft YaHei" pitchFamily="34" charset="-122"/>
                <a:ea typeface="Microsoft YaHei" pitchFamily="34" charset="-122"/>
              </a:rPr>
              <a:t>。</a:t>
            </a:r>
            <a:endParaRPr lang="en-US" altLang="zh-CN" sz="1200" dirty="0" smtClean="0">
              <a:latin typeface="Microsoft YaHei" pitchFamily="34" charset="-122"/>
              <a:ea typeface="Microsoft YaHei" pitchFamily="34" charset="-122"/>
            </a:endParaRPr>
          </a:p>
          <a:p>
            <a:pPr>
              <a:lnSpc>
                <a:spcPct val="150000"/>
              </a:lnSpc>
            </a:pPr>
            <a:r>
              <a:rPr lang="en-US" altLang="zh-CN" sz="1200" dirty="0" smtClean="0">
                <a:latin typeface="微软雅黑" pitchFamily="34" charset="-122"/>
                <a:ea typeface="微软雅黑" pitchFamily="34" charset="-122"/>
              </a:rPr>
              <a:t>		FOR</a:t>
            </a:r>
            <a:r>
              <a:rPr lang="zh-CN" altLang="en-US" sz="1200" dirty="0" smtClean="0">
                <a:latin typeface="微软雅黑" pitchFamily="34" charset="-122"/>
                <a:ea typeface="微软雅黑" pitchFamily="34" charset="-122"/>
              </a:rPr>
              <a:t>的四种格式</a:t>
            </a:r>
            <a:r>
              <a:rPr lang="en-US" altLang="zh-CN" sz="1200" dirty="0" smtClean="0">
                <a:latin typeface="微软雅黑" pitchFamily="34" charset="-122"/>
                <a:ea typeface="微软雅黑" pitchFamily="34" charset="-122"/>
              </a:rPr>
              <a:t>				41</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FOR</a:t>
            </a:r>
            <a:r>
              <a:rPr lang="zh-CN" altLang="en-US" sz="1200" dirty="0" smtClean="0">
                <a:latin typeface="微软雅黑" pitchFamily="34" charset="-122"/>
                <a:ea typeface="微软雅黑" pitchFamily="34" charset="-122"/>
              </a:rPr>
              <a:t>中的变量</a:t>
            </a:r>
            <a:r>
              <a:rPr lang="en-US" altLang="zh-CN" sz="1200" dirty="0" smtClean="0">
                <a:latin typeface="微软雅黑" pitchFamily="34" charset="-122"/>
                <a:ea typeface="微软雅黑" pitchFamily="34" charset="-122"/>
              </a:rPr>
              <a:t>				49</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GOTO</a:t>
            </a:r>
            <a:r>
              <a:rPr lang="zh-CN" altLang="en-US" sz="1200" dirty="0" smtClean="0">
                <a:latin typeface="微软雅黑" pitchFamily="34" charset="-122"/>
                <a:ea typeface="微软雅黑" pitchFamily="34" charset="-122"/>
              </a:rPr>
              <a:t>和：</a:t>
            </a:r>
            <a:r>
              <a:rPr lang="en-US" altLang="zh-CN" sz="1200" dirty="0" smtClean="0">
                <a:latin typeface="微软雅黑" pitchFamily="34" charset="-122"/>
                <a:ea typeface="微软雅黑" pitchFamily="34" charset="-122"/>
              </a:rPr>
              <a:t>					51</a:t>
            </a:r>
          </a:p>
        </p:txBody>
      </p:sp>
      <p:sp>
        <p:nvSpPr>
          <p:cNvPr id="9" name="テキスト ボックス 8"/>
          <p:cNvSpPr txBox="1"/>
          <p:nvPr/>
        </p:nvSpPr>
        <p:spPr>
          <a:xfrm>
            <a:off x="297756" y="3575298"/>
            <a:ext cx="1236236" cy="1569660"/>
          </a:xfrm>
          <a:prstGeom prst="rect">
            <a:avLst/>
          </a:prstGeom>
          <a:noFill/>
        </p:spPr>
        <p:txBody>
          <a:bodyPr wrap="none" rtlCol="0">
            <a:spAutoFit/>
          </a:bodyPr>
          <a:lstStyle/>
          <a:p>
            <a:r>
              <a:rPr lang="en-US" altLang="ja-JP" sz="9600" b="1" dirty="0">
                <a:solidFill>
                  <a:srgbClr val="7030A0"/>
                </a:solidFill>
                <a:latin typeface="Gill Sans Ultra Bold" pitchFamily="34" charset="0"/>
              </a:rPr>
              <a:t>6</a:t>
            </a:r>
            <a:endParaRPr kumimoji="1" lang="ja-JP" altLang="en-US" sz="9600" b="1" dirty="0" smtClean="0">
              <a:solidFill>
                <a:srgbClr val="7030A0"/>
              </a:solidFill>
              <a:latin typeface="Gill Sans Ultra Bold" pitchFamily="34" charset="0"/>
            </a:endParaRPr>
          </a:p>
        </p:txBody>
      </p:sp>
    </p:spTree>
    <p:extLst>
      <p:ext uri="{BB962C8B-B14F-4D97-AF65-F5344CB8AC3E}">
        <p14:creationId xmlns:p14="http://schemas.microsoft.com/office/powerpoint/2010/main" val="31837715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lang="en-US" altLang="zh-CN" sz="1200" b="1" i="1" dirty="0" smtClean="0">
                <a:solidFill>
                  <a:schemeClr val="bg1">
                    <a:lumMod val="50000"/>
                  </a:schemeClr>
                </a:solidFill>
                <a:latin typeface="Tahoma" pitchFamily="34" charset="0"/>
                <a:cs typeface="Tahoma" pitchFamily="34" charset="0"/>
              </a:rPr>
              <a:t>set</a:t>
            </a:r>
            <a:endParaRPr kumimoji="1" lang="ja-JP" altLang="en-US" sz="1200" b="1" i="1" dirty="0" smtClean="0">
              <a:solidFill>
                <a:schemeClr val="bg1">
                  <a:lumMod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26</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539552" y="764702"/>
            <a:ext cx="7992888" cy="5216813"/>
          </a:xfrm>
          <a:prstGeom prst="rect">
            <a:avLst/>
          </a:prstGeom>
          <a:noFill/>
        </p:spPr>
        <p:txBody>
          <a:bodyPr wrap="square" rtlCol="0">
            <a:spAutoFit/>
          </a:bodyPr>
          <a:lstStyle/>
          <a:p>
            <a:pPr>
              <a:lnSpc>
                <a:spcPct val="150000"/>
              </a:lnSpc>
            </a:pPr>
            <a:r>
              <a:rPr kumimoji="1" lang="zh-CN" altLang="en-US" sz="2000" b="1" dirty="0" smtClean="0">
                <a:latin typeface="Microsoft YaHei" pitchFamily="34" charset="-122"/>
                <a:ea typeface="Microsoft YaHei" pitchFamily="34" charset="-122"/>
              </a:rPr>
              <a:t>让我们详细说明下</a:t>
            </a:r>
            <a:r>
              <a:rPr kumimoji="1" lang="en-US" altLang="zh-CN" sz="2000" b="1" dirty="0" smtClean="0">
                <a:latin typeface="Microsoft YaHei" pitchFamily="34" charset="-122"/>
                <a:ea typeface="Microsoft YaHei" pitchFamily="34" charset="-122"/>
              </a:rPr>
              <a:t>set</a:t>
            </a:r>
            <a:r>
              <a:rPr kumimoji="1" lang="zh-CN" altLang="en-US" sz="2000" b="1" dirty="0" smtClean="0">
                <a:latin typeface="Microsoft YaHei" pitchFamily="34" charset="-122"/>
                <a:ea typeface="Microsoft YaHei" pitchFamily="34" charset="-122"/>
              </a:rPr>
              <a:t>命令，他可不是只有那么弱鸡的功能，让我们来看下</a:t>
            </a:r>
            <a:r>
              <a:rPr lang="en-US" altLang="zh-CN" sz="2000" b="1" dirty="0" smtClean="0">
                <a:latin typeface="Microsoft YaHei" pitchFamily="34" charset="-122"/>
                <a:ea typeface="Microsoft YaHei" pitchFamily="34" charset="-122"/>
              </a:rPr>
              <a:t>set</a:t>
            </a:r>
            <a:r>
              <a:rPr lang="zh-CN" altLang="en-US" sz="2000" b="1" dirty="0" smtClean="0">
                <a:latin typeface="Microsoft YaHei" pitchFamily="34" charset="-122"/>
                <a:ea typeface="Microsoft YaHei" pitchFamily="34" charset="-122"/>
              </a:rPr>
              <a:t>的具体功能：</a:t>
            </a:r>
            <a:endParaRPr lang="en-US" altLang="zh-CN" sz="2000" b="1" dirty="0" smtClean="0">
              <a:latin typeface="Microsoft YaHei" pitchFamily="34" charset="-122"/>
              <a:ea typeface="Microsoft YaHei" pitchFamily="34" charset="-122"/>
            </a:endParaRPr>
          </a:p>
          <a:p>
            <a:pPr>
              <a:lnSpc>
                <a:spcPct val="150000"/>
              </a:lnSpc>
            </a:pPr>
            <a:r>
              <a:rPr lang="ja-JP" altLang="en-US" sz="1400" dirty="0">
                <a:latin typeface="Microsoft YaHei" pitchFamily="34" charset="-122"/>
                <a:ea typeface="Microsoft YaHei" pitchFamily="34" charset="-122"/>
              </a:rPr>
              <a:t>显示、设置或删除 </a:t>
            </a:r>
            <a:r>
              <a:rPr lang="en-US" altLang="ja-JP" sz="1400" dirty="0">
                <a:latin typeface="Microsoft YaHei" pitchFamily="34" charset="-122"/>
                <a:ea typeface="Microsoft YaHei" pitchFamily="34" charset="-122"/>
              </a:rPr>
              <a:t>cmd.exe </a:t>
            </a:r>
            <a:r>
              <a:rPr lang="ja-JP" altLang="en-US" sz="1400" dirty="0">
                <a:latin typeface="Microsoft YaHei" pitchFamily="34" charset="-122"/>
                <a:ea typeface="Microsoft YaHei" pitchFamily="34" charset="-122"/>
              </a:rPr>
              <a:t>环境变量。</a:t>
            </a:r>
            <a:br>
              <a:rPr lang="ja-JP" altLang="en-US" sz="1400" dirty="0">
                <a:latin typeface="Microsoft YaHei" pitchFamily="34" charset="-122"/>
                <a:ea typeface="Microsoft YaHei" pitchFamily="34" charset="-122"/>
              </a:rPr>
            </a:br>
            <a:r>
              <a:rPr lang="en-US" altLang="ja-JP" sz="1400" dirty="0">
                <a:latin typeface="Microsoft YaHei" pitchFamily="34" charset="-122"/>
                <a:ea typeface="Microsoft YaHei" pitchFamily="34" charset="-122"/>
              </a:rPr>
              <a:t>SET [variable=[string]]</a:t>
            </a:r>
            <a:br>
              <a:rPr lang="en-US" altLang="ja-JP" sz="1400" dirty="0">
                <a:latin typeface="Microsoft YaHei" pitchFamily="34" charset="-122"/>
                <a:ea typeface="Microsoft YaHei" pitchFamily="34" charset="-122"/>
              </a:rPr>
            </a:br>
            <a:r>
              <a:rPr lang="en-US" altLang="ja-JP" sz="1400" dirty="0">
                <a:latin typeface="Microsoft YaHei" pitchFamily="34" charset="-122"/>
                <a:ea typeface="Microsoft YaHei" pitchFamily="34" charset="-122"/>
              </a:rPr>
              <a:t>  variable  </a:t>
            </a:r>
            <a:r>
              <a:rPr lang="ja-JP" altLang="en-US" sz="1400" dirty="0">
                <a:latin typeface="Microsoft YaHei" pitchFamily="34" charset="-122"/>
                <a:ea typeface="Microsoft YaHei" pitchFamily="34" charset="-122"/>
              </a:rPr>
              <a:t>指定环境变量名。</a:t>
            </a:r>
            <a:br>
              <a:rPr lang="ja-JP" altLang="en-US" sz="1400" dirty="0">
                <a:latin typeface="Microsoft YaHei" pitchFamily="34" charset="-122"/>
                <a:ea typeface="Microsoft YaHei" pitchFamily="34" charset="-122"/>
              </a:rPr>
            </a:br>
            <a:r>
              <a:rPr lang="ja-JP" altLang="en-US" sz="1400" dirty="0">
                <a:latin typeface="Microsoft YaHei" pitchFamily="34" charset="-122"/>
                <a:ea typeface="Microsoft YaHei" pitchFamily="34" charset="-122"/>
              </a:rPr>
              <a:t>  </a:t>
            </a:r>
            <a:r>
              <a:rPr lang="en-US" altLang="ja-JP" sz="1400" dirty="0">
                <a:latin typeface="Microsoft YaHei" pitchFamily="34" charset="-122"/>
                <a:ea typeface="Microsoft YaHei" pitchFamily="34" charset="-122"/>
              </a:rPr>
              <a:t>string    </a:t>
            </a:r>
            <a:r>
              <a:rPr lang="ja-JP" altLang="en-US" sz="1400" dirty="0">
                <a:latin typeface="Microsoft YaHei" pitchFamily="34" charset="-122"/>
                <a:ea typeface="Microsoft YaHei" pitchFamily="34" charset="-122"/>
              </a:rPr>
              <a:t>指定要指派给变量的一系列字符串。</a:t>
            </a:r>
            <a:br>
              <a:rPr lang="ja-JP" altLang="en-US" sz="1400" dirty="0">
                <a:latin typeface="Microsoft YaHei" pitchFamily="34" charset="-122"/>
                <a:ea typeface="Microsoft YaHei" pitchFamily="34" charset="-122"/>
              </a:rPr>
            </a:br>
            <a:r>
              <a:rPr lang="ja-JP" altLang="en-US" sz="1400" dirty="0">
                <a:latin typeface="Microsoft YaHei" pitchFamily="34" charset="-122"/>
                <a:ea typeface="Microsoft YaHei" pitchFamily="34" charset="-122"/>
              </a:rPr>
              <a:t>要显示当前环境变量，键入不带参数的 </a:t>
            </a:r>
            <a:r>
              <a:rPr lang="en-US" altLang="ja-JP" sz="1400" dirty="0">
                <a:latin typeface="Microsoft YaHei" pitchFamily="34" charset="-122"/>
                <a:ea typeface="Microsoft YaHei" pitchFamily="34" charset="-122"/>
              </a:rPr>
              <a:t>SET</a:t>
            </a:r>
            <a:r>
              <a:rPr lang="ja-JP" altLang="en-US" sz="1400" dirty="0" err="1" smtClean="0">
                <a:latin typeface="Microsoft YaHei" pitchFamily="34" charset="-122"/>
                <a:ea typeface="Microsoft YaHei" pitchFamily="34" charset="-122"/>
              </a:rPr>
              <a:t>。</a:t>
            </a:r>
            <a:endParaRPr lang="en-US" altLang="ja-JP" sz="1400" dirty="0" smtClean="0">
              <a:latin typeface="Microsoft YaHei" pitchFamily="34" charset="-122"/>
              <a:ea typeface="Microsoft YaHei" pitchFamily="34" charset="-122"/>
            </a:endParaRPr>
          </a:p>
          <a:p>
            <a:pPr>
              <a:lnSpc>
                <a:spcPct val="150000"/>
              </a:lnSpc>
            </a:pPr>
            <a:endParaRPr kumimoji="1" lang="en-US" altLang="ja-JP" sz="1400" dirty="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好吧，我骗了你，你确实没看错，其实所有变量都是环境变量，但是他们都只在当前进程中可以被定义和修改，进程间是独立的。</a:t>
            </a:r>
            <a:endParaRPr lang="en-US" altLang="zh-CN" sz="1400" dirty="0" smtClean="0">
              <a:latin typeface="Microsoft YaHei" pitchFamily="34" charset="-122"/>
              <a:ea typeface="Microsoft YaHei" pitchFamily="34" charset="-122"/>
            </a:endParaRPr>
          </a:p>
          <a:p>
            <a:pPr>
              <a:lnSpc>
                <a:spcPct val="150000"/>
              </a:lnSpc>
            </a:pPr>
            <a:endParaRPr kumimoji="1" lang="en-US" altLang="ja-JP" sz="1400" dirty="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然后你还需要注意</a:t>
            </a:r>
            <a:r>
              <a:rPr lang="zh-CN" altLang="en-US" sz="1400" dirty="0" smtClean="0">
                <a:latin typeface="Microsoft YaHei" pitchFamily="34" charset="-122"/>
                <a:ea typeface="Microsoft YaHei" pitchFamily="34" charset="-122"/>
              </a:rPr>
              <a:t>两点</a:t>
            </a:r>
            <a:r>
              <a:rPr lang="zh-CN" altLang="en-US" sz="1400" dirty="0" smtClean="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第一，</a:t>
            </a:r>
            <a:r>
              <a:rPr lang="en-US" altLang="zh-CN" sz="1400" dirty="0" smtClean="0">
                <a:latin typeface="Microsoft YaHei" pitchFamily="34" charset="-122"/>
                <a:ea typeface="Microsoft YaHei" pitchFamily="34" charset="-122"/>
              </a:rPr>
              <a:t>set</a:t>
            </a:r>
            <a:r>
              <a:rPr lang="zh-CN" altLang="en-US" sz="1400" dirty="0" smtClean="0">
                <a:latin typeface="Microsoft YaHei" pitchFamily="34" charset="-122"/>
                <a:ea typeface="Microsoft YaHei" pitchFamily="34" charset="-122"/>
              </a:rPr>
              <a:t>命令是不允许变量名里有等于号（</a:t>
            </a:r>
            <a:r>
              <a:rPr lang="en-US" altLang="zh-CN" sz="1400" dirty="0" smtClean="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）的。</a:t>
            </a:r>
            <a:endParaRPr lang="en-US" altLang="zh-CN" sz="1400" dirty="0" smtClean="0">
              <a:latin typeface="Microsoft YaHei" pitchFamily="34" charset="-122"/>
              <a:ea typeface="Microsoft YaHei" pitchFamily="34" charset="-122"/>
            </a:endParaRPr>
          </a:p>
          <a:p>
            <a:pPr>
              <a:lnSpc>
                <a:spcPct val="150000"/>
              </a:lnSpc>
            </a:pPr>
            <a:r>
              <a:rPr kumimoji="1" lang="zh-CN" altLang="en-US" sz="1400" dirty="0" smtClean="0">
                <a:latin typeface="Microsoft YaHei" pitchFamily="34" charset="-122"/>
                <a:ea typeface="Microsoft YaHei" pitchFamily="34" charset="-122"/>
              </a:rPr>
              <a:t>第二，</a:t>
            </a:r>
            <a:r>
              <a:rPr kumimoji="1" lang="en-US" altLang="zh-CN" sz="1400" dirty="0" smtClean="0">
                <a:latin typeface="Microsoft YaHei" pitchFamily="34" charset="-122"/>
                <a:ea typeface="Microsoft YaHei" pitchFamily="34" charset="-122"/>
              </a:rPr>
              <a:t>set variable=</a:t>
            </a:r>
            <a:r>
              <a:rPr kumimoji="1" lang="zh-CN" altLang="en-US" sz="1400" dirty="0" smtClean="0">
                <a:latin typeface="Microsoft YaHei" pitchFamily="34" charset="-122"/>
                <a:ea typeface="Microsoft YaHei" pitchFamily="34" charset="-122"/>
              </a:rPr>
              <a:t>，这条命令相当于清除</a:t>
            </a:r>
            <a:r>
              <a:rPr kumimoji="1" lang="en-US" altLang="zh-CN" sz="1400" dirty="0" smtClean="0">
                <a:latin typeface="Microsoft YaHei" pitchFamily="34" charset="-122"/>
                <a:ea typeface="Microsoft YaHei" pitchFamily="34" charset="-122"/>
              </a:rPr>
              <a:t>variable</a:t>
            </a:r>
            <a:r>
              <a:rPr kumimoji="1" lang="zh-CN" altLang="en-US" sz="1400" dirty="0" smtClean="0">
                <a:latin typeface="Microsoft YaHei" pitchFamily="34" charset="-122"/>
                <a:ea typeface="Microsoft YaHei" pitchFamily="34" charset="-122"/>
              </a:rPr>
              <a:t>的值，使其成为未定义状态，而</a:t>
            </a:r>
            <a:r>
              <a:rPr kumimoji="1" lang="en-US" altLang="zh-CN" sz="1400" dirty="0" smtClean="0">
                <a:latin typeface="Microsoft YaHei" pitchFamily="34" charset="-122"/>
                <a:ea typeface="Microsoft YaHei" pitchFamily="34" charset="-122"/>
              </a:rPr>
              <a:t>set </a:t>
            </a:r>
            <a:r>
              <a:rPr kumimoji="1" lang="en-US" altLang="zh-CN" sz="1400" dirty="0" err="1" smtClean="0">
                <a:latin typeface="Microsoft YaHei" pitchFamily="34" charset="-122"/>
                <a:ea typeface="Microsoft YaHei" pitchFamily="34" charset="-122"/>
              </a:rPr>
              <a:t>variablue</a:t>
            </a:r>
            <a:r>
              <a:rPr kumimoji="1" lang="en-US" altLang="zh-CN" sz="1400" dirty="0" smtClean="0">
                <a:latin typeface="Microsoft YaHei" pitchFamily="34" charset="-122"/>
                <a:ea typeface="Microsoft YaHei" pitchFamily="34" charset="-122"/>
              </a:rPr>
              <a:t>=</a:t>
            </a:r>
            <a:r>
              <a:rPr kumimoji="1" lang="zh-CN" altLang="en-US" sz="1400" dirty="0" smtClean="0">
                <a:latin typeface="Microsoft YaHei" pitchFamily="34" charset="-122"/>
                <a:ea typeface="Microsoft YaHei" pitchFamily="34" charset="-122"/>
              </a:rPr>
              <a:t>“”并不是为空，而是使其值变为两个引号，这和一些编译语言是不同的，不是变成空字符串。</a:t>
            </a:r>
            <a:endParaRPr kumimoji="1" lang="ja-JP" altLang="en-US" sz="1400"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2707667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lang="en-US" altLang="zh-CN" sz="1200" b="1" i="1" dirty="0" smtClean="0">
                <a:solidFill>
                  <a:schemeClr val="tx1">
                    <a:lumMod val="50000"/>
                    <a:lumOff val="50000"/>
                  </a:schemeClr>
                </a:solidFill>
                <a:latin typeface="Tahoma" pitchFamily="34" charset="0"/>
                <a:cs typeface="Tahoma" pitchFamily="34" charset="0"/>
              </a:rPr>
              <a:t>set</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27</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505025" y="548680"/>
            <a:ext cx="8208912" cy="874407"/>
          </a:xfrm>
          <a:prstGeom prst="rect">
            <a:avLst/>
          </a:prstGeom>
          <a:noFill/>
        </p:spPr>
        <p:txBody>
          <a:bodyPr wrap="square" rtlCol="0">
            <a:spAutoFit/>
          </a:bodyPr>
          <a:lstStyle/>
          <a:p>
            <a:pPr>
              <a:lnSpc>
                <a:spcPct val="150000"/>
              </a:lnSpc>
            </a:pPr>
            <a:r>
              <a:rPr lang="zh-CN" altLang="en-US" b="1" dirty="0" smtClean="0">
                <a:latin typeface="Microsoft YaHei" pitchFamily="34" charset="-122"/>
                <a:ea typeface="Microsoft YaHei" pitchFamily="34" charset="-122"/>
              </a:rPr>
              <a:t>通过</a:t>
            </a:r>
            <a:r>
              <a:rPr lang="en-US" altLang="zh-CN" b="1" dirty="0" smtClean="0">
                <a:latin typeface="Microsoft YaHei" pitchFamily="34" charset="-122"/>
                <a:ea typeface="Microsoft YaHei" pitchFamily="34" charset="-122"/>
              </a:rPr>
              <a:t>set</a:t>
            </a:r>
            <a:r>
              <a:rPr lang="zh-CN" altLang="en-US" b="1" dirty="0" smtClean="0">
                <a:latin typeface="Microsoft YaHei" pitchFamily="34" charset="-122"/>
                <a:ea typeface="Microsoft YaHei" pitchFamily="34" charset="-122"/>
              </a:rPr>
              <a:t>，我们不仅能设置变量，改变他们的值，还能对他们进行一些列处理，让我们来看看该如何做。</a:t>
            </a:r>
            <a:endParaRPr kumimoji="1" lang="ja-JP" altLang="en-US" b="1" dirty="0" smtClean="0">
              <a:latin typeface="Microsoft YaHei" pitchFamily="34" charset="-122"/>
              <a:ea typeface="Microsoft YaHei" pitchFamily="34" charset="-122"/>
            </a:endParaRPr>
          </a:p>
        </p:txBody>
      </p:sp>
      <p:sp>
        <p:nvSpPr>
          <p:cNvPr id="4" name="テキスト ボックス 3"/>
          <p:cNvSpPr txBox="1"/>
          <p:nvPr/>
        </p:nvSpPr>
        <p:spPr>
          <a:xfrm>
            <a:off x="635720" y="1423502"/>
            <a:ext cx="7704856" cy="4901726"/>
          </a:xfrm>
          <a:prstGeom prst="rect">
            <a:avLst/>
          </a:prstGeom>
          <a:noFill/>
        </p:spPr>
        <p:txBody>
          <a:bodyPr wrap="square" rtlCol="0">
            <a:spAutoFit/>
          </a:bodyPr>
          <a:lstStyle/>
          <a:p>
            <a:pPr>
              <a:lnSpc>
                <a:spcPct val="150000"/>
              </a:lnSpc>
            </a:pPr>
            <a:r>
              <a:rPr kumimoji="1" lang="en-US" altLang="zh-CN" sz="1400" b="1" dirty="0" smtClean="0">
                <a:latin typeface="Microsoft YaHei" pitchFamily="34" charset="-122"/>
                <a:ea typeface="Microsoft YaHei" pitchFamily="34" charset="-122"/>
              </a:rPr>
              <a:t>1.</a:t>
            </a:r>
            <a:r>
              <a:rPr kumimoji="1" lang="zh-CN" altLang="en-US" sz="1400" b="1" dirty="0" smtClean="0">
                <a:latin typeface="Microsoft YaHei" pitchFamily="34" charset="-122"/>
                <a:ea typeface="Microsoft YaHei" pitchFamily="34" charset="-122"/>
              </a:rPr>
              <a:t>通过</a:t>
            </a:r>
            <a:r>
              <a:rPr kumimoji="1" lang="en-US" altLang="zh-CN" sz="1400" b="1" dirty="0" smtClean="0">
                <a:latin typeface="Microsoft YaHei" pitchFamily="34" charset="-122"/>
                <a:ea typeface="Microsoft YaHei" pitchFamily="34" charset="-122"/>
              </a:rPr>
              <a:t>set</a:t>
            </a:r>
            <a:r>
              <a:rPr kumimoji="1" lang="zh-CN" altLang="en-US" sz="1400" b="1" dirty="0" smtClean="0">
                <a:latin typeface="Microsoft YaHei" pitchFamily="34" charset="-122"/>
                <a:ea typeface="Microsoft YaHei" pitchFamily="34" charset="-122"/>
              </a:rPr>
              <a:t>进行数值计算：</a:t>
            </a:r>
            <a:endParaRPr kumimoji="1" lang="en-US" altLang="zh-CN" sz="1400" b="1" dirty="0" smtClean="0">
              <a:latin typeface="Microsoft YaHei" pitchFamily="34" charset="-122"/>
              <a:ea typeface="Microsoft YaHei" pitchFamily="34" charset="-122"/>
            </a:endParaRPr>
          </a:p>
          <a:p>
            <a:pPr>
              <a:lnSpc>
                <a:spcPct val="150000"/>
              </a:lnSpc>
            </a:pPr>
            <a:r>
              <a:rPr kumimoji="1" lang="zh-CN" altLang="en-US" sz="1400" b="1" dirty="0" smtClean="0">
                <a:latin typeface="Microsoft YaHei" pitchFamily="34" charset="-122"/>
                <a:ea typeface="Microsoft YaHei" pitchFamily="34" charset="-122"/>
              </a:rPr>
              <a:t>语法：</a:t>
            </a:r>
            <a:r>
              <a:rPr lang="en-US" altLang="zh-CN" sz="1400" b="1" dirty="0" smtClean="0">
                <a:latin typeface="Microsoft YaHei" pitchFamily="34" charset="-122"/>
                <a:ea typeface="Microsoft YaHei" pitchFamily="34" charset="-122"/>
              </a:rPr>
              <a:t>SET</a:t>
            </a:r>
            <a:r>
              <a:rPr kumimoji="1" lang="en-US" altLang="zh-CN" sz="1400" b="1" dirty="0" smtClean="0">
                <a:latin typeface="Microsoft YaHei" pitchFamily="34" charset="-122"/>
                <a:ea typeface="Microsoft YaHei" pitchFamily="34" charset="-122"/>
              </a:rPr>
              <a:t> </a:t>
            </a:r>
            <a:r>
              <a:rPr lang="en-US" altLang="zh-CN" sz="1400" b="1" dirty="0" smtClean="0">
                <a:latin typeface="Microsoft YaHei" pitchFamily="34" charset="-122"/>
                <a:ea typeface="Microsoft YaHei" pitchFamily="34" charset="-122"/>
              </a:rPr>
              <a:t>/A expression</a:t>
            </a:r>
          </a:p>
          <a:p>
            <a:pPr>
              <a:lnSpc>
                <a:spcPct val="150000"/>
              </a:lnSpc>
            </a:pPr>
            <a:r>
              <a:rPr lang="en-US" altLang="ja-JP" sz="1400" dirty="0" smtClean="0">
                <a:latin typeface="Microsoft YaHei" pitchFamily="34" charset="-122"/>
                <a:ea typeface="Microsoft YaHei" pitchFamily="34" charset="-122"/>
              </a:rPr>
              <a:t>/A </a:t>
            </a:r>
            <a:r>
              <a:rPr lang="zh-CN" altLang="en-US" sz="1400" dirty="0" smtClean="0">
                <a:latin typeface="Microsoft YaHei" pitchFamily="34" charset="-122"/>
                <a:ea typeface="Microsoft YaHei" pitchFamily="34" charset="-122"/>
              </a:rPr>
              <a:t>命令行开关</a:t>
            </a:r>
            <a:r>
              <a:rPr lang="zh-CN" altLang="en-US" sz="1400" dirty="0">
                <a:latin typeface="Microsoft YaHei" pitchFamily="34" charset="-122"/>
                <a:ea typeface="Microsoft YaHei" pitchFamily="34" charset="-122"/>
              </a:rPr>
              <a:t>指定等号右边的字符串为被评估的数字表达式。</a:t>
            </a:r>
            <a:r>
              <a:rPr lang="zh-CN" altLang="en-US" sz="1400" dirty="0" smtClean="0">
                <a:latin typeface="Microsoft YaHei" pitchFamily="34" charset="-122"/>
                <a:ea typeface="Microsoft YaHei" pitchFamily="34" charset="-122"/>
              </a:rPr>
              <a:t>该表达式评估器很简单并以递减</a:t>
            </a:r>
            <a:r>
              <a:rPr lang="zh-CN" altLang="en-US" sz="1400" dirty="0">
                <a:latin typeface="Microsoft YaHei" pitchFamily="34" charset="-122"/>
                <a:ea typeface="Microsoft YaHei" pitchFamily="34" charset="-122"/>
              </a:rPr>
              <a:t>的优先权顺序支持下列操作</a:t>
            </a:r>
            <a:r>
              <a:rPr lang="en-US" altLang="zh-CN" sz="1400" dirty="0">
                <a:latin typeface="Microsoft YaHei" pitchFamily="34" charset="-122"/>
                <a:ea typeface="Microsoft YaHei" pitchFamily="34" charset="-122"/>
              </a:rPr>
              <a:t>:</a:t>
            </a:r>
            <a:br>
              <a:rPr lang="en-US" altLang="zh-CN"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    ()                  </a:t>
            </a:r>
            <a:r>
              <a:rPr lang="en-US" altLang="zh-CN" sz="1400" dirty="0" smtClean="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分组</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a:t>
            </a:r>
            <a:r>
              <a:rPr lang="en-US" altLang="zh-CN" sz="1400" dirty="0">
                <a:latin typeface="Microsoft YaHei" pitchFamily="34" charset="-122"/>
                <a:ea typeface="Microsoft YaHei" pitchFamily="34" charset="-122"/>
              </a:rPr>
              <a:t>! ~ -               -</a:t>
            </a:r>
            <a:r>
              <a:rPr lang="zh-CN" altLang="en-US" sz="1400" dirty="0">
                <a:latin typeface="Microsoft YaHei" pitchFamily="34" charset="-122"/>
                <a:ea typeface="Microsoft YaHei" pitchFamily="34" charset="-122"/>
              </a:rPr>
              <a:t>一元运算符</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 </a:t>
            </a:r>
            <a:r>
              <a:rPr lang="en-US" altLang="zh-CN" sz="1400" dirty="0">
                <a:latin typeface="Microsoft YaHei" pitchFamily="34" charset="-122"/>
                <a:ea typeface="Microsoft YaHei" pitchFamily="34" charset="-122"/>
              </a:rPr>
              <a:t>/ %              </a:t>
            </a:r>
            <a:r>
              <a:rPr lang="en-US" altLang="zh-CN" sz="1400" dirty="0" smtClean="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算数运算符</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a:t>
            </a:r>
            <a:r>
              <a:rPr lang="en-US" altLang="zh-CN" sz="1400" dirty="0">
                <a:latin typeface="Microsoft YaHei" pitchFamily="34" charset="-122"/>
                <a:ea typeface="Microsoft YaHei" pitchFamily="34" charset="-122"/>
              </a:rPr>
              <a:t>+ -                 -</a:t>
            </a:r>
            <a:r>
              <a:rPr lang="zh-CN" altLang="en-US" sz="1400" dirty="0">
                <a:latin typeface="Microsoft YaHei" pitchFamily="34" charset="-122"/>
                <a:ea typeface="Microsoft YaHei" pitchFamily="34" charset="-122"/>
              </a:rPr>
              <a:t>算数运算符</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a:t>
            </a:r>
            <a:r>
              <a:rPr lang="en-US" altLang="zh-CN" sz="1400" dirty="0">
                <a:latin typeface="Microsoft YaHei" pitchFamily="34" charset="-122"/>
                <a:ea typeface="Microsoft YaHei" pitchFamily="34" charset="-122"/>
              </a:rPr>
              <a:t>&lt;&lt; &gt;&gt;           </a:t>
            </a:r>
            <a:r>
              <a:rPr lang="en-US" altLang="zh-CN" sz="1400" dirty="0" smtClean="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二进制逻辑移位</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a:t>
            </a:r>
            <a:r>
              <a:rPr lang="en-US" altLang="zh-CN" sz="1400" dirty="0">
                <a:latin typeface="Microsoft YaHei" pitchFamily="34" charset="-122"/>
                <a:ea typeface="Microsoft YaHei" pitchFamily="34" charset="-122"/>
              </a:rPr>
              <a:t>&amp;                   </a:t>
            </a:r>
            <a:r>
              <a:rPr lang="en-US" altLang="zh-CN" sz="1400" dirty="0" smtClean="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二进制按位“与”</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a:t>
            </a:r>
            <a:r>
              <a:rPr lang="en-US" altLang="zh-CN" sz="1400" dirty="0">
                <a:latin typeface="Microsoft YaHei" pitchFamily="34" charset="-122"/>
                <a:ea typeface="Microsoft YaHei" pitchFamily="34" charset="-122"/>
              </a:rPr>
              <a:t>^                   </a:t>
            </a:r>
            <a:r>
              <a:rPr lang="en-US" altLang="zh-CN" sz="1400" dirty="0" smtClean="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二进制按位“异”</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a:t>
            </a:r>
            <a:r>
              <a:rPr lang="en-US" altLang="zh-CN" sz="1400" dirty="0">
                <a:latin typeface="Microsoft YaHei" pitchFamily="34" charset="-122"/>
                <a:ea typeface="Microsoft YaHei" pitchFamily="34" charset="-122"/>
              </a:rPr>
              <a:t>|                   </a:t>
            </a:r>
            <a:r>
              <a:rPr lang="en-US" altLang="zh-CN" sz="1400" dirty="0" smtClean="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二进制按位“或”</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a:t>
            </a:r>
            <a:r>
              <a:rPr lang="en-US" altLang="zh-CN" sz="1400" dirty="0">
                <a:latin typeface="Microsoft YaHei" pitchFamily="34" charset="-122"/>
                <a:ea typeface="Microsoft YaHei" pitchFamily="34" charset="-122"/>
              </a:rPr>
              <a:t>= *= /= %= += -=    -</a:t>
            </a:r>
            <a:r>
              <a:rPr lang="zh-CN" altLang="en-US" sz="1400" dirty="0">
                <a:latin typeface="Microsoft YaHei" pitchFamily="34" charset="-122"/>
                <a:ea typeface="Microsoft YaHei" pitchFamily="34" charset="-122"/>
              </a:rPr>
              <a:t>算数赋值</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a:t>
            </a:r>
            <a:r>
              <a:rPr lang="en-US" altLang="zh-CN" sz="1400" dirty="0">
                <a:latin typeface="Microsoft YaHei" pitchFamily="34" charset="-122"/>
                <a:ea typeface="Microsoft YaHei" pitchFamily="34" charset="-122"/>
              </a:rPr>
              <a:t>&amp;= ^= |= &lt;&lt;= &gt;&gt;=    -</a:t>
            </a:r>
            <a:r>
              <a:rPr lang="zh-CN" altLang="en-US" sz="1400" dirty="0">
                <a:latin typeface="Microsoft YaHei" pitchFamily="34" charset="-122"/>
                <a:ea typeface="Microsoft YaHei" pitchFamily="34" charset="-122"/>
              </a:rPr>
              <a:t>二进制运算赋值</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    </a:t>
            </a:r>
            <a:r>
              <a:rPr lang="en-US" altLang="zh-CN" sz="1400" dirty="0">
                <a:latin typeface="Microsoft YaHei" pitchFamily="34" charset="-122"/>
                <a:ea typeface="Microsoft YaHei" pitchFamily="34" charset="-122"/>
              </a:rPr>
              <a:t>,                   </a:t>
            </a:r>
            <a:r>
              <a:rPr lang="en-US" altLang="zh-CN" sz="1400" dirty="0" smtClean="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表达式分隔</a:t>
            </a:r>
            <a:r>
              <a:rPr lang="zh-CN" altLang="en-US" sz="1400" dirty="0" smtClean="0">
                <a:latin typeface="Microsoft YaHei" pitchFamily="34" charset="-122"/>
                <a:ea typeface="Microsoft YaHei" pitchFamily="34" charset="-122"/>
              </a:rPr>
              <a:t>符</a:t>
            </a:r>
            <a:endParaRPr lang="zh-CN" altLang="en-US"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2995216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how to use </a:t>
            </a:r>
            <a:r>
              <a:rPr lang="en-US" altLang="zh-CN" sz="1200" b="1" i="1" dirty="0">
                <a:solidFill>
                  <a:schemeClr val="tx1">
                    <a:lumMod val="50000"/>
                    <a:lumOff val="50000"/>
                  </a:schemeClr>
                </a:solidFill>
                <a:latin typeface="Tahoma" pitchFamily="34" charset="0"/>
                <a:cs typeface="Tahoma" pitchFamily="34" charset="0"/>
              </a:rPr>
              <a:t>set</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28</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683569" y="764704"/>
            <a:ext cx="2664296" cy="1708160"/>
          </a:xfrm>
          <a:prstGeom prst="rect">
            <a:avLst/>
          </a:prstGeom>
          <a:noFill/>
        </p:spPr>
        <p:txBody>
          <a:bodyPr wrap="square" rtlCol="0">
            <a:spAutoFit/>
          </a:bodyPr>
          <a:lstStyle/>
          <a:p>
            <a:pPr>
              <a:lnSpc>
                <a:spcPct val="150000"/>
              </a:lnSpc>
            </a:pPr>
            <a:r>
              <a:rPr lang="zh-CN" altLang="en-US" sz="1400" dirty="0" smtClean="0">
                <a:latin typeface="Microsoft YaHei" pitchFamily="34" charset="-122"/>
                <a:ea typeface="Microsoft YaHei" pitchFamily="34" charset="-122"/>
              </a:rPr>
              <a:t>来个例子会比较直接些：</a:t>
            </a:r>
            <a:endParaRPr lang="en-US" altLang="zh-CN" sz="1400" dirty="0" smtClean="0">
              <a:latin typeface="Microsoft YaHei" pitchFamily="34" charset="-122"/>
              <a:ea typeface="Microsoft YaHei" pitchFamily="34" charset="-122"/>
            </a:endParaRPr>
          </a:p>
          <a:p>
            <a:pPr>
              <a:lnSpc>
                <a:spcPct val="150000"/>
              </a:lnSpc>
            </a:pPr>
            <a:r>
              <a:rPr lang="en-US" altLang="ja-JP" sz="1400" b="1" dirty="0" smtClean="0">
                <a:solidFill>
                  <a:srgbClr val="C00000"/>
                </a:solidFill>
                <a:latin typeface="Microsoft YaHei" pitchFamily="34" charset="-122"/>
                <a:ea typeface="Microsoft YaHei" pitchFamily="34" charset="-122"/>
              </a:rPr>
              <a:t>set </a:t>
            </a:r>
            <a:r>
              <a:rPr lang="en-US" altLang="ja-JP" sz="1400" b="1" dirty="0" err="1" smtClean="0">
                <a:solidFill>
                  <a:srgbClr val="C00000"/>
                </a:solidFill>
                <a:latin typeface="Microsoft YaHei" pitchFamily="34" charset="-122"/>
                <a:ea typeface="Microsoft YaHei" pitchFamily="34" charset="-122"/>
              </a:rPr>
              <a:t>aa</a:t>
            </a:r>
            <a:r>
              <a:rPr lang="en-US" altLang="ja-JP" sz="1400" b="1" dirty="0" smtClean="0">
                <a:solidFill>
                  <a:srgbClr val="C00000"/>
                </a:solidFill>
                <a:latin typeface="Microsoft YaHei" pitchFamily="34" charset="-122"/>
                <a:ea typeface="Microsoft YaHei" pitchFamily="34" charset="-122"/>
              </a:rPr>
              <a:t>=0930</a:t>
            </a:r>
          </a:p>
          <a:p>
            <a:pPr>
              <a:lnSpc>
                <a:spcPct val="150000"/>
              </a:lnSpc>
            </a:pPr>
            <a:r>
              <a:rPr lang="en-US" altLang="ja-JP" sz="1400" b="1" dirty="0">
                <a:solidFill>
                  <a:srgbClr val="C00000"/>
                </a:solidFill>
                <a:latin typeface="Microsoft YaHei" pitchFamily="34" charset="-122"/>
                <a:ea typeface="Microsoft YaHei" pitchFamily="34" charset="-122"/>
              </a:rPr>
              <a:t>s</a:t>
            </a:r>
            <a:r>
              <a:rPr kumimoji="1" lang="en-US" altLang="ja-JP" sz="1400" b="1" dirty="0" smtClean="0">
                <a:solidFill>
                  <a:srgbClr val="C00000"/>
                </a:solidFill>
                <a:latin typeface="Microsoft YaHei" pitchFamily="34" charset="-122"/>
                <a:ea typeface="Microsoft YaHei" pitchFamily="34" charset="-122"/>
              </a:rPr>
              <a:t>et /a </a:t>
            </a:r>
            <a:r>
              <a:rPr kumimoji="1" lang="en-US" altLang="ja-JP" sz="1400" b="1" dirty="0" err="1" smtClean="0">
                <a:solidFill>
                  <a:srgbClr val="C00000"/>
                </a:solidFill>
                <a:latin typeface="Microsoft YaHei" pitchFamily="34" charset="-122"/>
                <a:ea typeface="Microsoft YaHei" pitchFamily="34" charset="-122"/>
              </a:rPr>
              <a:t>aa</a:t>
            </a:r>
            <a:r>
              <a:rPr kumimoji="1" lang="en-US" altLang="ja-JP" sz="1400" b="1" dirty="0" smtClean="0">
                <a:solidFill>
                  <a:srgbClr val="C00000"/>
                </a:solidFill>
                <a:latin typeface="Microsoft YaHei" pitchFamily="34" charset="-122"/>
                <a:ea typeface="Microsoft YaHei" pitchFamily="34" charset="-122"/>
              </a:rPr>
              <a:t>=1%aa%-10000</a:t>
            </a:r>
          </a:p>
          <a:p>
            <a:pPr>
              <a:lnSpc>
                <a:spcPct val="150000"/>
              </a:lnSpc>
            </a:pPr>
            <a:r>
              <a:rPr lang="en-US" altLang="ja-JP" sz="1400" b="1" dirty="0">
                <a:solidFill>
                  <a:srgbClr val="C00000"/>
                </a:solidFill>
                <a:latin typeface="Microsoft YaHei" pitchFamily="34" charset="-122"/>
                <a:ea typeface="Microsoft YaHei" pitchFamily="34" charset="-122"/>
              </a:rPr>
              <a:t>e</a:t>
            </a:r>
            <a:r>
              <a:rPr lang="en-US" altLang="ja-JP" sz="1400" b="1" dirty="0" smtClean="0">
                <a:solidFill>
                  <a:srgbClr val="C00000"/>
                </a:solidFill>
                <a:latin typeface="Microsoft YaHei" pitchFamily="34" charset="-122"/>
                <a:ea typeface="Microsoft YaHei" pitchFamily="34" charset="-122"/>
              </a:rPr>
              <a:t>cho %</a:t>
            </a:r>
            <a:r>
              <a:rPr lang="en-US" altLang="ja-JP" sz="1400" b="1" dirty="0" err="1" smtClean="0">
                <a:solidFill>
                  <a:srgbClr val="C00000"/>
                </a:solidFill>
                <a:latin typeface="Microsoft YaHei" pitchFamily="34" charset="-122"/>
                <a:ea typeface="Microsoft YaHei" pitchFamily="34" charset="-122"/>
              </a:rPr>
              <a:t>aa</a:t>
            </a:r>
            <a:r>
              <a:rPr lang="en-US" altLang="ja-JP" sz="1400" b="1" dirty="0" smtClean="0">
                <a:solidFill>
                  <a:srgbClr val="C00000"/>
                </a:solidFill>
                <a:latin typeface="Microsoft YaHei" pitchFamily="34" charset="-122"/>
                <a:ea typeface="Microsoft YaHei" pitchFamily="34" charset="-122"/>
              </a:rPr>
              <a:t>%</a:t>
            </a:r>
          </a:p>
          <a:p>
            <a:pPr>
              <a:lnSpc>
                <a:spcPct val="150000"/>
              </a:lnSpc>
            </a:pPr>
            <a:r>
              <a:rPr lang="zh-CN" altLang="en-US" sz="1400" dirty="0" smtClean="0">
                <a:latin typeface="Microsoft YaHei" pitchFamily="34" charset="-122"/>
                <a:ea typeface="Microsoft YaHei" pitchFamily="34" charset="-122"/>
              </a:rPr>
              <a:t>显示的结果是</a:t>
            </a:r>
            <a:r>
              <a:rPr lang="en-US" altLang="zh-CN" sz="1400" dirty="0" smtClean="0">
                <a:latin typeface="Microsoft YaHei" pitchFamily="34" charset="-122"/>
                <a:ea typeface="Microsoft YaHei" pitchFamily="34" charset="-122"/>
              </a:rPr>
              <a:t>930</a:t>
            </a:r>
          </a:p>
        </p:txBody>
      </p:sp>
      <p:sp>
        <p:nvSpPr>
          <p:cNvPr id="6" name="TextBox 9"/>
          <p:cNvSpPr txBox="1"/>
          <p:nvPr/>
        </p:nvSpPr>
        <p:spPr>
          <a:xfrm>
            <a:off x="3513460" y="1404237"/>
            <a:ext cx="5256584" cy="1993238"/>
          </a:xfrm>
          <a:prstGeom prst="rect">
            <a:avLst/>
          </a:prstGeom>
          <a:solidFill>
            <a:schemeClr val="accent4">
              <a:lumMod val="20000"/>
              <a:lumOff val="80000"/>
            </a:schemeClr>
          </a:solidFill>
          <a:ln w="19050" cmpd="dbl">
            <a:solidFill>
              <a:srgbClr val="7030A0"/>
            </a:solidFill>
            <a:prstDash val="dashDot"/>
          </a:ln>
        </p:spPr>
        <p:txBody>
          <a:bodyPr wrap="square" rtlCol="0">
            <a:spAutoFit/>
          </a:bodyPr>
          <a:lstStyle/>
          <a:p>
            <a:pPr>
              <a:lnSpc>
                <a:spcPct val="150000"/>
              </a:lnSpc>
            </a:pPr>
            <a:r>
              <a:rPr lang="zh-CN" altLang="en-US" sz="1400" b="1" dirty="0">
                <a:latin typeface="Microsoft YaHei" pitchFamily="34" charset="-122"/>
                <a:ea typeface="Microsoft YaHei" pitchFamily="34" charset="-122"/>
              </a:rPr>
              <a:t>这里就要说到批处理的一个机制，就是预处理。</a:t>
            </a:r>
            <a:endParaRPr lang="en-US" altLang="zh-CN" sz="1400" b="1" dirty="0">
              <a:latin typeface="Microsoft YaHei" pitchFamily="34" charset="-122"/>
              <a:ea typeface="Microsoft YaHei" pitchFamily="34" charset="-122"/>
            </a:endParaRPr>
          </a:p>
          <a:p>
            <a:pPr>
              <a:lnSpc>
                <a:spcPct val="150000"/>
              </a:lnSpc>
            </a:pPr>
            <a:r>
              <a:rPr lang="zh-CN" altLang="en-US" sz="1400" b="1" dirty="0">
                <a:latin typeface="Microsoft YaHei" pitchFamily="34" charset="-122"/>
                <a:ea typeface="Microsoft YaHei" pitchFamily="34" charset="-122"/>
              </a:rPr>
              <a:t>程序执行“</a:t>
            </a:r>
            <a:r>
              <a:rPr lang="en-US" altLang="zh-CN" sz="1400" b="1" dirty="0">
                <a:latin typeface="Microsoft YaHei" pitchFamily="34" charset="-122"/>
                <a:ea typeface="Microsoft YaHei" pitchFamily="34" charset="-122"/>
              </a:rPr>
              <a:t>set /a </a:t>
            </a:r>
            <a:r>
              <a:rPr lang="en-US" altLang="zh-CN" sz="1400" b="1" dirty="0" err="1">
                <a:latin typeface="Microsoft YaHei" pitchFamily="34" charset="-122"/>
                <a:ea typeface="Microsoft YaHei" pitchFamily="34" charset="-122"/>
              </a:rPr>
              <a:t>aa</a:t>
            </a:r>
            <a:r>
              <a:rPr lang="en-US" altLang="zh-CN" sz="1400" b="1" dirty="0">
                <a:latin typeface="Microsoft YaHei" pitchFamily="34" charset="-122"/>
                <a:ea typeface="Microsoft YaHei" pitchFamily="34" charset="-122"/>
              </a:rPr>
              <a:t>=1%aa%-10000</a:t>
            </a:r>
            <a:r>
              <a:rPr lang="zh-CN" altLang="en-US" sz="1400" b="1" dirty="0">
                <a:latin typeface="Microsoft YaHei" pitchFamily="34" charset="-122"/>
                <a:ea typeface="Microsoft YaHei" pitchFamily="34" charset="-122"/>
              </a:rPr>
              <a:t>”其实是这么工作的，首先使用</a:t>
            </a:r>
            <a:r>
              <a:rPr lang="en-US" altLang="zh-CN" sz="1400" b="1" dirty="0" err="1">
                <a:latin typeface="Microsoft YaHei" pitchFamily="34" charset="-122"/>
                <a:ea typeface="Microsoft YaHei" pitchFamily="34" charset="-122"/>
              </a:rPr>
              <a:t>aa</a:t>
            </a:r>
            <a:r>
              <a:rPr lang="en-US" altLang="zh-CN" sz="1400" b="1" dirty="0">
                <a:latin typeface="Microsoft YaHei" pitchFamily="34" charset="-122"/>
                <a:ea typeface="Microsoft YaHei" pitchFamily="34" charset="-122"/>
              </a:rPr>
              <a:t>=0930</a:t>
            </a:r>
            <a:r>
              <a:rPr lang="zh-CN" altLang="en-US" sz="1400" b="1" dirty="0">
                <a:latin typeface="Microsoft YaHei" pitchFamily="34" charset="-122"/>
                <a:ea typeface="Microsoft YaHei" pitchFamily="34" charset="-122"/>
              </a:rPr>
              <a:t>来为这条语句赋值，语句变成了“</a:t>
            </a:r>
            <a:r>
              <a:rPr lang="en-US" altLang="zh-CN" sz="1400" b="1" dirty="0">
                <a:latin typeface="Microsoft YaHei" pitchFamily="34" charset="-122"/>
                <a:ea typeface="Microsoft YaHei" pitchFamily="34" charset="-122"/>
              </a:rPr>
              <a:t>set /a </a:t>
            </a:r>
            <a:r>
              <a:rPr lang="en-US" altLang="zh-CN" sz="1400" b="1" dirty="0" err="1">
                <a:latin typeface="Microsoft YaHei" pitchFamily="34" charset="-122"/>
                <a:ea typeface="Microsoft YaHei" pitchFamily="34" charset="-122"/>
              </a:rPr>
              <a:t>aa</a:t>
            </a:r>
            <a:r>
              <a:rPr lang="en-US" altLang="zh-CN" sz="1400" b="1" dirty="0">
                <a:latin typeface="Microsoft YaHei" pitchFamily="34" charset="-122"/>
                <a:ea typeface="Microsoft YaHei" pitchFamily="34" charset="-122"/>
              </a:rPr>
              <a:t>=10930-10000”</a:t>
            </a:r>
            <a:r>
              <a:rPr lang="zh-CN" altLang="en-US" sz="1400" b="1" dirty="0">
                <a:latin typeface="Microsoft YaHei" pitchFamily="34" charset="-122"/>
                <a:ea typeface="Microsoft YaHei" pitchFamily="34" charset="-122"/>
              </a:rPr>
              <a:t>，然后在进行数值计算，得到“</a:t>
            </a:r>
            <a:r>
              <a:rPr lang="en-US" altLang="zh-CN" sz="1400" b="1" dirty="0">
                <a:latin typeface="Microsoft YaHei" pitchFamily="34" charset="-122"/>
                <a:ea typeface="Microsoft YaHei" pitchFamily="34" charset="-122"/>
              </a:rPr>
              <a:t>10930-10000=930</a:t>
            </a:r>
            <a:r>
              <a:rPr lang="zh-CN" altLang="en-US" sz="1400" b="1" dirty="0">
                <a:latin typeface="Microsoft YaHei" pitchFamily="34" charset="-122"/>
                <a:ea typeface="Microsoft YaHei" pitchFamily="34" charset="-122"/>
              </a:rPr>
              <a:t>”，再把这个值，赋值给</a:t>
            </a:r>
            <a:r>
              <a:rPr lang="en-US" altLang="zh-CN" sz="1400" b="1" dirty="0" err="1">
                <a:latin typeface="Microsoft YaHei" pitchFamily="34" charset="-122"/>
                <a:ea typeface="Microsoft YaHei" pitchFamily="34" charset="-122"/>
              </a:rPr>
              <a:t>aa</a:t>
            </a:r>
            <a:r>
              <a:rPr lang="zh-CN" altLang="en-US" sz="1400" b="1" dirty="0">
                <a:latin typeface="Microsoft YaHei" pitchFamily="34" charset="-122"/>
                <a:ea typeface="Microsoft YaHei" pitchFamily="34" charset="-122"/>
              </a:rPr>
              <a:t>。</a:t>
            </a:r>
            <a:endParaRPr lang="en-US" altLang="zh-CN" sz="1400" b="1" dirty="0">
              <a:latin typeface="Microsoft YaHei" pitchFamily="34" charset="-122"/>
              <a:ea typeface="Microsoft YaHei" pitchFamily="34" charset="-122"/>
            </a:endParaRPr>
          </a:p>
          <a:p>
            <a:pPr>
              <a:lnSpc>
                <a:spcPct val="150000"/>
              </a:lnSpc>
            </a:pPr>
            <a:r>
              <a:rPr lang="zh-CN" altLang="en-US" sz="1400" b="1" dirty="0">
                <a:latin typeface="Microsoft YaHei" pitchFamily="34" charset="-122"/>
                <a:ea typeface="Microsoft YaHei" pitchFamily="34" charset="-122"/>
              </a:rPr>
              <a:t>详细内容会在后面说明，这里剧透一下。</a:t>
            </a:r>
            <a:endParaRPr lang="en-US" altLang="zh-CN" sz="1400" b="1" dirty="0">
              <a:latin typeface="Microsoft YaHei" pitchFamily="34" charset="-122"/>
              <a:ea typeface="Microsoft YaHei" pitchFamily="34" charset="-122"/>
            </a:endParaRPr>
          </a:p>
        </p:txBody>
      </p:sp>
      <p:sp>
        <p:nvSpPr>
          <p:cNvPr id="3" name="テキスト ボックス 2"/>
          <p:cNvSpPr txBox="1"/>
          <p:nvPr/>
        </p:nvSpPr>
        <p:spPr>
          <a:xfrm>
            <a:off x="502646" y="3397475"/>
            <a:ext cx="3674211" cy="2308324"/>
          </a:xfrm>
          <a:prstGeom prst="rect">
            <a:avLst/>
          </a:prstGeom>
          <a:noFill/>
        </p:spPr>
        <p:txBody>
          <a:bodyPr wrap="none" rtlCol="0">
            <a:spAutoFit/>
          </a:bodyPr>
          <a:lstStyle/>
          <a:p>
            <a:pPr>
              <a:lnSpc>
                <a:spcPct val="150000"/>
              </a:lnSpc>
            </a:pPr>
            <a:r>
              <a:rPr kumimoji="1" lang="zh-CN" altLang="en-US" sz="1600" b="1" dirty="0" smtClean="0">
                <a:latin typeface="Microsoft YaHei" pitchFamily="34" charset="-122"/>
                <a:ea typeface="Microsoft YaHei" pitchFamily="34" charset="-122"/>
              </a:rPr>
              <a:t>让我们做个小程序设法了解更多：</a:t>
            </a:r>
            <a:endParaRPr kumimoji="1" lang="en-US" altLang="zh-CN" sz="1600" b="1" dirty="0" smtClean="0">
              <a:latin typeface="Microsoft YaHei" pitchFamily="34" charset="-122"/>
              <a:ea typeface="Microsoft YaHei" pitchFamily="34" charset="-122"/>
            </a:endParaRPr>
          </a:p>
          <a:p>
            <a:pPr>
              <a:lnSpc>
                <a:spcPct val="150000"/>
              </a:lnSpc>
            </a:pPr>
            <a:r>
              <a:rPr lang="en-US" altLang="ja-JP" sz="1600" b="1" dirty="0">
                <a:solidFill>
                  <a:srgbClr val="C00000"/>
                </a:solidFill>
                <a:latin typeface="Microsoft YaHei" pitchFamily="34" charset="-122"/>
                <a:ea typeface="Microsoft YaHei" pitchFamily="34" charset="-122"/>
              </a:rPr>
              <a:t>  @echo off</a:t>
            </a:r>
            <a:br>
              <a:rPr lang="en-US" altLang="ja-JP" sz="1600" b="1" dirty="0">
                <a:solidFill>
                  <a:srgbClr val="C00000"/>
                </a:solidFill>
                <a:latin typeface="Microsoft YaHei" pitchFamily="34" charset="-122"/>
                <a:ea typeface="Microsoft YaHei" pitchFamily="34" charset="-122"/>
              </a:rPr>
            </a:br>
            <a:r>
              <a:rPr lang="en-US" altLang="ja-JP" sz="1600" b="1" dirty="0">
                <a:solidFill>
                  <a:srgbClr val="C00000"/>
                </a:solidFill>
                <a:latin typeface="Microsoft YaHei" pitchFamily="34" charset="-122"/>
                <a:ea typeface="Microsoft YaHei" pitchFamily="34" charset="-122"/>
              </a:rPr>
              <a:t>  set /p input=</a:t>
            </a:r>
            <a:r>
              <a:rPr lang="ja-JP" altLang="en-US" sz="1600" b="1" dirty="0">
                <a:solidFill>
                  <a:srgbClr val="C00000"/>
                </a:solidFill>
                <a:latin typeface="Microsoft YaHei" pitchFamily="34" charset="-122"/>
                <a:ea typeface="Microsoft YaHei" pitchFamily="34" charset="-122"/>
              </a:rPr>
              <a:t>请输入计算表达式：</a:t>
            </a:r>
            <a:br>
              <a:rPr lang="ja-JP" altLang="en-US" sz="1600" b="1" dirty="0">
                <a:solidFill>
                  <a:srgbClr val="C00000"/>
                </a:solidFill>
                <a:latin typeface="Microsoft YaHei" pitchFamily="34" charset="-122"/>
                <a:ea typeface="Microsoft YaHei" pitchFamily="34" charset="-122"/>
              </a:rPr>
            </a:br>
            <a:r>
              <a:rPr lang="ja-JP" altLang="en-US" sz="1600" b="1" dirty="0">
                <a:solidFill>
                  <a:srgbClr val="C00000"/>
                </a:solidFill>
                <a:latin typeface="Microsoft YaHei" pitchFamily="34" charset="-122"/>
                <a:ea typeface="Microsoft YaHei" pitchFamily="34" charset="-122"/>
              </a:rPr>
              <a:t>  </a:t>
            </a:r>
            <a:r>
              <a:rPr lang="en-US" altLang="ja-JP" sz="1600" b="1" dirty="0">
                <a:solidFill>
                  <a:srgbClr val="C00000"/>
                </a:solidFill>
                <a:latin typeface="Microsoft YaHei" pitchFamily="34" charset="-122"/>
                <a:ea typeface="Microsoft YaHei" pitchFamily="34" charset="-122"/>
              </a:rPr>
              <a:t>set /a </a:t>
            </a:r>
            <a:r>
              <a:rPr lang="en-US" altLang="ja-JP" sz="1600" b="1" dirty="0" err="1">
                <a:solidFill>
                  <a:srgbClr val="C00000"/>
                </a:solidFill>
                <a:latin typeface="Microsoft YaHei" pitchFamily="34" charset="-122"/>
                <a:ea typeface="Microsoft YaHei" pitchFamily="34" charset="-122"/>
              </a:rPr>
              <a:t>var</a:t>
            </a:r>
            <a:r>
              <a:rPr lang="en-US" altLang="ja-JP" sz="1600" b="1" dirty="0">
                <a:solidFill>
                  <a:srgbClr val="C00000"/>
                </a:solidFill>
                <a:latin typeface="Microsoft YaHei" pitchFamily="34" charset="-122"/>
                <a:ea typeface="Microsoft YaHei" pitchFamily="34" charset="-122"/>
              </a:rPr>
              <a:t>=%input%</a:t>
            </a:r>
            <a:br>
              <a:rPr lang="en-US" altLang="ja-JP" sz="1600" b="1" dirty="0">
                <a:solidFill>
                  <a:srgbClr val="C00000"/>
                </a:solidFill>
                <a:latin typeface="Microsoft YaHei" pitchFamily="34" charset="-122"/>
                <a:ea typeface="Microsoft YaHei" pitchFamily="34" charset="-122"/>
              </a:rPr>
            </a:br>
            <a:r>
              <a:rPr lang="en-US" altLang="ja-JP" sz="1600" b="1" dirty="0">
                <a:solidFill>
                  <a:srgbClr val="C00000"/>
                </a:solidFill>
                <a:latin typeface="Microsoft YaHei" pitchFamily="34" charset="-122"/>
                <a:ea typeface="Microsoft YaHei" pitchFamily="34" charset="-122"/>
              </a:rPr>
              <a:t>  echo </a:t>
            </a:r>
            <a:r>
              <a:rPr lang="ja-JP" altLang="en-US" sz="1600" b="1" dirty="0">
                <a:solidFill>
                  <a:srgbClr val="C00000"/>
                </a:solidFill>
                <a:latin typeface="Microsoft YaHei" pitchFamily="34" charset="-122"/>
                <a:ea typeface="Microsoft YaHei" pitchFamily="34" charset="-122"/>
              </a:rPr>
              <a:t>计算结果：</a:t>
            </a:r>
            <a:r>
              <a:rPr lang="en-US" altLang="ja-JP" sz="1600" b="1" dirty="0">
                <a:solidFill>
                  <a:srgbClr val="C00000"/>
                </a:solidFill>
                <a:latin typeface="Microsoft YaHei" pitchFamily="34" charset="-122"/>
                <a:ea typeface="Microsoft YaHei" pitchFamily="34" charset="-122"/>
              </a:rPr>
              <a:t>%input%=%</a:t>
            </a:r>
            <a:r>
              <a:rPr lang="en-US" altLang="ja-JP" sz="1600" b="1" dirty="0" err="1">
                <a:solidFill>
                  <a:srgbClr val="C00000"/>
                </a:solidFill>
                <a:latin typeface="Microsoft YaHei" pitchFamily="34" charset="-122"/>
                <a:ea typeface="Microsoft YaHei" pitchFamily="34" charset="-122"/>
              </a:rPr>
              <a:t>var</a:t>
            </a:r>
            <a:r>
              <a:rPr lang="en-US" altLang="ja-JP" sz="1600" b="1" dirty="0">
                <a:solidFill>
                  <a:srgbClr val="C00000"/>
                </a:solidFill>
                <a:latin typeface="Microsoft YaHei" pitchFamily="34" charset="-122"/>
                <a:ea typeface="Microsoft YaHei" pitchFamily="34" charset="-122"/>
              </a:rPr>
              <a:t>%</a:t>
            </a:r>
            <a:br>
              <a:rPr lang="en-US" altLang="ja-JP" sz="1600" b="1" dirty="0">
                <a:solidFill>
                  <a:srgbClr val="C00000"/>
                </a:solidFill>
                <a:latin typeface="Microsoft YaHei" pitchFamily="34" charset="-122"/>
                <a:ea typeface="Microsoft YaHei" pitchFamily="34" charset="-122"/>
              </a:rPr>
            </a:br>
            <a:r>
              <a:rPr lang="en-US" altLang="ja-JP" sz="1600" b="1" dirty="0">
                <a:solidFill>
                  <a:srgbClr val="C00000"/>
                </a:solidFill>
                <a:latin typeface="Microsoft YaHei" pitchFamily="34" charset="-122"/>
                <a:ea typeface="Microsoft YaHei" pitchFamily="34" charset="-122"/>
              </a:rPr>
              <a:t>  </a:t>
            </a:r>
            <a:r>
              <a:rPr lang="en-US" altLang="ja-JP" sz="1600" b="1" dirty="0" smtClean="0">
                <a:solidFill>
                  <a:srgbClr val="C00000"/>
                </a:solidFill>
                <a:latin typeface="Microsoft YaHei" pitchFamily="34" charset="-122"/>
                <a:ea typeface="Microsoft YaHei" pitchFamily="34" charset="-122"/>
              </a:rPr>
              <a:t>pause</a:t>
            </a:r>
            <a:endParaRPr lang="en-US" altLang="ja-JP" sz="1600" b="1" dirty="0">
              <a:solidFill>
                <a:srgbClr val="C00000"/>
              </a:solidFill>
              <a:latin typeface="Microsoft YaHei" pitchFamily="34" charset="-122"/>
              <a:ea typeface="Microsoft YaHei" pitchFamily="34" charset="-122"/>
            </a:endParaRPr>
          </a:p>
        </p:txBody>
      </p:sp>
      <p:sp>
        <p:nvSpPr>
          <p:cNvPr id="5" name="角丸四角形 4"/>
          <p:cNvSpPr/>
          <p:nvPr/>
        </p:nvSpPr>
        <p:spPr>
          <a:xfrm>
            <a:off x="4427984" y="3933054"/>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请输入计算表达式：</a:t>
            </a:r>
            <a:r>
              <a:rPr kumimoji="1" lang="en-US" altLang="zh-CN" sz="1600" dirty="0" smtClean="0">
                <a:solidFill>
                  <a:schemeClr val="bg1"/>
                </a:solidFill>
                <a:latin typeface="Microsoft YaHei" pitchFamily="34" charset="-122"/>
                <a:ea typeface="Microsoft YaHei" pitchFamily="34" charset="-122"/>
              </a:rPr>
              <a:t>1+2+3-4+5</a:t>
            </a:r>
          </a:p>
        </p:txBody>
      </p:sp>
      <p:sp>
        <p:nvSpPr>
          <p:cNvPr id="9" name="角丸四角形 8"/>
          <p:cNvSpPr/>
          <p:nvPr/>
        </p:nvSpPr>
        <p:spPr>
          <a:xfrm>
            <a:off x="4433540" y="4725143"/>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计算结果：</a:t>
            </a:r>
            <a:r>
              <a:rPr kumimoji="1" lang="en-US" altLang="zh-CN" sz="1600" dirty="0" smtClean="0">
                <a:solidFill>
                  <a:schemeClr val="bg1"/>
                </a:solidFill>
                <a:latin typeface="Microsoft YaHei" pitchFamily="34" charset="-122"/>
                <a:ea typeface="Microsoft YaHei" pitchFamily="34" charset="-122"/>
              </a:rPr>
              <a:t>1+2+3-4+5=7</a:t>
            </a:r>
          </a:p>
        </p:txBody>
      </p:sp>
      <p:sp>
        <p:nvSpPr>
          <p:cNvPr id="11" name="角丸四角形 10"/>
          <p:cNvSpPr/>
          <p:nvPr/>
        </p:nvSpPr>
        <p:spPr>
          <a:xfrm>
            <a:off x="4455593" y="3933054"/>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请输入计算表达式：</a:t>
            </a:r>
            <a:r>
              <a:rPr kumimoji="1" lang="en-US" altLang="zh-CN" sz="1600" dirty="0" smtClean="0">
                <a:solidFill>
                  <a:schemeClr val="bg1"/>
                </a:solidFill>
                <a:latin typeface="Microsoft YaHei" pitchFamily="34" charset="-122"/>
                <a:ea typeface="Microsoft YaHei" pitchFamily="34" charset="-122"/>
              </a:rPr>
              <a:t>10/3</a:t>
            </a:r>
          </a:p>
        </p:txBody>
      </p:sp>
      <p:sp>
        <p:nvSpPr>
          <p:cNvPr id="12" name="角丸四角形 11"/>
          <p:cNvSpPr/>
          <p:nvPr/>
        </p:nvSpPr>
        <p:spPr>
          <a:xfrm>
            <a:off x="4461149" y="4725143"/>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计算结果：</a:t>
            </a:r>
            <a:r>
              <a:rPr kumimoji="1" lang="en-US" altLang="zh-CN" sz="1600" dirty="0" smtClean="0">
                <a:solidFill>
                  <a:schemeClr val="bg1"/>
                </a:solidFill>
                <a:latin typeface="Microsoft YaHei" pitchFamily="34" charset="-122"/>
                <a:ea typeface="Microsoft YaHei" pitchFamily="34" charset="-122"/>
              </a:rPr>
              <a:t>10</a:t>
            </a:r>
            <a:r>
              <a:rPr lang="en-US" altLang="zh-CN" sz="1600" dirty="0" smtClean="0">
                <a:solidFill>
                  <a:schemeClr val="bg1"/>
                </a:solidFill>
                <a:latin typeface="Microsoft YaHei" pitchFamily="34" charset="-122"/>
                <a:ea typeface="Microsoft YaHei" pitchFamily="34" charset="-122"/>
              </a:rPr>
              <a:t>/3=</a:t>
            </a:r>
            <a:r>
              <a:rPr kumimoji="1" lang="en-US" altLang="zh-CN" sz="1600" dirty="0" smtClean="0">
                <a:solidFill>
                  <a:schemeClr val="bg1"/>
                </a:solidFill>
                <a:latin typeface="Microsoft YaHei" pitchFamily="34" charset="-122"/>
                <a:ea typeface="Microsoft YaHei" pitchFamily="34" charset="-122"/>
              </a:rPr>
              <a:t>3</a:t>
            </a:r>
          </a:p>
        </p:txBody>
      </p:sp>
      <p:sp>
        <p:nvSpPr>
          <p:cNvPr id="14" name="角丸四角形 13"/>
          <p:cNvSpPr/>
          <p:nvPr/>
        </p:nvSpPr>
        <p:spPr>
          <a:xfrm>
            <a:off x="4413176" y="3939836"/>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请输入计算表达式：</a:t>
            </a:r>
            <a:r>
              <a:rPr kumimoji="1" lang="en-US" altLang="zh-CN" sz="1600" dirty="0" smtClean="0">
                <a:solidFill>
                  <a:schemeClr val="bg1"/>
                </a:solidFill>
                <a:latin typeface="Microsoft YaHei" pitchFamily="34" charset="-122"/>
                <a:ea typeface="Microsoft YaHei" pitchFamily="34" charset="-122"/>
              </a:rPr>
              <a:t>-100+63</a:t>
            </a:r>
          </a:p>
        </p:txBody>
      </p:sp>
      <p:sp>
        <p:nvSpPr>
          <p:cNvPr id="15" name="角丸四角形 14"/>
          <p:cNvSpPr/>
          <p:nvPr/>
        </p:nvSpPr>
        <p:spPr>
          <a:xfrm>
            <a:off x="4418732" y="4731925"/>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计算结果：</a:t>
            </a:r>
            <a:r>
              <a:rPr kumimoji="1" lang="en-US" altLang="zh-CN" sz="1600" dirty="0" smtClean="0">
                <a:solidFill>
                  <a:schemeClr val="bg1"/>
                </a:solidFill>
                <a:latin typeface="Microsoft YaHei" pitchFamily="34" charset="-122"/>
                <a:ea typeface="Microsoft YaHei" pitchFamily="34" charset="-122"/>
              </a:rPr>
              <a:t>-100+63=-37</a:t>
            </a:r>
          </a:p>
        </p:txBody>
      </p:sp>
      <p:sp>
        <p:nvSpPr>
          <p:cNvPr id="16" name="角丸四角形 15"/>
          <p:cNvSpPr/>
          <p:nvPr/>
        </p:nvSpPr>
        <p:spPr>
          <a:xfrm>
            <a:off x="4413175" y="3933053"/>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请输入计算表达式：</a:t>
            </a:r>
            <a:r>
              <a:rPr kumimoji="1" lang="en-US" altLang="zh-CN" sz="1600" dirty="0" smtClean="0">
                <a:solidFill>
                  <a:schemeClr val="bg1"/>
                </a:solidFill>
                <a:latin typeface="Microsoft YaHei" pitchFamily="34" charset="-122"/>
                <a:ea typeface="Microsoft YaHei" pitchFamily="34" charset="-122"/>
              </a:rPr>
              <a:t>100%3</a:t>
            </a:r>
          </a:p>
        </p:txBody>
      </p:sp>
      <p:sp>
        <p:nvSpPr>
          <p:cNvPr id="17" name="角丸四角形 16"/>
          <p:cNvSpPr/>
          <p:nvPr/>
        </p:nvSpPr>
        <p:spPr>
          <a:xfrm>
            <a:off x="4418731" y="4725142"/>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计算结果：</a:t>
            </a:r>
            <a:r>
              <a:rPr kumimoji="1" lang="en-US" altLang="zh-CN" sz="1600" dirty="0" smtClean="0">
                <a:solidFill>
                  <a:schemeClr val="bg1"/>
                </a:solidFill>
                <a:latin typeface="Microsoft YaHei" pitchFamily="34" charset="-122"/>
                <a:ea typeface="Microsoft YaHei" pitchFamily="34" charset="-122"/>
              </a:rPr>
              <a:t>100%3=1</a:t>
            </a:r>
          </a:p>
        </p:txBody>
      </p:sp>
      <p:sp>
        <p:nvSpPr>
          <p:cNvPr id="18" name="角丸四角形 17"/>
          <p:cNvSpPr/>
          <p:nvPr/>
        </p:nvSpPr>
        <p:spPr>
          <a:xfrm>
            <a:off x="4413174" y="3939836"/>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请输入计算表达式：</a:t>
            </a:r>
            <a:r>
              <a:rPr kumimoji="1" lang="en-US" altLang="zh-CN" sz="1600" dirty="0" smtClean="0">
                <a:solidFill>
                  <a:schemeClr val="bg1"/>
                </a:solidFill>
                <a:latin typeface="Microsoft YaHei" pitchFamily="34" charset="-122"/>
                <a:ea typeface="Microsoft YaHei" pitchFamily="34" charset="-122"/>
              </a:rPr>
              <a:t>(</a:t>
            </a:r>
            <a:r>
              <a:rPr lang="en-US" altLang="ja-JP" sz="1600" dirty="0" smtClean="0"/>
              <a:t>25+75</a:t>
            </a:r>
            <a:r>
              <a:rPr lang="en-US" altLang="ja-JP" sz="1600" dirty="0"/>
              <a:t>)*2/(15+5)</a:t>
            </a:r>
            <a:endParaRPr kumimoji="1" lang="en-US" altLang="zh-CN" sz="1600" dirty="0" smtClean="0">
              <a:solidFill>
                <a:schemeClr val="bg1"/>
              </a:solidFill>
              <a:latin typeface="Microsoft YaHei" pitchFamily="34" charset="-122"/>
              <a:ea typeface="Microsoft YaHei" pitchFamily="34" charset="-122"/>
            </a:endParaRPr>
          </a:p>
        </p:txBody>
      </p:sp>
      <p:sp>
        <p:nvSpPr>
          <p:cNvPr id="19" name="角丸四角形 18"/>
          <p:cNvSpPr/>
          <p:nvPr/>
        </p:nvSpPr>
        <p:spPr>
          <a:xfrm>
            <a:off x="4418730" y="4731925"/>
            <a:ext cx="3816423" cy="504057"/>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计算结果：</a:t>
            </a:r>
            <a:r>
              <a:rPr kumimoji="1" lang="en-US" altLang="zh-CN" sz="1600" dirty="0" smtClean="0">
                <a:solidFill>
                  <a:schemeClr val="bg1"/>
                </a:solidFill>
                <a:latin typeface="Microsoft YaHei" pitchFamily="34" charset="-122"/>
                <a:ea typeface="Microsoft YaHei" pitchFamily="34" charset="-122"/>
              </a:rPr>
              <a:t>(</a:t>
            </a:r>
            <a:r>
              <a:rPr lang="en-US" altLang="ja-JP" sz="1600" dirty="0" smtClean="0"/>
              <a:t>25+75</a:t>
            </a:r>
            <a:r>
              <a:rPr lang="en-US" altLang="ja-JP" sz="1600" dirty="0"/>
              <a:t>)*2/(15+5</a:t>
            </a:r>
            <a:r>
              <a:rPr lang="en-US" altLang="ja-JP" sz="1600" dirty="0" smtClean="0"/>
              <a:t>)</a:t>
            </a:r>
            <a:r>
              <a:rPr kumimoji="1" lang="en-US" altLang="zh-CN" sz="1600" dirty="0" smtClean="0">
                <a:solidFill>
                  <a:schemeClr val="bg1"/>
                </a:solidFill>
                <a:latin typeface="Microsoft YaHei" pitchFamily="34" charset="-122"/>
                <a:ea typeface="Microsoft YaHei" pitchFamily="34" charset="-122"/>
              </a:rPr>
              <a:t>=10</a:t>
            </a:r>
          </a:p>
        </p:txBody>
      </p:sp>
      <p:sp>
        <p:nvSpPr>
          <p:cNvPr id="20" name="角丸四角形 19"/>
          <p:cNvSpPr/>
          <p:nvPr/>
        </p:nvSpPr>
        <p:spPr>
          <a:xfrm>
            <a:off x="4355976" y="3922878"/>
            <a:ext cx="4560792" cy="540000"/>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请输入计算表达式：</a:t>
            </a:r>
            <a:r>
              <a:rPr lang="en-US" altLang="ja-JP" sz="1600" dirty="0" smtClean="0">
                <a:latin typeface="Microsoft YaHei" pitchFamily="34" charset="-122"/>
                <a:ea typeface="Microsoft YaHei" pitchFamily="34" charset="-122"/>
              </a:rPr>
              <a:t>1234567890*9876543210</a:t>
            </a:r>
            <a:endParaRPr kumimoji="1" lang="en-US" altLang="zh-CN" sz="1600" dirty="0" smtClean="0">
              <a:solidFill>
                <a:schemeClr val="bg1"/>
              </a:solidFill>
              <a:latin typeface="Microsoft YaHei" pitchFamily="34" charset="-122"/>
              <a:ea typeface="Microsoft YaHei" pitchFamily="34" charset="-122"/>
            </a:endParaRPr>
          </a:p>
        </p:txBody>
      </p:sp>
      <p:sp>
        <p:nvSpPr>
          <p:cNvPr id="21" name="角丸四角形 20"/>
          <p:cNvSpPr/>
          <p:nvPr/>
        </p:nvSpPr>
        <p:spPr>
          <a:xfrm>
            <a:off x="4355976" y="4725142"/>
            <a:ext cx="4536504" cy="540000"/>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计算结果：</a:t>
            </a:r>
            <a:r>
              <a:rPr lang="en-US" altLang="ja-JP" sz="1600" dirty="0" smtClean="0">
                <a:latin typeface="Microsoft YaHei" pitchFamily="34" charset="-122"/>
                <a:ea typeface="Microsoft YaHei" pitchFamily="34" charset="-122"/>
              </a:rPr>
              <a:t>1234567890*9876543210=</a:t>
            </a:r>
            <a:endParaRPr lang="en-US" altLang="zh-CN" sz="1600" dirty="0">
              <a:solidFill>
                <a:schemeClr val="bg1"/>
              </a:solidFill>
              <a:latin typeface="Microsoft YaHei" pitchFamily="34" charset="-122"/>
              <a:ea typeface="Microsoft YaHei" pitchFamily="34" charset="-122"/>
            </a:endParaRPr>
          </a:p>
        </p:txBody>
      </p:sp>
      <p:sp>
        <p:nvSpPr>
          <p:cNvPr id="23" name="角丸四角形 22"/>
          <p:cNvSpPr/>
          <p:nvPr/>
        </p:nvSpPr>
        <p:spPr>
          <a:xfrm>
            <a:off x="4355976" y="3915082"/>
            <a:ext cx="4560792" cy="540000"/>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请输入计算表达式：</a:t>
            </a:r>
            <a:r>
              <a:rPr lang="en-US" altLang="ja-JP" sz="1600" dirty="0" smtClean="0">
                <a:latin typeface="Microsoft YaHei" pitchFamily="34" charset="-122"/>
                <a:ea typeface="Microsoft YaHei" pitchFamily="34" charset="-122"/>
              </a:rPr>
              <a:t>2147483647-1</a:t>
            </a:r>
            <a:endParaRPr kumimoji="1" lang="en-US" altLang="zh-CN" sz="1600" dirty="0" smtClean="0">
              <a:solidFill>
                <a:schemeClr val="bg1"/>
              </a:solidFill>
              <a:latin typeface="Microsoft YaHei" pitchFamily="34" charset="-122"/>
              <a:ea typeface="Microsoft YaHei" pitchFamily="34" charset="-122"/>
            </a:endParaRPr>
          </a:p>
        </p:txBody>
      </p:sp>
      <p:sp>
        <p:nvSpPr>
          <p:cNvPr id="24" name="角丸四角形 23"/>
          <p:cNvSpPr/>
          <p:nvPr/>
        </p:nvSpPr>
        <p:spPr>
          <a:xfrm>
            <a:off x="4355976" y="4717346"/>
            <a:ext cx="4536504" cy="540000"/>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计算结果：</a:t>
            </a:r>
            <a:r>
              <a:rPr lang="en-US" altLang="ja-JP" sz="1600" dirty="0" smtClean="0">
                <a:latin typeface="Microsoft YaHei" pitchFamily="34" charset="-122"/>
                <a:ea typeface="Microsoft YaHei" pitchFamily="34" charset="-122"/>
              </a:rPr>
              <a:t>2147483647-1=2147483646</a:t>
            </a:r>
            <a:endParaRPr lang="en-US" altLang="zh-CN" sz="1600" dirty="0">
              <a:solidFill>
                <a:schemeClr val="bg1"/>
              </a:solidFill>
              <a:latin typeface="Microsoft YaHei" pitchFamily="34" charset="-122"/>
              <a:ea typeface="Microsoft YaHei" pitchFamily="34" charset="-122"/>
            </a:endParaRPr>
          </a:p>
        </p:txBody>
      </p:sp>
      <p:sp>
        <p:nvSpPr>
          <p:cNvPr id="26" name="角丸四角形 25"/>
          <p:cNvSpPr/>
          <p:nvPr/>
        </p:nvSpPr>
        <p:spPr>
          <a:xfrm>
            <a:off x="4355976" y="3921864"/>
            <a:ext cx="4560792" cy="540000"/>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请输入计算表达式：</a:t>
            </a:r>
            <a:r>
              <a:rPr lang="en-US" altLang="ja-JP" sz="1600" dirty="0" smtClean="0">
                <a:latin typeface="Microsoft YaHei" pitchFamily="34" charset="-122"/>
                <a:ea typeface="Microsoft YaHei" pitchFamily="34" charset="-122"/>
              </a:rPr>
              <a:t>2147483647+1</a:t>
            </a:r>
            <a:endParaRPr kumimoji="1" lang="en-US" altLang="zh-CN" sz="1600" dirty="0" smtClean="0">
              <a:solidFill>
                <a:schemeClr val="bg1"/>
              </a:solidFill>
              <a:latin typeface="Microsoft YaHei" pitchFamily="34" charset="-122"/>
              <a:ea typeface="Microsoft YaHei" pitchFamily="34" charset="-122"/>
            </a:endParaRPr>
          </a:p>
        </p:txBody>
      </p:sp>
      <p:sp>
        <p:nvSpPr>
          <p:cNvPr id="27" name="角丸四角形 26"/>
          <p:cNvSpPr/>
          <p:nvPr/>
        </p:nvSpPr>
        <p:spPr>
          <a:xfrm>
            <a:off x="4355976" y="4724128"/>
            <a:ext cx="4536504" cy="540000"/>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计算结果：</a:t>
            </a:r>
            <a:r>
              <a:rPr lang="en-US" altLang="ja-JP" sz="1600" dirty="0" smtClean="0">
                <a:latin typeface="Microsoft YaHei" pitchFamily="34" charset="-122"/>
                <a:ea typeface="Microsoft YaHei" pitchFamily="34" charset="-122"/>
              </a:rPr>
              <a:t>2147483647+1=-2147483648</a:t>
            </a:r>
            <a:endParaRPr lang="en-US" altLang="zh-CN" sz="1600" dirty="0">
              <a:solidFill>
                <a:schemeClr val="bg1"/>
              </a:solidFill>
              <a:latin typeface="Microsoft YaHei" pitchFamily="34" charset="-122"/>
              <a:ea typeface="Microsoft YaHei" pitchFamily="34" charset="-122"/>
            </a:endParaRPr>
          </a:p>
        </p:txBody>
      </p:sp>
      <p:sp>
        <p:nvSpPr>
          <p:cNvPr id="28" name="角丸四角形 27"/>
          <p:cNvSpPr/>
          <p:nvPr/>
        </p:nvSpPr>
        <p:spPr>
          <a:xfrm>
            <a:off x="4343832" y="3921864"/>
            <a:ext cx="4560792" cy="540000"/>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请输入计算表达式：</a:t>
            </a:r>
            <a:r>
              <a:rPr kumimoji="1" lang="en-US" altLang="zh-CN" sz="1600" dirty="0" smtClean="0">
                <a:solidFill>
                  <a:schemeClr val="bg1"/>
                </a:solidFill>
                <a:latin typeface="Microsoft YaHei" pitchFamily="34" charset="-122"/>
                <a:ea typeface="Microsoft YaHei" pitchFamily="34" charset="-122"/>
              </a:rPr>
              <a:t>-</a:t>
            </a:r>
            <a:r>
              <a:rPr lang="en-US" altLang="ja-JP" sz="1600" dirty="0" smtClean="0">
                <a:latin typeface="Microsoft YaHei" pitchFamily="34" charset="-122"/>
                <a:ea typeface="Microsoft YaHei" pitchFamily="34" charset="-122"/>
              </a:rPr>
              <a:t>2147483648-1</a:t>
            </a:r>
            <a:endParaRPr kumimoji="1" lang="en-US" altLang="zh-CN" sz="1600" dirty="0" smtClean="0">
              <a:solidFill>
                <a:schemeClr val="bg1"/>
              </a:solidFill>
              <a:latin typeface="Microsoft YaHei" pitchFamily="34" charset="-122"/>
              <a:ea typeface="Microsoft YaHei" pitchFamily="34" charset="-122"/>
            </a:endParaRPr>
          </a:p>
        </p:txBody>
      </p:sp>
      <p:sp>
        <p:nvSpPr>
          <p:cNvPr id="29" name="角丸四角形 28"/>
          <p:cNvSpPr/>
          <p:nvPr/>
        </p:nvSpPr>
        <p:spPr>
          <a:xfrm>
            <a:off x="4343832" y="4724128"/>
            <a:ext cx="4536504" cy="540000"/>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r>
              <a:rPr kumimoji="1" lang="zh-CN" altLang="en-US" sz="1600" dirty="0" smtClean="0">
                <a:solidFill>
                  <a:schemeClr val="bg1"/>
                </a:solidFill>
                <a:latin typeface="Microsoft YaHei" pitchFamily="34" charset="-122"/>
                <a:ea typeface="Microsoft YaHei" pitchFamily="34" charset="-122"/>
              </a:rPr>
              <a:t>计算结果：</a:t>
            </a:r>
            <a:r>
              <a:rPr kumimoji="1" lang="en-US" altLang="zh-CN" sz="1600" dirty="0" smtClean="0">
                <a:solidFill>
                  <a:schemeClr val="bg1"/>
                </a:solidFill>
                <a:latin typeface="Microsoft YaHei" pitchFamily="34" charset="-122"/>
                <a:ea typeface="Microsoft YaHei" pitchFamily="34" charset="-122"/>
              </a:rPr>
              <a:t>-</a:t>
            </a:r>
            <a:r>
              <a:rPr lang="en-US" altLang="ja-JP" sz="1600" dirty="0" smtClean="0">
                <a:latin typeface="Microsoft YaHei" pitchFamily="34" charset="-122"/>
                <a:ea typeface="Microsoft YaHei" pitchFamily="34" charset="-122"/>
              </a:rPr>
              <a:t>2147483648-1=2147483647</a:t>
            </a:r>
            <a:endParaRPr lang="en-US" altLang="zh-CN" sz="1600" dirty="0">
              <a:solidFill>
                <a:schemeClr val="bg1"/>
              </a:solidFill>
              <a:latin typeface="Microsoft YaHei" pitchFamily="34" charset="-122"/>
              <a:ea typeface="Microsoft YaHei" pitchFamily="34" charset="-122"/>
            </a:endParaRPr>
          </a:p>
        </p:txBody>
      </p:sp>
    </p:spTree>
    <p:extLst>
      <p:ext uri="{BB962C8B-B14F-4D97-AF65-F5344CB8AC3E}">
        <p14:creationId xmlns:p14="http://schemas.microsoft.com/office/powerpoint/2010/main" val="10749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300"/>
                                        <p:tgtEl>
                                          <p:spTgt spid="5"/>
                                        </p:tgtEl>
                                      </p:cBhvr>
                                    </p:animEffect>
                                    <p:anim calcmode="lin" valueType="num">
                                      <p:cBhvr>
                                        <p:cTn id="18" dur="300" fill="hold"/>
                                        <p:tgtEl>
                                          <p:spTgt spid="5"/>
                                        </p:tgtEl>
                                        <p:attrNameLst>
                                          <p:attrName>ppt_x</p:attrName>
                                        </p:attrNameLst>
                                      </p:cBhvr>
                                      <p:tavLst>
                                        <p:tav tm="0">
                                          <p:val>
                                            <p:strVal val="#ppt_x"/>
                                          </p:val>
                                        </p:tav>
                                        <p:tav tm="100000">
                                          <p:val>
                                            <p:strVal val="#ppt_x"/>
                                          </p:val>
                                        </p:tav>
                                      </p:tavLst>
                                    </p:anim>
                                    <p:anim calcmode="lin" valueType="num">
                                      <p:cBhvr>
                                        <p:cTn id="19" dur="3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300"/>
                            </p:stCondLst>
                            <p:childTnLst>
                              <p:par>
                                <p:cTn id="21" presetID="47" presetClass="entr" presetSubtype="0" fill="hold" grpId="0" nodeType="afterEffect">
                                  <p:stCondLst>
                                    <p:cond delay="10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300"/>
                                        <p:tgtEl>
                                          <p:spTgt spid="9"/>
                                        </p:tgtEl>
                                      </p:cBhvr>
                                    </p:animEffect>
                                    <p:anim calcmode="lin" valueType="num">
                                      <p:cBhvr>
                                        <p:cTn id="24" dur="300" fill="hold"/>
                                        <p:tgtEl>
                                          <p:spTgt spid="9"/>
                                        </p:tgtEl>
                                        <p:attrNameLst>
                                          <p:attrName>ppt_x</p:attrName>
                                        </p:attrNameLst>
                                      </p:cBhvr>
                                      <p:tavLst>
                                        <p:tav tm="0">
                                          <p:val>
                                            <p:strVal val="#ppt_x"/>
                                          </p:val>
                                        </p:tav>
                                        <p:tav tm="100000">
                                          <p:val>
                                            <p:strVal val="#ppt_x"/>
                                          </p:val>
                                        </p:tav>
                                      </p:tavLst>
                                    </p:anim>
                                    <p:anim calcmode="lin" valueType="num">
                                      <p:cBhvr>
                                        <p:cTn id="25"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300"/>
                                        <p:tgtEl>
                                          <p:spTgt spid="11"/>
                                        </p:tgtEl>
                                      </p:cBhvr>
                                    </p:animEffect>
                                    <p:anim calcmode="lin" valueType="num">
                                      <p:cBhvr>
                                        <p:cTn id="31" dur="300" fill="hold"/>
                                        <p:tgtEl>
                                          <p:spTgt spid="11"/>
                                        </p:tgtEl>
                                        <p:attrNameLst>
                                          <p:attrName>ppt_x</p:attrName>
                                        </p:attrNameLst>
                                      </p:cBhvr>
                                      <p:tavLst>
                                        <p:tav tm="0">
                                          <p:val>
                                            <p:strVal val="#ppt_x"/>
                                          </p:val>
                                        </p:tav>
                                        <p:tav tm="100000">
                                          <p:val>
                                            <p:strVal val="#ppt_x"/>
                                          </p:val>
                                        </p:tav>
                                      </p:tavLst>
                                    </p:anim>
                                    <p:anim calcmode="lin" valueType="num">
                                      <p:cBhvr>
                                        <p:cTn id="32" dur="30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300"/>
                            </p:stCondLst>
                            <p:childTnLst>
                              <p:par>
                                <p:cTn id="34" presetID="47" presetClass="entr" presetSubtype="0" fill="hold" grpId="0"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300"/>
                                        <p:tgtEl>
                                          <p:spTgt spid="12"/>
                                        </p:tgtEl>
                                      </p:cBhvr>
                                    </p:animEffect>
                                    <p:anim calcmode="lin" valueType="num">
                                      <p:cBhvr>
                                        <p:cTn id="37" dur="300" fill="hold"/>
                                        <p:tgtEl>
                                          <p:spTgt spid="12"/>
                                        </p:tgtEl>
                                        <p:attrNameLst>
                                          <p:attrName>ppt_x</p:attrName>
                                        </p:attrNameLst>
                                      </p:cBhvr>
                                      <p:tavLst>
                                        <p:tav tm="0">
                                          <p:val>
                                            <p:strVal val="#ppt_x"/>
                                          </p:val>
                                        </p:tav>
                                        <p:tav tm="100000">
                                          <p:val>
                                            <p:strVal val="#ppt_x"/>
                                          </p:val>
                                        </p:tav>
                                      </p:tavLst>
                                    </p:anim>
                                    <p:anim calcmode="lin" valueType="num">
                                      <p:cBhvr>
                                        <p:cTn id="38" dur="3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300"/>
                                        <p:tgtEl>
                                          <p:spTgt spid="14"/>
                                        </p:tgtEl>
                                      </p:cBhvr>
                                    </p:animEffect>
                                    <p:anim calcmode="lin" valueType="num">
                                      <p:cBhvr>
                                        <p:cTn id="44" dur="300" fill="hold"/>
                                        <p:tgtEl>
                                          <p:spTgt spid="14"/>
                                        </p:tgtEl>
                                        <p:attrNameLst>
                                          <p:attrName>ppt_x</p:attrName>
                                        </p:attrNameLst>
                                      </p:cBhvr>
                                      <p:tavLst>
                                        <p:tav tm="0">
                                          <p:val>
                                            <p:strVal val="#ppt_x"/>
                                          </p:val>
                                        </p:tav>
                                        <p:tav tm="100000">
                                          <p:val>
                                            <p:strVal val="#ppt_x"/>
                                          </p:val>
                                        </p:tav>
                                      </p:tavLst>
                                    </p:anim>
                                    <p:anim calcmode="lin" valueType="num">
                                      <p:cBhvr>
                                        <p:cTn id="45" dur="3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300"/>
                            </p:stCondLst>
                            <p:childTnLst>
                              <p:par>
                                <p:cTn id="47" presetID="47" presetClass="entr" presetSubtype="0" fill="hold" grpId="0" nodeType="afterEffect">
                                  <p:stCondLst>
                                    <p:cond delay="100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300"/>
                                        <p:tgtEl>
                                          <p:spTgt spid="15"/>
                                        </p:tgtEl>
                                      </p:cBhvr>
                                    </p:animEffect>
                                    <p:anim calcmode="lin" valueType="num">
                                      <p:cBhvr>
                                        <p:cTn id="50" dur="300" fill="hold"/>
                                        <p:tgtEl>
                                          <p:spTgt spid="15"/>
                                        </p:tgtEl>
                                        <p:attrNameLst>
                                          <p:attrName>ppt_x</p:attrName>
                                        </p:attrNameLst>
                                      </p:cBhvr>
                                      <p:tavLst>
                                        <p:tav tm="0">
                                          <p:val>
                                            <p:strVal val="#ppt_x"/>
                                          </p:val>
                                        </p:tav>
                                        <p:tav tm="100000">
                                          <p:val>
                                            <p:strVal val="#ppt_x"/>
                                          </p:val>
                                        </p:tav>
                                      </p:tavLst>
                                    </p:anim>
                                    <p:anim calcmode="lin" valueType="num">
                                      <p:cBhvr>
                                        <p:cTn id="51" dur="3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300"/>
                                        <p:tgtEl>
                                          <p:spTgt spid="16"/>
                                        </p:tgtEl>
                                      </p:cBhvr>
                                    </p:animEffect>
                                    <p:anim calcmode="lin" valueType="num">
                                      <p:cBhvr>
                                        <p:cTn id="57" dur="300" fill="hold"/>
                                        <p:tgtEl>
                                          <p:spTgt spid="16"/>
                                        </p:tgtEl>
                                        <p:attrNameLst>
                                          <p:attrName>ppt_x</p:attrName>
                                        </p:attrNameLst>
                                      </p:cBhvr>
                                      <p:tavLst>
                                        <p:tav tm="0">
                                          <p:val>
                                            <p:strVal val="#ppt_x"/>
                                          </p:val>
                                        </p:tav>
                                        <p:tav tm="100000">
                                          <p:val>
                                            <p:strVal val="#ppt_x"/>
                                          </p:val>
                                        </p:tav>
                                      </p:tavLst>
                                    </p:anim>
                                    <p:anim calcmode="lin" valueType="num">
                                      <p:cBhvr>
                                        <p:cTn id="58" dur="3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00"/>
                            </p:stCondLst>
                            <p:childTnLst>
                              <p:par>
                                <p:cTn id="60" presetID="47" presetClass="entr" presetSubtype="0" fill="hold" grpId="0" nodeType="afterEffect">
                                  <p:stCondLst>
                                    <p:cond delay="10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300"/>
                                        <p:tgtEl>
                                          <p:spTgt spid="17"/>
                                        </p:tgtEl>
                                      </p:cBhvr>
                                    </p:animEffect>
                                    <p:anim calcmode="lin" valueType="num">
                                      <p:cBhvr>
                                        <p:cTn id="63" dur="300" fill="hold"/>
                                        <p:tgtEl>
                                          <p:spTgt spid="17"/>
                                        </p:tgtEl>
                                        <p:attrNameLst>
                                          <p:attrName>ppt_x</p:attrName>
                                        </p:attrNameLst>
                                      </p:cBhvr>
                                      <p:tavLst>
                                        <p:tav tm="0">
                                          <p:val>
                                            <p:strVal val="#ppt_x"/>
                                          </p:val>
                                        </p:tav>
                                        <p:tav tm="100000">
                                          <p:val>
                                            <p:strVal val="#ppt_x"/>
                                          </p:val>
                                        </p:tav>
                                      </p:tavLst>
                                    </p:anim>
                                    <p:anim calcmode="lin" valueType="num">
                                      <p:cBhvr>
                                        <p:cTn id="64" dur="3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300"/>
                                        <p:tgtEl>
                                          <p:spTgt spid="18"/>
                                        </p:tgtEl>
                                      </p:cBhvr>
                                    </p:animEffect>
                                    <p:anim calcmode="lin" valueType="num">
                                      <p:cBhvr>
                                        <p:cTn id="70" dur="300" fill="hold"/>
                                        <p:tgtEl>
                                          <p:spTgt spid="18"/>
                                        </p:tgtEl>
                                        <p:attrNameLst>
                                          <p:attrName>ppt_x</p:attrName>
                                        </p:attrNameLst>
                                      </p:cBhvr>
                                      <p:tavLst>
                                        <p:tav tm="0">
                                          <p:val>
                                            <p:strVal val="#ppt_x"/>
                                          </p:val>
                                        </p:tav>
                                        <p:tav tm="100000">
                                          <p:val>
                                            <p:strVal val="#ppt_x"/>
                                          </p:val>
                                        </p:tav>
                                      </p:tavLst>
                                    </p:anim>
                                    <p:anim calcmode="lin" valueType="num">
                                      <p:cBhvr>
                                        <p:cTn id="71" dur="3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300"/>
                            </p:stCondLst>
                            <p:childTnLst>
                              <p:par>
                                <p:cTn id="73" presetID="47" presetClass="entr" presetSubtype="0" fill="hold" grpId="0" nodeType="afterEffect">
                                  <p:stCondLst>
                                    <p:cond delay="100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300"/>
                                        <p:tgtEl>
                                          <p:spTgt spid="19"/>
                                        </p:tgtEl>
                                      </p:cBhvr>
                                    </p:animEffect>
                                    <p:anim calcmode="lin" valueType="num">
                                      <p:cBhvr>
                                        <p:cTn id="76" dur="300" fill="hold"/>
                                        <p:tgtEl>
                                          <p:spTgt spid="19"/>
                                        </p:tgtEl>
                                        <p:attrNameLst>
                                          <p:attrName>ppt_x</p:attrName>
                                        </p:attrNameLst>
                                      </p:cBhvr>
                                      <p:tavLst>
                                        <p:tav tm="0">
                                          <p:val>
                                            <p:strVal val="#ppt_x"/>
                                          </p:val>
                                        </p:tav>
                                        <p:tav tm="100000">
                                          <p:val>
                                            <p:strVal val="#ppt_x"/>
                                          </p:val>
                                        </p:tav>
                                      </p:tavLst>
                                    </p:anim>
                                    <p:anim calcmode="lin" valueType="num">
                                      <p:cBhvr>
                                        <p:cTn id="77" dur="3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7"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300"/>
                                        <p:tgtEl>
                                          <p:spTgt spid="20"/>
                                        </p:tgtEl>
                                      </p:cBhvr>
                                    </p:animEffect>
                                    <p:anim calcmode="lin" valueType="num">
                                      <p:cBhvr>
                                        <p:cTn id="83" dur="300" fill="hold"/>
                                        <p:tgtEl>
                                          <p:spTgt spid="20"/>
                                        </p:tgtEl>
                                        <p:attrNameLst>
                                          <p:attrName>ppt_x</p:attrName>
                                        </p:attrNameLst>
                                      </p:cBhvr>
                                      <p:tavLst>
                                        <p:tav tm="0">
                                          <p:val>
                                            <p:strVal val="#ppt_x"/>
                                          </p:val>
                                        </p:tav>
                                        <p:tav tm="100000">
                                          <p:val>
                                            <p:strVal val="#ppt_x"/>
                                          </p:val>
                                        </p:tav>
                                      </p:tavLst>
                                    </p:anim>
                                    <p:anim calcmode="lin" valueType="num">
                                      <p:cBhvr>
                                        <p:cTn id="84" dur="300" fill="hold"/>
                                        <p:tgtEl>
                                          <p:spTgt spid="20"/>
                                        </p:tgtEl>
                                        <p:attrNameLst>
                                          <p:attrName>ppt_y</p:attrName>
                                        </p:attrNameLst>
                                      </p:cBhvr>
                                      <p:tavLst>
                                        <p:tav tm="0">
                                          <p:val>
                                            <p:strVal val="#ppt_y-.1"/>
                                          </p:val>
                                        </p:tav>
                                        <p:tav tm="100000">
                                          <p:val>
                                            <p:strVal val="#ppt_y"/>
                                          </p:val>
                                        </p:tav>
                                      </p:tavLst>
                                    </p:anim>
                                  </p:childTnLst>
                                </p:cTn>
                              </p:par>
                            </p:childTnLst>
                          </p:cTn>
                        </p:par>
                        <p:par>
                          <p:cTn id="85" fill="hold">
                            <p:stCondLst>
                              <p:cond delay="300"/>
                            </p:stCondLst>
                            <p:childTnLst>
                              <p:par>
                                <p:cTn id="86" presetID="47" presetClass="entr" presetSubtype="0" fill="hold" grpId="0" nodeType="afterEffect">
                                  <p:stCondLst>
                                    <p:cond delay="100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300"/>
                                        <p:tgtEl>
                                          <p:spTgt spid="21"/>
                                        </p:tgtEl>
                                      </p:cBhvr>
                                    </p:animEffect>
                                    <p:anim calcmode="lin" valueType="num">
                                      <p:cBhvr>
                                        <p:cTn id="89" dur="300" fill="hold"/>
                                        <p:tgtEl>
                                          <p:spTgt spid="21"/>
                                        </p:tgtEl>
                                        <p:attrNameLst>
                                          <p:attrName>ppt_x</p:attrName>
                                        </p:attrNameLst>
                                      </p:cBhvr>
                                      <p:tavLst>
                                        <p:tav tm="0">
                                          <p:val>
                                            <p:strVal val="#ppt_x"/>
                                          </p:val>
                                        </p:tav>
                                        <p:tav tm="100000">
                                          <p:val>
                                            <p:strVal val="#ppt_x"/>
                                          </p:val>
                                        </p:tav>
                                      </p:tavLst>
                                    </p:anim>
                                    <p:anim calcmode="lin" valueType="num">
                                      <p:cBhvr>
                                        <p:cTn id="90" dur="3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7"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300"/>
                                        <p:tgtEl>
                                          <p:spTgt spid="23"/>
                                        </p:tgtEl>
                                      </p:cBhvr>
                                    </p:animEffect>
                                    <p:anim calcmode="lin" valueType="num">
                                      <p:cBhvr>
                                        <p:cTn id="96" dur="300" fill="hold"/>
                                        <p:tgtEl>
                                          <p:spTgt spid="23"/>
                                        </p:tgtEl>
                                        <p:attrNameLst>
                                          <p:attrName>ppt_x</p:attrName>
                                        </p:attrNameLst>
                                      </p:cBhvr>
                                      <p:tavLst>
                                        <p:tav tm="0">
                                          <p:val>
                                            <p:strVal val="#ppt_x"/>
                                          </p:val>
                                        </p:tav>
                                        <p:tav tm="100000">
                                          <p:val>
                                            <p:strVal val="#ppt_x"/>
                                          </p:val>
                                        </p:tav>
                                      </p:tavLst>
                                    </p:anim>
                                    <p:anim calcmode="lin" valueType="num">
                                      <p:cBhvr>
                                        <p:cTn id="97" dur="300" fill="hold"/>
                                        <p:tgtEl>
                                          <p:spTgt spid="23"/>
                                        </p:tgtEl>
                                        <p:attrNameLst>
                                          <p:attrName>ppt_y</p:attrName>
                                        </p:attrNameLst>
                                      </p:cBhvr>
                                      <p:tavLst>
                                        <p:tav tm="0">
                                          <p:val>
                                            <p:strVal val="#ppt_y-.1"/>
                                          </p:val>
                                        </p:tav>
                                        <p:tav tm="100000">
                                          <p:val>
                                            <p:strVal val="#ppt_y"/>
                                          </p:val>
                                        </p:tav>
                                      </p:tavLst>
                                    </p:anim>
                                  </p:childTnLst>
                                </p:cTn>
                              </p:par>
                            </p:childTnLst>
                          </p:cTn>
                        </p:par>
                        <p:par>
                          <p:cTn id="98" fill="hold">
                            <p:stCondLst>
                              <p:cond delay="300"/>
                            </p:stCondLst>
                            <p:childTnLst>
                              <p:par>
                                <p:cTn id="99" presetID="47" presetClass="entr" presetSubtype="0" fill="hold" grpId="0" nodeType="afterEffect">
                                  <p:stCondLst>
                                    <p:cond delay="100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300"/>
                                        <p:tgtEl>
                                          <p:spTgt spid="24"/>
                                        </p:tgtEl>
                                      </p:cBhvr>
                                    </p:animEffect>
                                    <p:anim calcmode="lin" valueType="num">
                                      <p:cBhvr>
                                        <p:cTn id="102" dur="300" fill="hold"/>
                                        <p:tgtEl>
                                          <p:spTgt spid="24"/>
                                        </p:tgtEl>
                                        <p:attrNameLst>
                                          <p:attrName>ppt_x</p:attrName>
                                        </p:attrNameLst>
                                      </p:cBhvr>
                                      <p:tavLst>
                                        <p:tav tm="0">
                                          <p:val>
                                            <p:strVal val="#ppt_x"/>
                                          </p:val>
                                        </p:tav>
                                        <p:tav tm="100000">
                                          <p:val>
                                            <p:strVal val="#ppt_x"/>
                                          </p:val>
                                        </p:tav>
                                      </p:tavLst>
                                    </p:anim>
                                    <p:anim calcmode="lin" valueType="num">
                                      <p:cBhvr>
                                        <p:cTn id="103" dur="3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7" presetClass="entr" presetSubtype="0" fill="hold" grpId="0" nodeType="click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300"/>
                                        <p:tgtEl>
                                          <p:spTgt spid="26"/>
                                        </p:tgtEl>
                                      </p:cBhvr>
                                    </p:animEffect>
                                    <p:anim calcmode="lin" valueType="num">
                                      <p:cBhvr>
                                        <p:cTn id="109" dur="300" fill="hold"/>
                                        <p:tgtEl>
                                          <p:spTgt spid="26"/>
                                        </p:tgtEl>
                                        <p:attrNameLst>
                                          <p:attrName>ppt_x</p:attrName>
                                        </p:attrNameLst>
                                      </p:cBhvr>
                                      <p:tavLst>
                                        <p:tav tm="0">
                                          <p:val>
                                            <p:strVal val="#ppt_x"/>
                                          </p:val>
                                        </p:tav>
                                        <p:tav tm="100000">
                                          <p:val>
                                            <p:strVal val="#ppt_x"/>
                                          </p:val>
                                        </p:tav>
                                      </p:tavLst>
                                    </p:anim>
                                    <p:anim calcmode="lin" valueType="num">
                                      <p:cBhvr>
                                        <p:cTn id="110" dur="300" fill="hold"/>
                                        <p:tgtEl>
                                          <p:spTgt spid="26"/>
                                        </p:tgtEl>
                                        <p:attrNameLst>
                                          <p:attrName>ppt_y</p:attrName>
                                        </p:attrNameLst>
                                      </p:cBhvr>
                                      <p:tavLst>
                                        <p:tav tm="0">
                                          <p:val>
                                            <p:strVal val="#ppt_y-.1"/>
                                          </p:val>
                                        </p:tav>
                                        <p:tav tm="100000">
                                          <p:val>
                                            <p:strVal val="#ppt_y"/>
                                          </p:val>
                                        </p:tav>
                                      </p:tavLst>
                                    </p:anim>
                                  </p:childTnLst>
                                </p:cTn>
                              </p:par>
                            </p:childTnLst>
                          </p:cTn>
                        </p:par>
                        <p:par>
                          <p:cTn id="111" fill="hold">
                            <p:stCondLst>
                              <p:cond delay="300"/>
                            </p:stCondLst>
                            <p:childTnLst>
                              <p:par>
                                <p:cTn id="112" presetID="47" presetClass="entr" presetSubtype="0" fill="hold" grpId="0" nodeType="afterEffect">
                                  <p:stCondLst>
                                    <p:cond delay="100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300"/>
                                        <p:tgtEl>
                                          <p:spTgt spid="27"/>
                                        </p:tgtEl>
                                      </p:cBhvr>
                                    </p:animEffect>
                                    <p:anim calcmode="lin" valueType="num">
                                      <p:cBhvr>
                                        <p:cTn id="115" dur="300" fill="hold"/>
                                        <p:tgtEl>
                                          <p:spTgt spid="27"/>
                                        </p:tgtEl>
                                        <p:attrNameLst>
                                          <p:attrName>ppt_x</p:attrName>
                                        </p:attrNameLst>
                                      </p:cBhvr>
                                      <p:tavLst>
                                        <p:tav tm="0">
                                          <p:val>
                                            <p:strVal val="#ppt_x"/>
                                          </p:val>
                                        </p:tav>
                                        <p:tav tm="100000">
                                          <p:val>
                                            <p:strVal val="#ppt_x"/>
                                          </p:val>
                                        </p:tav>
                                      </p:tavLst>
                                    </p:anim>
                                    <p:anim calcmode="lin" valueType="num">
                                      <p:cBhvr>
                                        <p:cTn id="116" dur="3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7" presetClass="entr" presetSubtype="0" fill="hold" grpId="0" nodeType="click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300"/>
                                        <p:tgtEl>
                                          <p:spTgt spid="28"/>
                                        </p:tgtEl>
                                      </p:cBhvr>
                                    </p:animEffect>
                                    <p:anim calcmode="lin" valueType="num">
                                      <p:cBhvr>
                                        <p:cTn id="122" dur="300" fill="hold"/>
                                        <p:tgtEl>
                                          <p:spTgt spid="28"/>
                                        </p:tgtEl>
                                        <p:attrNameLst>
                                          <p:attrName>ppt_x</p:attrName>
                                        </p:attrNameLst>
                                      </p:cBhvr>
                                      <p:tavLst>
                                        <p:tav tm="0">
                                          <p:val>
                                            <p:strVal val="#ppt_x"/>
                                          </p:val>
                                        </p:tav>
                                        <p:tav tm="100000">
                                          <p:val>
                                            <p:strVal val="#ppt_x"/>
                                          </p:val>
                                        </p:tav>
                                      </p:tavLst>
                                    </p:anim>
                                    <p:anim calcmode="lin" valueType="num">
                                      <p:cBhvr>
                                        <p:cTn id="123" dur="300" fill="hold"/>
                                        <p:tgtEl>
                                          <p:spTgt spid="28"/>
                                        </p:tgtEl>
                                        <p:attrNameLst>
                                          <p:attrName>ppt_y</p:attrName>
                                        </p:attrNameLst>
                                      </p:cBhvr>
                                      <p:tavLst>
                                        <p:tav tm="0">
                                          <p:val>
                                            <p:strVal val="#ppt_y-.1"/>
                                          </p:val>
                                        </p:tav>
                                        <p:tav tm="100000">
                                          <p:val>
                                            <p:strVal val="#ppt_y"/>
                                          </p:val>
                                        </p:tav>
                                      </p:tavLst>
                                    </p:anim>
                                  </p:childTnLst>
                                </p:cTn>
                              </p:par>
                            </p:childTnLst>
                          </p:cTn>
                        </p:par>
                        <p:par>
                          <p:cTn id="124" fill="hold">
                            <p:stCondLst>
                              <p:cond delay="300"/>
                            </p:stCondLst>
                            <p:childTnLst>
                              <p:par>
                                <p:cTn id="125" presetID="47" presetClass="entr" presetSubtype="0" fill="hold" grpId="0" nodeType="afterEffect">
                                  <p:stCondLst>
                                    <p:cond delay="100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300"/>
                                        <p:tgtEl>
                                          <p:spTgt spid="29"/>
                                        </p:tgtEl>
                                      </p:cBhvr>
                                    </p:animEffect>
                                    <p:anim calcmode="lin" valueType="num">
                                      <p:cBhvr>
                                        <p:cTn id="128" dur="300" fill="hold"/>
                                        <p:tgtEl>
                                          <p:spTgt spid="29"/>
                                        </p:tgtEl>
                                        <p:attrNameLst>
                                          <p:attrName>ppt_x</p:attrName>
                                        </p:attrNameLst>
                                      </p:cBhvr>
                                      <p:tavLst>
                                        <p:tav tm="0">
                                          <p:val>
                                            <p:strVal val="#ppt_x"/>
                                          </p:val>
                                        </p:tav>
                                        <p:tav tm="100000">
                                          <p:val>
                                            <p:strVal val="#ppt_x"/>
                                          </p:val>
                                        </p:tav>
                                      </p:tavLst>
                                    </p:anim>
                                    <p:anim calcmode="lin" valueType="num">
                                      <p:cBhvr>
                                        <p:cTn id="12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9"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how to use </a:t>
            </a:r>
            <a:r>
              <a:rPr lang="en-US" altLang="zh-CN" sz="1200" b="1" i="1" dirty="0">
                <a:solidFill>
                  <a:schemeClr val="tx1">
                    <a:lumMod val="50000"/>
                    <a:lumOff val="50000"/>
                  </a:schemeClr>
                </a:solidFill>
                <a:latin typeface="Tahoma" pitchFamily="34" charset="0"/>
                <a:cs typeface="Tahoma" pitchFamily="34" charset="0"/>
              </a:rPr>
              <a:t>set</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29</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539552" y="836712"/>
            <a:ext cx="8280920" cy="3370153"/>
          </a:xfrm>
          <a:prstGeom prst="rect">
            <a:avLst/>
          </a:prstGeom>
          <a:noFill/>
        </p:spPr>
        <p:txBody>
          <a:bodyPr wrap="square" rtlCol="0">
            <a:spAutoFit/>
          </a:bodyPr>
          <a:lstStyle/>
          <a:p>
            <a:pPr>
              <a:lnSpc>
                <a:spcPct val="150000"/>
              </a:lnSpc>
            </a:pPr>
            <a:r>
              <a:rPr lang="zh-CN" altLang="en-US" sz="1400" dirty="0">
                <a:latin typeface="Microsoft YaHei" pitchFamily="34" charset="-122"/>
                <a:ea typeface="Microsoft YaHei" pitchFamily="34" charset="-122"/>
              </a:rPr>
              <a:t>另外还有一些用逻辑或取余操作符</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这些符号</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按照上面的使用方法会报错的</a:t>
            </a:r>
          </a:p>
          <a:p>
            <a:pPr>
              <a:lnSpc>
                <a:spcPct val="150000"/>
              </a:lnSpc>
            </a:pPr>
            <a:r>
              <a:rPr lang="zh-CN" altLang="en-US" sz="1400" dirty="0">
                <a:latin typeface="Microsoft YaHei" pitchFamily="34" charset="-122"/>
                <a:ea typeface="Microsoft YaHei" pitchFamily="34" charset="-122"/>
              </a:rPr>
              <a:t>比如我们在</a:t>
            </a:r>
            <a:r>
              <a:rPr lang="en-US" altLang="zh-CN" sz="1400" dirty="0">
                <a:latin typeface="Microsoft YaHei" pitchFamily="34" charset="-122"/>
                <a:ea typeface="Microsoft YaHei" pitchFamily="34" charset="-122"/>
              </a:rPr>
              <a:t>CMD</a:t>
            </a:r>
            <a:r>
              <a:rPr lang="zh-CN" altLang="en-US" sz="1400" dirty="0">
                <a:latin typeface="Microsoft YaHei" pitchFamily="34" charset="-122"/>
                <a:ea typeface="Microsoft YaHei" pitchFamily="34" charset="-122"/>
              </a:rPr>
              <a:t>里输入</a:t>
            </a:r>
            <a:r>
              <a:rPr lang="en-US" altLang="zh-CN" sz="1400" dirty="0">
                <a:latin typeface="Microsoft YaHei" pitchFamily="34" charset="-122"/>
                <a:ea typeface="Microsoft YaHei" pitchFamily="34" charset="-122"/>
              </a:rPr>
              <a:t>set /a </a:t>
            </a:r>
            <a:r>
              <a:rPr lang="en-US" altLang="zh-CN" sz="1400" dirty="0" err="1">
                <a:latin typeface="Microsoft YaHei" pitchFamily="34" charset="-122"/>
                <a:ea typeface="Microsoft YaHei" pitchFamily="34" charset="-122"/>
              </a:rPr>
              <a:t>var</a:t>
            </a:r>
            <a:r>
              <a:rPr lang="en-US" altLang="zh-CN" sz="1400" dirty="0">
                <a:latin typeface="Microsoft YaHei" pitchFamily="34" charset="-122"/>
                <a:ea typeface="Microsoft YaHei" pitchFamily="34" charset="-122"/>
              </a:rPr>
              <a:t>=1 &amp; 1 "</a:t>
            </a:r>
            <a:r>
              <a:rPr lang="zh-CN" altLang="en-US" sz="1400" dirty="0">
                <a:latin typeface="Microsoft YaHei" pitchFamily="34" charset="-122"/>
                <a:ea typeface="Microsoft YaHei" pitchFamily="34" charset="-122"/>
              </a:rPr>
              <a:t>与运算</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他并不会显示为</a:t>
            </a:r>
            <a:r>
              <a:rPr lang="en-US" altLang="zh-CN" sz="1400" dirty="0">
                <a:latin typeface="Microsoft YaHei" pitchFamily="34" charset="-122"/>
                <a:ea typeface="Microsoft YaHei" pitchFamily="34" charset="-122"/>
              </a:rPr>
              <a:t>1,</a:t>
            </a:r>
            <a:r>
              <a:rPr lang="zh-CN" altLang="en-US" sz="1400" dirty="0">
                <a:latin typeface="Microsoft YaHei" pitchFamily="34" charset="-122"/>
                <a:ea typeface="Microsoft YaHei" pitchFamily="34" charset="-122"/>
              </a:rPr>
              <a:t>而是报错</a:t>
            </a:r>
            <a:r>
              <a:rPr lang="en-US" altLang="zh-CN" sz="1400" dirty="0">
                <a:latin typeface="Microsoft YaHei" pitchFamily="34" charset="-122"/>
                <a:ea typeface="Microsoft YaHei" pitchFamily="34" charset="-122"/>
              </a:rPr>
              <a:t>,</a:t>
            </a:r>
            <a:br>
              <a:rPr lang="en-US" altLang="zh-CN"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为什么</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对于这样的</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逻辑或取余操作符</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我们需要把他们用双引号引起来</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也可以用转义字符</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，看例子</a:t>
            </a:r>
          </a:p>
          <a:p>
            <a:pPr>
              <a:lnSpc>
                <a:spcPct val="150000"/>
              </a:lnSpc>
            </a:pPr>
            <a:r>
              <a:rPr lang="en-US" altLang="zh-CN" sz="1400" b="1" dirty="0">
                <a:solidFill>
                  <a:srgbClr val="C00000"/>
                </a:solidFill>
                <a:latin typeface="Microsoft YaHei" pitchFamily="34" charset="-122"/>
                <a:ea typeface="Microsoft YaHei" pitchFamily="34" charset="-122"/>
              </a:rPr>
              <a:t>set /a </a:t>
            </a:r>
            <a:r>
              <a:rPr lang="en-US" altLang="zh-CN" sz="1400" b="1" dirty="0" err="1">
                <a:solidFill>
                  <a:srgbClr val="C00000"/>
                </a:solidFill>
                <a:latin typeface="Microsoft YaHei" pitchFamily="34" charset="-122"/>
                <a:ea typeface="Microsoft YaHei" pitchFamily="34" charset="-122"/>
              </a:rPr>
              <a:t>var</a:t>
            </a:r>
            <a:r>
              <a:rPr lang="en-US" altLang="zh-CN" sz="1400" b="1" dirty="0">
                <a:solidFill>
                  <a:srgbClr val="C00000"/>
                </a:solidFill>
                <a:latin typeface="Microsoft YaHei" pitchFamily="34" charset="-122"/>
                <a:ea typeface="Microsoft YaHei" pitchFamily="34" charset="-122"/>
              </a:rPr>
              <a:t>= 1 "&amp;" 1 </a:t>
            </a:r>
            <a:r>
              <a:rPr lang="zh-CN" altLang="en-US" sz="1400" dirty="0">
                <a:latin typeface="Microsoft YaHei" pitchFamily="34" charset="-122"/>
                <a:ea typeface="Microsoft YaHei" pitchFamily="34" charset="-122"/>
              </a:rPr>
              <a:t>这样结果就显示出来了</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其他逻辑或取余操作符用法</a:t>
            </a:r>
            <a:br>
              <a:rPr lang="zh-CN" altLang="en-US" sz="1400" dirty="0">
                <a:latin typeface="Microsoft YaHei" pitchFamily="34" charset="-122"/>
                <a:ea typeface="Microsoft YaHei" pitchFamily="34" charset="-122"/>
              </a:rPr>
            </a:br>
            <a:r>
              <a:rPr lang="en-US" altLang="zh-CN" sz="1400" b="1" dirty="0">
                <a:solidFill>
                  <a:srgbClr val="C00000"/>
                </a:solidFill>
                <a:latin typeface="Microsoft YaHei" pitchFamily="34" charset="-122"/>
                <a:ea typeface="Microsoft YaHei" pitchFamily="34" charset="-122"/>
              </a:rPr>
              <a:t>set /a </a:t>
            </a:r>
            <a:r>
              <a:rPr lang="en-US" altLang="zh-CN" sz="1400" b="1" dirty="0" err="1">
                <a:solidFill>
                  <a:srgbClr val="C00000"/>
                </a:solidFill>
                <a:latin typeface="Microsoft YaHei" pitchFamily="34" charset="-122"/>
                <a:ea typeface="Microsoft YaHei" pitchFamily="34" charset="-122"/>
              </a:rPr>
              <a:t>var</a:t>
            </a:r>
            <a:r>
              <a:rPr lang="en-US" altLang="zh-CN" sz="1400" b="1" dirty="0">
                <a:solidFill>
                  <a:srgbClr val="C00000"/>
                </a:solidFill>
                <a:latin typeface="Microsoft YaHei" pitchFamily="34" charset="-122"/>
                <a:ea typeface="Microsoft YaHei" pitchFamily="34" charset="-122"/>
              </a:rPr>
              <a:t>= 1 "+" 1 </a:t>
            </a:r>
            <a:r>
              <a:rPr lang="zh-CN" altLang="en-US" sz="1400" dirty="0">
                <a:latin typeface="Microsoft YaHei" pitchFamily="34" charset="-122"/>
                <a:ea typeface="Microsoft YaHei" pitchFamily="34" charset="-122"/>
              </a:rPr>
              <a:t>异运算</a:t>
            </a:r>
            <a:br>
              <a:rPr lang="zh-CN" altLang="en-US" sz="1400" dirty="0">
                <a:latin typeface="Microsoft YaHei" pitchFamily="34" charset="-122"/>
                <a:ea typeface="Microsoft YaHei" pitchFamily="34" charset="-122"/>
              </a:rPr>
            </a:br>
            <a:r>
              <a:rPr lang="en-US" altLang="zh-CN" sz="1400" b="1" dirty="0">
                <a:solidFill>
                  <a:srgbClr val="C00000"/>
                </a:solidFill>
                <a:latin typeface="Microsoft YaHei" pitchFamily="34" charset="-122"/>
                <a:ea typeface="Microsoft YaHei" pitchFamily="34" charset="-122"/>
              </a:rPr>
              <a:t>set /a </a:t>
            </a:r>
            <a:r>
              <a:rPr lang="en-US" altLang="zh-CN" sz="1400" b="1" dirty="0" err="1">
                <a:solidFill>
                  <a:srgbClr val="C00000"/>
                </a:solidFill>
                <a:latin typeface="Microsoft YaHei" pitchFamily="34" charset="-122"/>
                <a:ea typeface="Microsoft YaHei" pitchFamily="34" charset="-122"/>
              </a:rPr>
              <a:t>var</a:t>
            </a:r>
            <a:r>
              <a:rPr lang="en-US" altLang="zh-CN" sz="1400" b="1" dirty="0">
                <a:solidFill>
                  <a:srgbClr val="C00000"/>
                </a:solidFill>
                <a:latin typeface="Microsoft YaHei" pitchFamily="34" charset="-122"/>
                <a:ea typeface="Microsoft YaHei" pitchFamily="34" charset="-122"/>
              </a:rPr>
              <a:t>= 1 "%" 1</a:t>
            </a:r>
            <a:r>
              <a:rPr lang="en-US" altLang="zh-CN" sz="1400" dirty="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取模运算</a:t>
            </a:r>
            <a:br>
              <a:rPr lang="zh-CN" altLang="en-US" sz="1400" dirty="0">
                <a:latin typeface="Microsoft YaHei" pitchFamily="34" charset="-122"/>
                <a:ea typeface="Microsoft YaHei" pitchFamily="34" charset="-122"/>
              </a:rPr>
            </a:br>
            <a:r>
              <a:rPr lang="en-US" altLang="zh-CN" sz="1400" b="1" dirty="0">
                <a:solidFill>
                  <a:srgbClr val="C00000"/>
                </a:solidFill>
                <a:latin typeface="Microsoft YaHei" pitchFamily="34" charset="-122"/>
                <a:ea typeface="Microsoft YaHei" pitchFamily="34" charset="-122"/>
              </a:rPr>
              <a:t>set /a </a:t>
            </a:r>
            <a:r>
              <a:rPr lang="en-US" altLang="zh-CN" sz="1400" b="1" dirty="0" err="1">
                <a:solidFill>
                  <a:srgbClr val="C00000"/>
                </a:solidFill>
                <a:latin typeface="Microsoft YaHei" pitchFamily="34" charset="-122"/>
                <a:ea typeface="Microsoft YaHei" pitchFamily="34" charset="-122"/>
              </a:rPr>
              <a:t>var</a:t>
            </a:r>
            <a:r>
              <a:rPr lang="en-US" altLang="zh-CN" sz="1400" b="1" dirty="0">
                <a:solidFill>
                  <a:srgbClr val="C00000"/>
                </a:solidFill>
                <a:latin typeface="Microsoft YaHei" pitchFamily="34" charset="-122"/>
                <a:ea typeface="Microsoft YaHei" pitchFamily="34" charset="-122"/>
              </a:rPr>
              <a:t>= 3 "&lt;&lt;" 2 </a:t>
            </a:r>
            <a:r>
              <a:rPr lang="zh-CN" altLang="en-US" sz="1400" dirty="0">
                <a:latin typeface="Microsoft YaHei" pitchFamily="34" charset="-122"/>
                <a:ea typeface="Microsoft YaHei" pitchFamily="34" charset="-122"/>
              </a:rPr>
              <a:t>左移位运算， </a:t>
            </a:r>
            <a:r>
              <a:rPr lang="en-US" altLang="zh-CN" sz="1400" dirty="0">
                <a:latin typeface="Microsoft YaHei" pitchFamily="34" charset="-122"/>
                <a:ea typeface="Microsoft YaHei" pitchFamily="34" charset="-122"/>
              </a:rPr>
              <a:t>3</a:t>
            </a:r>
            <a:r>
              <a:rPr lang="zh-CN" altLang="en-US" sz="1400" dirty="0">
                <a:latin typeface="Microsoft YaHei" pitchFamily="34" charset="-122"/>
                <a:ea typeface="Microsoft YaHei" pitchFamily="34" charset="-122"/>
              </a:rPr>
              <a:t>的二进制为</a:t>
            </a:r>
            <a:r>
              <a:rPr lang="en-US" altLang="zh-CN" sz="1400" dirty="0">
                <a:latin typeface="Microsoft YaHei" pitchFamily="34" charset="-122"/>
                <a:ea typeface="Microsoft YaHei" pitchFamily="34" charset="-122"/>
              </a:rPr>
              <a:t>11</a:t>
            </a:r>
            <a:r>
              <a:rPr lang="zh-CN" altLang="en-US" sz="1400" dirty="0">
                <a:latin typeface="Microsoft YaHei" pitchFamily="34" charset="-122"/>
                <a:ea typeface="Microsoft YaHei" pitchFamily="34" charset="-122"/>
              </a:rPr>
              <a:t>，左移</a:t>
            </a:r>
            <a:r>
              <a:rPr lang="en-US" altLang="zh-CN" sz="1400" dirty="0">
                <a:latin typeface="Microsoft YaHei" pitchFamily="34" charset="-122"/>
                <a:ea typeface="Microsoft YaHei" pitchFamily="34" charset="-122"/>
              </a:rPr>
              <a:t>2</a:t>
            </a:r>
            <a:r>
              <a:rPr lang="zh-CN" altLang="en-US" sz="1400" dirty="0">
                <a:latin typeface="Microsoft YaHei" pitchFamily="34" charset="-122"/>
                <a:ea typeface="Microsoft YaHei" pitchFamily="34" charset="-122"/>
              </a:rPr>
              <a:t>位为</a:t>
            </a:r>
            <a:r>
              <a:rPr lang="en-US" altLang="zh-CN" sz="1400" dirty="0">
                <a:latin typeface="Microsoft YaHei" pitchFamily="34" charset="-122"/>
                <a:ea typeface="Microsoft YaHei" pitchFamily="34" charset="-122"/>
              </a:rPr>
              <a:t>1100</a:t>
            </a:r>
            <a:r>
              <a:rPr lang="zh-CN" altLang="en-US" sz="1400" dirty="0">
                <a:latin typeface="Microsoft YaHei" pitchFamily="34" charset="-122"/>
                <a:ea typeface="Microsoft YaHei" pitchFamily="34" charset="-122"/>
              </a:rPr>
              <a:t>，换成十进制就是</a:t>
            </a:r>
            <a:r>
              <a:rPr lang="en-US" altLang="zh-CN" sz="1400" dirty="0">
                <a:latin typeface="Microsoft YaHei" pitchFamily="34" charset="-122"/>
                <a:ea typeface="Microsoft YaHei" pitchFamily="34" charset="-122"/>
              </a:rPr>
              <a:t>12</a:t>
            </a:r>
            <a:r>
              <a:rPr lang="zh-CN" altLang="en-US" sz="1400" dirty="0">
                <a:latin typeface="Microsoft YaHei" pitchFamily="34" charset="-122"/>
                <a:ea typeface="Microsoft YaHei" pitchFamily="34" charset="-122"/>
              </a:rPr>
              <a:t>，自行验证</a:t>
            </a:r>
            <a:br>
              <a:rPr lang="zh-CN" altLang="en-US" sz="1400" dirty="0">
                <a:latin typeface="Microsoft YaHei" pitchFamily="34" charset="-122"/>
                <a:ea typeface="Microsoft YaHei" pitchFamily="34" charset="-122"/>
              </a:rPr>
            </a:br>
            <a:r>
              <a:rPr lang="en-US" altLang="zh-CN" sz="1400" b="1" dirty="0">
                <a:solidFill>
                  <a:srgbClr val="C00000"/>
                </a:solidFill>
                <a:latin typeface="Microsoft YaHei" pitchFamily="34" charset="-122"/>
                <a:ea typeface="Microsoft YaHei" pitchFamily="34" charset="-122"/>
              </a:rPr>
              <a:t>set /a </a:t>
            </a:r>
            <a:r>
              <a:rPr lang="en-US" altLang="zh-CN" sz="1400" b="1" dirty="0" err="1">
                <a:solidFill>
                  <a:srgbClr val="C00000"/>
                </a:solidFill>
                <a:latin typeface="Microsoft YaHei" pitchFamily="34" charset="-122"/>
                <a:ea typeface="Microsoft YaHei" pitchFamily="34" charset="-122"/>
              </a:rPr>
              <a:t>var</a:t>
            </a:r>
            <a:r>
              <a:rPr lang="en-US" altLang="zh-CN" sz="1400" b="1" dirty="0">
                <a:solidFill>
                  <a:srgbClr val="C00000"/>
                </a:solidFill>
                <a:latin typeface="Microsoft YaHei" pitchFamily="34" charset="-122"/>
                <a:ea typeface="Microsoft YaHei" pitchFamily="34" charset="-122"/>
              </a:rPr>
              <a:t>= 4 "&gt;&gt;" 2</a:t>
            </a:r>
            <a:r>
              <a:rPr lang="zh-CN" altLang="en-US" sz="1400" dirty="0">
                <a:latin typeface="Microsoft YaHei" pitchFamily="34" charset="-122"/>
                <a:ea typeface="Microsoft YaHei" pitchFamily="34" charset="-122"/>
              </a:rPr>
              <a:t>右移位运算，</a:t>
            </a:r>
            <a:r>
              <a:rPr lang="en-US" altLang="zh-CN" sz="1400" dirty="0">
                <a:latin typeface="Microsoft YaHei" pitchFamily="34" charset="-122"/>
                <a:ea typeface="Microsoft YaHei" pitchFamily="34" charset="-122"/>
              </a:rPr>
              <a:t>4</a:t>
            </a:r>
            <a:r>
              <a:rPr lang="zh-CN" altLang="en-US" sz="1400" dirty="0">
                <a:latin typeface="Microsoft YaHei" pitchFamily="34" charset="-122"/>
                <a:ea typeface="Microsoft YaHei" pitchFamily="34" charset="-122"/>
              </a:rPr>
              <a:t>的二进制为</a:t>
            </a:r>
            <a:r>
              <a:rPr lang="en-US" altLang="zh-CN" sz="1400" dirty="0">
                <a:latin typeface="Microsoft YaHei" pitchFamily="34" charset="-122"/>
                <a:ea typeface="Microsoft YaHei" pitchFamily="34" charset="-122"/>
              </a:rPr>
              <a:t>100</a:t>
            </a:r>
            <a:r>
              <a:rPr lang="zh-CN" altLang="en-US" sz="1400" dirty="0">
                <a:latin typeface="Microsoft YaHei" pitchFamily="34" charset="-122"/>
                <a:ea typeface="Microsoft YaHei" pitchFamily="34" charset="-122"/>
              </a:rPr>
              <a:t>，右移动</a:t>
            </a:r>
            <a:r>
              <a:rPr lang="en-US" altLang="zh-CN" sz="1400" dirty="0">
                <a:latin typeface="Microsoft YaHei" pitchFamily="34" charset="-122"/>
                <a:ea typeface="Microsoft YaHei" pitchFamily="34" charset="-122"/>
              </a:rPr>
              <a:t>2</a:t>
            </a:r>
            <a:r>
              <a:rPr lang="zh-CN" altLang="en-US" sz="1400" dirty="0">
                <a:latin typeface="Microsoft YaHei" pitchFamily="34" charset="-122"/>
                <a:ea typeface="Microsoft YaHei" pitchFamily="34" charset="-122"/>
              </a:rPr>
              <a:t>位为</a:t>
            </a:r>
            <a:r>
              <a:rPr lang="en-US" altLang="zh-CN" sz="1400" dirty="0">
                <a:latin typeface="Microsoft YaHei" pitchFamily="34" charset="-122"/>
                <a:ea typeface="Microsoft YaHei" pitchFamily="34" charset="-122"/>
              </a:rPr>
              <a:t>1</a:t>
            </a:r>
            <a:r>
              <a:rPr lang="zh-CN" altLang="en-US" sz="1400" dirty="0">
                <a:latin typeface="Microsoft YaHei" pitchFamily="34" charset="-122"/>
                <a:ea typeface="Microsoft YaHei" pitchFamily="34" charset="-122"/>
              </a:rPr>
              <a:t>，结果为</a:t>
            </a:r>
            <a:r>
              <a:rPr lang="en-US" altLang="zh-CN" sz="1400" dirty="0">
                <a:latin typeface="Microsoft YaHei" pitchFamily="34" charset="-122"/>
                <a:ea typeface="Microsoft YaHei" pitchFamily="34" charset="-122"/>
              </a:rPr>
              <a:t>1</a:t>
            </a:r>
          </a:p>
          <a:p>
            <a:pPr>
              <a:lnSpc>
                <a:spcPct val="150000"/>
              </a:lnSpc>
            </a:pPr>
            <a:endParaRPr kumimoji="1" lang="ja-JP" altLang="en-US" sz="1600" b="1" i="1" dirty="0" smtClean="0">
              <a:latin typeface="Microsoft YaHei" pitchFamily="34" charset="-122"/>
              <a:ea typeface="Microsoft YaHei" pitchFamily="34" charset="-122"/>
            </a:endParaRPr>
          </a:p>
        </p:txBody>
      </p:sp>
      <p:sp>
        <p:nvSpPr>
          <p:cNvPr id="6" name="TextBox 9"/>
          <p:cNvSpPr txBox="1"/>
          <p:nvPr/>
        </p:nvSpPr>
        <p:spPr>
          <a:xfrm>
            <a:off x="3419872" y="4199979"/>
            <a:ext cx="2957998" cy="2031325"/>
          </a:xfrm>
          <a:prstGeom prst="rect">
            <a:avLst/>
          </a:prstGeom>
          <a:solidFill>
            <a:schemeClr val="accent4">
              <a:lumMod val="20000"/>
              <a:lumOff val="80000"/>
            </a:schemeClr>
          </a:solidFill>
          <a:ln w="19050" cmpd="dbl">
            <a:solidFill>
              <a:srgbClr val="7030A0"/>
            </a:solidFill>
            <a:prstDash val="dashDot"/>
          </a:ln>
        </p:spPr>
        <p:txBody>
          <a:bodyPr wrap="square" rtlCol="0">
            <a:spAutoFit/>
          </a:bodyPr>
          <a:lstStyle/>
          <a:p>
            <a:pPr>
              <a:lnSpc>
                <a:spcPct val="150000"/>
              </a:lnSpc>
            </a:pPr>
            <a:r>
              <a:rPr lang="zh-CN" altLang="en-US" sz="1400" b="1" dirty="0" smtClean="0">
                <a:latin typeface="Microsoft YaHei" pitchFamily="34" charset="-122"/>
                <a:ea typeface="Microsoft YaHei" pitchFamily="34" charset="-122"/>
              </a:rPr>
              <a:t>思考题：</a:t>
            </a:r>
            <a:endParaRPr lang="en-US" altLang="zh-CN" sz="1400" b="1" dirty="0" smtClean="0">
              <a:latin typeface="Microsoft YaHei" pitchFamily="34" charset="-122"/>
              <a:ea typeface="Microsoft YaHei" pitchFamily="34" charset="-122"/>
            </a:endParaRPr>
          </a:p>
          <a:p>
            <a:pPr>
              <a:lnSpc>
                <a:spcPct val="150000"/>
              </a:lnSpc>
            </a:pPr>
            <a:r>
              <a:rPr lang="en-US" altLang="zh-CN" sz="1400" b="1" dirty="0" smtClean="0">
                <a:latin typeface="Microsoft YaHei" pitchFamily="34" charset="-122"/>
                <a:ea typeface="Microsoft YaHei" pitchFamily="34" charset="-122"/>
              </a:rPr>
              <a:t>    </a:t>
            </a:r>
            <a:r>
              <a:rPr kumimoji="1" lang="zh-CN" altLang="en-US" sz="1400" b="1" dirty="0" smtClean="0">
                <a:latin typeface="Microsoft YaHei" pitchFamily="34" charset="-122"/>
                <a:ea typeface="Microsoft YaHei" pitchFamily="34" charset="-122"/>
              </a:rPr>
              <a:t>求</a:t>
            </a:r>
            <a:r>
              <a:rPr kumimoji="1" lang="en-US" altLang="zh-CN" sz="1400" b="1" dirty="0" smtClean="0">
                <a:latin typeface="Microsoft YaHei" pitchFamily="34" charset="-122"/>
                <a:ea typeface="Microsoft YaHei" pitchFamily="34" charset="-122"/>
              </a:rPr>
              <a:t>2</a:t>
            </a:r>
            <a:r>
              <a:rPr kumimoji="1" lang="zh-CN" altLang="en-US" sz="1400" b="1" dirty="0" smtClean="0">
                <a:latin typeface="Microsoft YaHei" pitchFamily="34" charset="-122"/>
                <a:ea typeface="Microsoft YaHei" pitchFamily="34" charset="-122"/>
              </a:rPr>
              <a:t>的</a:t>
            </a:r>
            <a:r>
              <a:rPr kumimoji="1" lang="en-US" altLang="zh-CN" sz="1400" b="1" dirty="0" smtClean="0">
                <a:latin typeface="Microsoft YaHei" pitchFamily="34" charset="-122"/>
                <a:ea typeface="Microsoft YaHei" pitchFamily="34" charset="-122"/>
              </a:rPr>
              <a:t>n</a:t>
            </a:r>
            <a:r>
              <a:rPr kumimoji="1" lang="zh-CN" altLang="en-US" sz="1400" b="1" dirty="0" smtClean="0">
                <a:latin typeface="Microsoft YaHei" pitchFamily="34" charset="-122"/>
                <a:ea typeface="Microsoft YaHei" pitchFamily="34" charset="-122"/>
              </a:rPr>
              <a:t>次方：</a:t>
            </a:r>
            <a:endParaRPr kumimoji="1" lang="en-US" altLang="zh-CN" sz="1400" b="1" dirty="0" smtClean="0">
              <a:latin typeface="Microsoft YaHei" pitchFamily="34" charset="-122"/>
              <a:ea typeface="Microsoft YaHei" pitchFamily="34" charset="-122"/>
            </a:endParaRPr>
          </a:p>
          <a:p>
            <a:pPr>
              <a:lnSpc>
                <a:spcPct val="150000"/>
              </a:lnSpc>
            </a:pPr>
            <a:endParaRPr lang="en-US" altLang="zh-CN" sz="1400" b="1" dirty="0">
              <a:latin typeface="Microsoft YaHei" pitchFamily="34" charset="-122"/>
              <a:ea typeface="Microsoft YaHei" pitchFamily="34" charset="-122"/>
            </a:endParaRPr>
          </a:p>
          <a:p>
            <a:pPr>
              <a:lnSpc>
                <a:spcPct val="150000"/>
              </a:lnSpc>
            </a:pPr>
            <a:endParaRPr kumimoji="1" lang="en-US" altLang="zh-CN" sz="1400" b="1" dirty="0" smtClean="0">
              <a:latin typeface="Microsoft YaHei" pitchFamily="34" charset="-122"/>
              <a:ea typeface="Microsoft YaHei" pitchFamily="34" charset="-122"/>
            </a:endParaRPr>
          </a:p>
          <a:p>
            <a:pPr>
              <a:lnSpc>
                <a:spcPct val="150000"/>
              </a:lnSpc>
            </a:pPr>
            <a:endParaRPr lang="en-US" altLang="zh-CN" sz="1400" b="1" dirty="0">
              <a:latin typeface="Microsoft YaHei" pitchFamily="34" charset="-122"/>
              <a:ea typeface="Microsoft YaHei" pitchFamily="34" charset="-122"/>
            </a:endParaRPr>
          </a:p>
          <a:p>
            <a:pPr>
              <a:lnSpc>
                <a:spcPct val="150000"/>
              </a:lnSpc>
            </a:pPr>
            <a:endParaRPr kumimoji="1" lang="zh-CN" altLang="en-US" sz="1400" b="1" dirty="0" smtClean="0">
              <a:latin typeface="Microsoft YaHei" pitchFamily="34" charset="-122"/>
              <a:ea typeface="Microsoft YaHei"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886" y="3904264"/>
            <a:ext cx="2327106" cy="2698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6998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how to use </a:t>
            </a:r>
            <a:r>
              <a:rPr lang="en-US" altLang="zh-CN" sz="1200" b="1" i="1" dirty="0">
                <a:solidFill>
                  <a:schemeClr val="tx1">
                    <a:lumMod val="50000"/>
                    <a:lumOff val="50000"/>
                  </a:schemeClr>
                </a:solidFill>
                <a:latin typeface="Tahoma" pitchFamily="34" charset="0"/>
                <a:cs typeface="Tahoma" pitchFamily="34" charset="0"/>
              </a:rPr>
              <a:t>set</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30</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5" name="テキスト ボックス 4"/>
          <p:cNvSpPr txBox="1"/>
          <p:nvPr/>
        </p:nvSpPr>
        <p:spPr>
          <a:xfrm>
            <a:off x="601450" y="836712"/>
            <a:ext cx="7704856" cy="4939814"/>
          </a:xfrm>
          <a:prstGeom prst="rect">
            <a:avLst/>
          </a:prstGeom>
          <a:noFill/>
        </p:spPr>
        <p:txBody>
          <a:bodyPr wrap="square" rtlCol="0">
            <a:spAutoFit/>
          </a:bodyPr>
          <a:lstStyle/>
          <a:p>
            <a:pPr>
              <a:lnSpc>
                <a:spcPct val="150000"/>
              </a:lnSpc>
            </a:pPr>
            <a:r>
              <a:rPr lang="en-US" altLang="zh-CN" sz="1400" b="1" dirty="0">
                <a:latin typeface="Microsoft YaHei" pitchFamily="34" charset="-122"/>
                <a:ea typeface="Microsoft YaHei" pitchFamily="34" charset="-122"/>
              </a:rPr>
              <a:t>2</a:t>
            </a:r>
            <a:r>
              <a:rPr kumimoji="1" lang="en-US" altLang="zh-CN" sz="1400" b="1" dirty="0" smtClean="0">
                <a:latin typeface="Microsoft YaHei" pitchFamily="34" charset="-122"/>
                <a:ea typeface="Microsoft YaHei" pitchFamily="34" charset="-122"/>
              </a:rPr>
              <a:t>.</a:t>
            </a:r>
            <a:r>
              <a:rPr kumimoji="1" lang="zh-CN" altLang="en-US" sz="1400" b="1" dirty="0" smtClean="0">
                <a:latin typeface="Microsoft YaHei" pitchFamily="34" charset="-122"/>
                <a:ea typeface="Microsoft YaHei" pitchFamily="34" charset="-122"/>
              </a:rPr>
              <a:t>通过</a:t>
            </a:r>
            <a:r>
              <a:rPr kumimoji="1" lang="en-US" altLang="zh-CN" sz="1400" b="1" dirty="0" smtClean="0">
                <a:latin typeface="Microsoft YaHei" pitchFamily="34" charset="-122"/>
                <a:ea typeface="Microsoft YaHei" pitchFamily="34" charset="-122"/>
              </a:rPr>
              <a:t>set</a:t>
            </a:r>
            <a:r>
              <a:rPr kumimoji="1" lang="zh-CN" altLang="en-US" sz="1400" b="1" dirty="0" smtClean="0">
                <a:latin typeface="Microsoft YaHei" pitchFamily="34" charset="-122"/>
                <a:ea typeface="Microsoft YaHei" pitchFamily="34" charset="-122"/>
              </a:rPr>
              <a:t>进行字符串替换：</a:t>
            </a:r>
            <a:endParaRPr kumimoji="1" lang="en-US" altLang="zh-CN" sz="1400" b="1" dirty="0" smtClean="0">
              <a:latin typeface="Microsoft YaHei" pitchFamily="34" charset="-122"/>
              <a:ea typeface="Microsoft YaHei" pitchFamily="34" charset="-122"/>
            </a:endParaRPr>
          </a:p>
          <a:p>
            <a:pPr>
              <a:lnSpc>
                <a:spcPct val="150000"/>
              </a:lnSpc>
            </a:pPr>
            <a:r>
              <a:rPr kumimoji="1" lang="zh-CN" altLang="en-US" sz="1400" b="1" dirty="0" smtClean="0">
                <a:latin typeface="Microsoft YaHei" pitchFamily="34" charset="-122"/>
                <a:ea typeface="Microsoft YaHei" pitchFamily="34" charset="-122"/>
              </a:rPr>
              <a:t>语法：</a:t>
            </a:r>
            <a:r>
              <a:rPr kumimoji="1" lang="en-US" altLang="zh-CN" sz="1400" b="1" dirty="0" smtClean="0">
                <a:latin typeface="Microsoft YaHei" pitchFamily="34" charset="-122"/>
                <a:ea typeface="Microsoft YaHei" pitchFamily="34" charset="-122"/>
              </a:rPr>
              <a:t>set variable=</a:t>
            </a:r>
            <a:r>
              <a:rPr lang="en-US" altLang="ja-JP" sz="1400" b="1" dirty="0" smtClean="0">
                <a:latin typeface="Microsoft YaHei" pitchFamily="34" charset="-122"/>
                <a:ea typeface="Microsoft YaHei" pitchFamily="34" charset="-122"/>
              </a:rPr>
              <a:t>%PATH:str1=str2%</a:t>
            </a:r>
            <a:endParaRPr lang="en-US" altLang="zh-CN" sz="1400" b="1"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上面的意思就是把字符串 </a:t>
            </a:r>
            <a:r>
              <a:rPr lang="en-US" altLang="zh-CN" sz="1400" dirty="0" smtClean="0">
                <a:latin typeface="Microsoft YaHei" pitchFamily="34" charset="-122"/>
                <a:ea typeface="Microsoft YaHei" pitchFamily="34" charset="-122"/>
              </a:rPr>
              <a:t>PATH</a:t>
            </a:r>
            <a:r>
              <a:rPr lang="zh-CN" altLang="en-US" sz="1400" dirty="0" smtClean="0">
                <a:latin typeface="Microsoft YaHei" pitchFamily="34" charset="-122"/>
                <a:ea typeface="Microsoft YaHei" pitchFamily="34" charset="-122"/>
              </a:rPr>
              <a:t>中的</a:t>
            </a:r>
            <a:r>
              <a:rPr lang="en-US" altLang="zh-CN" sz="1400" dirty="0" smtClean="0">
                <a:latin typeface="Microsoft YaHei" pitchFamily="34" charset="-122"/>
                <a:ea typeface="Microsoft YaHei" pitchFamily="34" charset="-122"/>
              </a:rPr>
              <a:t>str1</a:t>
            </a:r>
            <a:r>
              <a:rPr lang="zh-CN" altLang="en-US" sz="1400" dirty="0" smtClean="0">
                <a:latin typeface="Microsoft YaHei" pitchFamily="34" charset="-122"/>
                <a:ea typeface="Microsoft YaHei" pitchFamily="34" charset="-122"/>
              </a:rPr>
              <a:t>替换成</a:t>
            </a:r>
            <a:r>
              <a:rPr lang="en-US" altLang="zh-CN" sz="1400" dirty="0" smtClean="0">
                <a:latin typeface="Microsoft YaHei" pitchFamily="34" charset="-122"/>
                <a:ea typeface="Microsoft YaHei" pitchFamily="34" charset="-122"/>
              </a:rPr>
              <a:t>str2</a:t>
            </a:r>
          </a:p>
          <a:p>
            <a:pPr>
              <a:lnSpc>
                <a:spcPct val="150000"/>
              </a:lnSpc>
            </a:pPr>
            <a:r>
              <a:rPr lang="zh-CN" altLang="en-US" sz="1400" dirty="0" smtClean="0">
                <a:latin typeface="Microsoft YaHei" pitchFamily="34" charset="-122"/>
                <a:ea typeface="Microsoft YaHei" pitchFamily="34" charset="-122"/>
              </a:rPr>
              <a:t>看个例子：</a:t>
            </a:r>
            <a:endParaRPr lang="en-US" altLang="zh-CN" sz="1400" dirty="0" smtClean="0">
              <a:latin typeface="Microsoft YaHei" pitchFamily="34" charset="-122"/>
              <a:ea typeface="Microsoft YaHei" pitchFamily="34" charset="-122"/>
            </a:endParaRPr>
          </a:p>
          <a:p>
            <a:pPr>
              <a:lnSpc>
                <a:spcPct val="150000"/>
              </a:lnSpc>
            </a:pPr>
            <a:r>
              <a:rPr lang="en-US" altLang="ja-JP" sz="1400" b="1" dirty="0">
                <a:solidFill>
                  <a:srgbClr val="C00000"/>
                </a:solidFill>
                <a:latin typeface="Microsoft YaHei" pitchFamily="34" charset="-122"/>
                <a:ea typeface="Microsoft YaHei" pitchFamily="34" charset="-122"/>
              </a:rPr>
              <a:t>@echo off</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a= </a:t>
            </a:r>
            <a:r>
              <a:rPr lang="zh-CN" altLang="en-US" sz="1400" b="1" dirty="0" smtClean="0">
                <a:solidFill>
                  <a:srgbClr val="C00000"/>
                </a:solidFill>
                <a:latin typeface="Microsoft YaHei" pitchFamily="34" charset="-122"/>
                <a:ea typeface="Microsoft YaHei" pitchFamily="34" charset="-122"/>
              </a:rPr>
              <a:t>我  是   传   奇 </a:t>
            </a:r>
            <a:r>
              <a:rPr lang="en-US" altLang="ja-JP" sz="1400" b="1" dirty="0">
                <a:solidFill>
                  <a:srgbClr val="C00000"/>
                </a:solidFill>
                <a:latin typeface="Microsoft YaHei" pitchFamily="34" charset="-122"/>
                <a:ea typeface="Microsoft YaHei" pitchFamily="34" charset="-122"/>
              </a:rPr>
              <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echo </a:t>
            </a:r>
            <a:r>
              <a:rPr lang="ja-JP" altLang="en-US" sz="1400" b="1" dirty="0">
                <a:solidFill>
                  <a:srgbClr val="C00000"/>
                </a:solidFill>
                <a:latin typeface="Microsoft YaHei" pitchFamily="34" charset="-122"/>
                <a:ea typeface="Microsoft YaHei" pitchFamily="34" charset="-122"/>
              </a:rPr>
              <a:t>替换前的值</a:t>
            </a:r>
            <a:r>
              <a:rPr lang="en-US" altLang="ja-JP" sz="1400" b="1" dirty="0">
                <a:solidFill>
                  <a:srgbClr val="C00000"/>
                </a:solidFill>
                <a:latin typeface="Microsoft YaHei" pitchFamily="34" charset="-122"/>
                <a:ea typeface="Microsoft YaHei" pitchFamily="34" charset="-122"/>
              </a:rPr>
              <a:t>: "%a%"</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a:t>
            </a:r>
            <a:r>
              <a:rPr lang="en-US" altLang="ja-JP" sz="1400" b="1" dirty="0" err="1">
                <a:solidFill>
                  <a:srgbClr val="C00000"/>
                </a:solidFill>
                <a:latin typeface="Microsoft YaHei" pitchFamily="34" charset="-122"/>
                <a:ea typeface="Microsoft YaHei" pitchFamily="34" charset="-122"/>
              </a:rPr>
              <a:t>var</a:t>
            </a:r>
            <a:r>
              <a:rPr lang="en-US" altLang="ja-JP" sz="1400" b="1" dirty="0">
                <a:solidFill>
                  <a:srgbClr val="C00000"/>
                </a:solidFill>
                <a:latin typeface="Microsoft YaHei" pitchFamily="34" charset="-122"/>
                <a:ea typeface="Microsoft YaHei" pitchFamily="34" charset="-122"/>
              </a:rPr>
              <a:t>=%a: =%</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echo </a:t>
            </a:r>
            <a:r>
              <a:rPr lang="ja-JP" altLang="en-US" sz="1400" b="1" dirty="0">
                <a:solidFill>
                  <a:srgbClr val="C00000"/>
                </a:solidFill>
                <a:latin typeface="Microsoft YaHei" pitchFamily="34" charset="-122"/>
                <a:ea typeface="Microsoft YaHei" pitchFamily="34" charset="-122"/>
              </a:rPr>
              <a:t>替换后的值</a:t>
            </a:r>
            <a:r>
              <a:rPr lang="en-US" altLang="ja-JP" sz="1400" b="1" dirty="0">
                <a:solidFill>
                  <a:srgbClr val="C00000"/>
                </a:solidFill>
                <a:latin typeface="Microsoft YaHei" pitchFamily="34" charset="-122"/>
                <a:ea typeface="Microsoft YaHei" pitchFamily="34" charset="-122"/>
              </a:rPr>
              <a:t>: "%</a:t>
            </a:r>
            <a:r>
              <a:rPr lang="en-US" altLang="ja-JP" sz="1400" b="1" dirty="0" err="1">
                <a:solidFill>
                  <a:srgbClr val="C00000"/>
                </a:solidFill>
                <a:latin typeface="Microsoft YaHei" pitchFamily="34" charset="-122"/>
                <a:ea typeface="Microsoft YaHei" pitchFamily="34" charset="-122"/>
              </a:rPr>
              <a:t>var</a:t>
            </a:r>
            <a:r>
              <a:rPr lang="en-US" altLang="ja-JP" sz="1400" b="1" dirty="0">
                <a:solidFill>
                  <a:srgbClr val="C00000"/>
                </a:solidFill>
                <a:latin typeface="Microsoft YaHei" pitchFamily="34" charset="-122"/>
                <a:ea typeface="Microsoft YaHei" pitchFamily="34" charset="-122"/>
              </a:rPr>
              <a:t>%"</a:t>
            </a:r>
            <a:br>
              <a:rPr lang="en-US" altLang="ja-JP" sz="1400" b="1" dirty="0">
                <a:solidFill>
                  <a:srgbClr val="C00000"/>
                </a:solidFill>
                <a:latin typeface="Microsoft YaHei" pitchFamily="34" charset="-122"/>
                <a:ea typeface="Microsoft YaHei" pitchFamily="34" charset="-122"/>
              </a:rPr>
            </a:br>
            <a:r>
              <a:rPr lang="en-US" altLang="ja-JP" sz="1400" b="1" dirty="0" smtClean="0">
                <a:solidFill>
                  <a:srgbClr val="C00000"/>
                </a:solidFill>
                <a:latin typeface="Microsoft YaHei" pitchFamily="34" charset="-122"/>
                <a:ea typeface="Microsoft YaHei" pitchFamily="34" charset="-122"/>
              </a:rPr>
              <a:t>pause</a:t>
            </a:r>
          </a:p>
          <a:p>
            <a:pPr>
              <a:lnSpc>
                <a:spcPct val="150000"/>
              </a:lnSpc>
            </a:pPr>
            <a:r>
              <a:rPr lang="zh-CN" altLang="en-US" sz="1400" dirty="0">
                <a:latin typeface="Microsoft YaHei" pitchFamily="34" charset="-122"/>
                <a:ea typeface="Microsoft YaHei" pitchFamily="34" charset="-122"/>
              </a:rPr>
              <a:t>替换</a:t>
            </a:r>
            <a:r>
              <a:rPr lang="zh-CN" altLang="en-US" sz="1400" dirty="0" smtClean="0">
                <a:latin typeface="Microsoft YaHei" pitchFamily="34" charset="-122"/>
                <a:ea typeface="Microsoft YaHei" pitchFamily="34" charset="-122"/>
              </a:rPr>
              <a:t>前的值：“</a:t>
            </a:r>
            <a:r>
              <a:rPr lang="en-US" altLang="ja-JP" sz="1400" dirty="0" smtClean="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我  是   传   </a:t>
            </a:r>
            <a:r>
              <a:rPr lang="zh-CN" altLang="en-US" sz="1400" dirty="0" smtClean="0">
                <a:latin typeface="Microsoft YaHei" pitchFamily="34" charset="-122"/>
                <a:ea typeface="Microsoft YaHei" pitchFamily="34" charset="-122"/>
              </a:rPr>
              <a:t>奇 ”</a:t>
            </a:r>
            <a:endParaRPr lang="en-US" altLang="zh-CN" sz="1400" dirty="0" smtClean="0">
              <a:latin typeface="Microsoft YaHei" pitchFamily="34" charset="-122"/>
              <a:ea typeface="Microsoft YaHei" pitchFamily="34" charset="-122"/>
            </a:endParaRPr>
          </a:p>
          <a:p>
            <a:pPr>
              <a:lnSpc>
                <a:spcPct val="150000"/>
              </a:lnSpc>
            </a:pPr>
            <a:r>
              <a:rPr lang="zh-CN" altLang="en-US" sz="1400" dirty="0">
                <a:latin typeface="Microsoft YaHei" pitchFamily="34" charset="-122"/>
                <a:ea typeface="Microsoft YaHei" pitchFamily="34" charset="-122"/>
              </a:rPr>
              <a:t>替换</a:t>
            </a:r>
            <a:r>
              <a:rPr lang="zh-CN" altLang="en-US" sz="1400" dirty="0" smtClean="0">
                <a:latin typeface="Microsoft YaHei" pitchFamily="34" charset="-122"/>
                <a:ea typeface="Microsoft YaHei" pitchFamily="34" charset="-122"/>
              </a:rPr>
              <a:t>后的值：“我是传奇”</a:t>
            </a:r>
            <a:endParaRPr lang="en-US" altLang="zh-CN" sz="1400"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变量中的所有空格都被替换掉了</a:t>
            </a:r>
            <a:endParaRPr lang="en-US" altLang="zh-CN" sz="1400"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另外，这个格式不仅可以用在</a:t>
            </a:r>
            <a:r>
              <a:rPr lang="en-US" altLang="zh-CN" sz="1400" dirty="0" smtClean="0">
                <a:latin typeface="Microsoft YaHei" pitchFamily="34" charset="-122"/>
                <a:ea typeface="Microsoft YaHei" pitchFamily="34" charset="-122"/>
              </a:rPr>
              <a:t>set</a:t>
            </a:r>
            <a:r>
              <a:rPr lang="zh-CN" altLang="en-US" sz="1400" dirty="0" smtClean="0">
                <a:latin typeface="Microsoft YaHei" pitchFamily="34" charset="-122"/>
                <a:ea typeface="Microsoft YaHei" pitchFamily="34" charset="-122"/>
              </a:rPr>
              <a:t>中，你也可以直接使用：</a:t>
            </a:r>
            <a:endParaRPr lang="en-US" altLang="zh-CN" sz="1400" dirty="0" smtClean="0">
              <a:latin typeface="Microsoft YaHei" pitchFamily="34" charset="-122"/>
              <a:ea typeface="Microsoft YaHei" pitchFamily="34" charset="-122"/>
            </a:endParaRPr>
          </a:p>
          <a:p>
            <a:pPr>
              <a:lnSpc>
                <a:spcPct val="150000"/>
              </a:lnSpc>
            </a:pPr>
            <a:r>
              <a:rPr lang="en-US" altLang="zh-CN" sz="1400" dirty="0" smtClean="0">
                <a:latin typeface="Microsoft YaHei" pitchFamily="34" charset="-122"/>
                <a:ea typeface="Microsoft YaHei" pitchFamily="34" charset="-122"/>
              </a:rPr>
              <a:t>echo %a: =%</a:t>
            </a:r>
            <a:endParaRPr lang="en-US" altLang="ja-JP"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1126254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how to use </a:t>
            </a:r>
            <a:r>
              <a:rPr lang="en-US" altLang="zh-CN" sz="1200" b="1" i="1" dirty="0">
                <a:solidFill>
                  <a:schemeClr val="tx1">
                    <a:lumMod val="50000"/>
                    <a:lumOff val="50000"/>
                  </a:schemeClr>
                </a:solidFill>
                <a:latin typeface="Tahoma" pitchFamily="34" charset="0"/>
                <a:cs typeface="Tahoma" pitchFamily="34" charset="0"/>
              </a:rPr>
              <a:t>set</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31</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5" name="テキスト ボックス 4"/>
          <p:cNvSpPr txBox="1"/>
          <p:nvPr/>
        </p:nvSpPr>
        <p:spPr>
          <a:xfrm>
            <a:off x="601450" y="764704"/>
            <a:ext cx="7704856" cy="5262979"/>
          </a:xfrm>
          <a:prstGeom prst="rect">
            <a:avLst/>
          </a:prstGeom>
          <a:noFill/>
        </p:spPr>
        <p:txBody>
          <a:bodyPr wrap="square" rtlCol="0">
            <a:spAutoFit/>
          </a:bodyPr>
          <a:lstStyle/>
          <a:p>
            <a:pPr>
              <a:lnSpc>
                <a:spcPct val="150000"/>
              </a:lnSpc>
            </a:pPr>
            <a:r>
              <a:rPr lang="en-US" altLang="zh-CN" sz="1400" b="1" dirty="0" smtClean="0">
                <a:latin typeface="Microsoft YaHei" pitchFamily="34" charset="-122"/>
                <a:ea typeface="Microsoft YaHei" pitchFamily="34" charset="-122"/>
              </a:rPr>
              <a:t>3</a:t>
            </a:r>
            <a:r>
              <a:rPr kumimoji="1" lang="en-US" altLang="zh-CN" sz="1400" b="1" dirty="0" smtClean="0">
                <a:latin typeface="Microsoft YaHei" pitchFamily="34" charset="-122"/>
                <a:ea typeface="Microsoft YaHei" pitchFamily="34" charset="-122"/>
              </a:rPr>
              <a:t>.</a:t>
            </a:r>
            <a:r>
              <a:rPr kumimoji="1" lang="zh-CN" altLang="en-US" sz="1400" b="1" dirty="0" smtClean="0">
                <a:latin typeface="Microsoft YaHei" pitchFamily="34" charset="-122"/>
                <a:ea typeface="Microsoft YaHei" pitchFamily="34" charset="-122"/>
              </a:rPr>
              <a:t>通过</a:t>
            </a:r>
            <a:r>
              <a:rPr kumimoji="1" lang="en-US" altLang="zh-CN" sz="1400" b="1" dirty="0" smtClean="0">
                <a:latin typeface="Microsoft YaHei" pitchFamily="34" charset="-122"/>
                <a:ea typeface="Microsoft YaHei" pitchFamily="34" charset="-122"/>
              </a:rPr>
              <a:t>set</a:t>
            </a:r>
            <a:r>
              <a:rPr kumimoji="1" lang="zh-CN" altLang="en-US" sz="1400" b="1" dirty="0" smtClean="0">
                <a:latin typeface="Microsoft YaHei" pitchFamily="34" charset="-122"/>
                <a:ea typeface="Microsoft YaHei" pitchFamily="34" charset="-122"/>
              </a:rPr>
              <a:t>进行字符串</a:t>
            </a:r>
            <a:r>
              <a:rPr lang="zh-CN" altLang="en-US" sz="1400" b="1" dirty="0">
                <a:latin typeface="Microsoft YaHei" pitchFamily="34" charset="-122"/>
                <a:ea typeface="Microsoft YaHei" pitchFamily="34" charset="-122"/>
              </a:rPr>
              <a:t>截取</a:t>
            </a:r>
            <a:r>
              <a:rPr kumimoji="1" lang="zh-CN" altLang="en-US" sz="1400" b="1" dirty="0" smtClean="0">
                <a:latin typeface="Microsoft YaHei" pitchFamily="34" charset="-122"/>
                <a:ea typeface="Microsoft YaHei" pitchFamily="34" charset="-122"/>
              </a:rPr>
              <a:t>：</a:t>
            </a:r>
            <a:endParaRPr kumimoji="1" lang="en-US" altLang="zh-CN" sz="1400" b="1" dirty="0" smtClean="0">
              <a:latin typeface="Microsoft YaHei" pitchFamily="34" charset="-122"/>
              <a:ea typeface="Microsoft YaHei" pitchFamily="34" charset="-122"/>
            </a:endParaRPr>
          </a:p>
          <a:p>
            <a:pPr>
              <a:lnSpc>
                <a:spcPct val="150000"/>
              </a:lnSpc>
            </a:pPr>
            <a:r>
              <a:rPr kumimoji="1" lang="zh-CN" altLang="en-US" sz="1400" b="1" dirty="0" smtClean="0">
                <a:latin typeface="Microsoft YaHei" pitchFamily="34" charset="-122"/>
                <a:ea typeface="Microsoft YaHei" pitchFamily="34" charset="-122"/>
              </a:rPr>
              <a:t>语法：</a:t>
            </a:r>
            <a:r>
              <a:rPr kumimoji="1" lang="en-US" altLang="zh-CN" sz="1400" b="1" dirty="0" smtClean="0">
                <a:latin typeface="Microsoft YaHei" pitchFamily="34" charset="-122"/>
                <a:ea typeface="Microsoft YaHei" pitchFamily="34" charset="-122"/>
              </a:rPr>
              <a:t>set variable</a:t>
            </a:r>
            <a:r>
              <a:rPr lang="ja-JP" altLang="en-US" sz="1400" b="1" dirty="0">
                <a:latin typeface="Microsoft YaHei" pitchFamily="34" charset="-122"/>
                <a:ea typeface="Microsoft YaHei" pitchFamily="34" charset="-122"/>
              </a:rPr>
              <a:t>：</a:t>
            </a:r>
            <a:r>
              <a:rPr lang="en-US" altLang="ja-JP" sz="1400" b="1" dirty="0">
                <a:latin typeface="Microsoft YaHei" pitchFamily="34" charset="-122"/>
                <a:ea typeface="Microsoft YaHei" pitchFamily="34" charset="-122"/>
              </a:rPr>
              <a:t>%a:~[m[,n]]%</a:t>
            </a:r>
            <a:r>
              <a:rPr lang="en-US" altLang="ja-JP" sz="1400" dirty="0"/>
              <a:t/>
            </a:r>
            <a:br>
              <a:rPr lang="en-US" altLang="ja-JP" sz="1400" dirty="0"/>
            </a:br>
            <a:r>
              <a:rPr lang="zh-CN" altLang="en-US" sz="1400" dirty="0">
                <a:latin typeface="Microsoft YaHei" pitchFamily="34" charset="-122"/>
                <a:ea typeface="Microsoft YaHei" pitchFamily="34" charset="-122"/>
              </a:rPr>
              <a:t>方括号表示可选，</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为变量标识符，</a:t>
            </a:r>
            <a:r>
              <a:rPr lang="en-US" altLang="zh-CN" sz="1400" dirty="0">
                <a:latin typeface="Microsoft YaHei" pitchFamily="34" charset="-122"/>
                <a:ea typeface="Microsoft YaHei" pitchFamily="34" charset="-122"/>
              </a:rPr>
              <a:t>a</a:t>
            </a:r>
            <a:r>
              <a:rPr lang="zh-CN" altLang="en-US" sz="1400" dirty="0">
                <a:latin typeface="Microsoft YaHei" pitchFamily="34" charset="-122"/>
                <a:ea typeface="Microsoft YaHei" pitchFamily="34" charset="-122"/>
              </a:rPr>
              <a:t>为变量名，不可少，冒号用于分隔变量名和说明部分，符号～</a:t>
            </a:r>
            <a:r>
              <a:rPr lang="zh-CN" altLang="en-US" sz="1400" dirty="0" smtClean="0">
                <a:latin typeface="Microsoft YaHei" pitchFamily="34" charset="-122"/>
                <a:ea typeface="Microsoft YaHei" pitchFamily="34" charset="-122"/>
              </a:rPr>
              <a:t>可以简单理解为</a:t>
            </a:r>
            <a:r>
              <a:rPr lang="zh-CN" altLang="en-US" sz="1400" dirty="0">
                <a:latin typeface="Microsoft YaHei" pitchFamily="34" charset="-122"/>
                <a:ea typeface="Microsoft YaHei" pitchFamily="34" charset="-122"/>
              </a:rPr>
              <a:t>“偏移”即可，</a:t>
            </a:r>
            <a:r>
              <a:rPr lang="en-US" altLang="zh-CN" sz="1400" dirty="0">
                <a:latin typeface="Microsoft YaHei" pitchFamily="34" charset="-122"/>
                <a:ea typeface="Microsoft YaHei" pitchFamily="34" charset="-122"/>
              </a:rPr>
              <a:t>m</a:t>
            </a:r>
            <a:r>
              <a:rPr lang="zh-CN" altLang="en-US" sz="1400" dirty="0">
                <a:latin typeface="Microsoft YaHei" pitchFamily="34" charset="-122"/>
                <a:ea typeface="Microsoft YaHei" pitchFamily="34" charset="-122"/>
              </a:rPr>
              <a:t>为偏移量（缺省为</a:t>
            </a:r>
            <a:r>
              <a:rPr lang="en-US" altLang="zh-CN" sz="1400" dirty="0">
                <a:latin typeface="Microsoft YaHei" pitchFamily="34" charset="-122"/>
                <a:ea typeface="Microsoft YaHei" pitchFamily="34" charset="-122"/>
              </a:rPr>
              <a:t>0</a:t>
            </a:r>
            <a:r>
              <a:rPr lang="zh-CN" altLang="en-US" sz="1400" dirty="0">
                <a:latin typeface="Microsoft YaHei" pitchFamily="34" charset="-122"/>
                <a:ea typeface="Microsoft YaHei" pitchFamily="34" charset="-122"/>
              </a:rPr>
              <a:t>），</a:t>
            </a:r>
            <a:r>
              <a:rPr lang="en-US" altLang="zh-CN" sz="1400" dirty="0">
                <a:latin typeface="Microsoft YaHei" pitchFamily="34" charset="-122"/>
                <a:ea typeface="Microsoft YaHei" pitchFamily="34" charset="-122"/>
              </a:rPr>
              <a:t>n</a:t>
            </a:r>
            <a:r>
              <a:rPr lang="zh-CN" altLang="en-US" sz="1400" dirty="0">
                <a:latin typeface="Microsoft YaHei" pitchFamily="34" charset="-122"/>
                <a:ea typeface="Microsoft YaHei" pitchFamily="34" charset="-122"/>
              </a:rPr>
              <a:t>为截取长度（缺省为全部</a:t>
            </a:r>
            <a:r>
              <a:rPr lang="zh-CN" altLang="en-US" sz="1400" dirty="0" smtClean="0">
                <a:latin typeface="Microsoft YaHei" pitchFamily="34" charset="-122"/>
                <a:ea typeface="Microsoft YaHei" pitchFamily="34" charset="-122"/>
              </a:rPr>
              <a:t>）</a:t>
            </a:r>
            <a:r>
              <a:rPr lang="en-US" altLang="ja-JP" sz="1400" b="1" dirty="0" smtClean="0">
                <a:solidFill>
                  <a:srgbClr val="C00000"/>
                </a:solidFill>
                <a:latin typeface="Microsoft YaHei" pitchFamily="34" charset="-122"/>
                <a:ea typeface="Microsoft YaHei" pitchFamily="34" charset="-122"/>
              </a:rPr>
              <a:t>@</a:t>
            </a:r>
            <a:r>
              <a:rPr lang="en-US" altLang="ja-JP" sz="1400" b="1" dirty="0">
                <a:solidFill>
                  <a:srgbClr val="C00000"/>
                </a:solidFill>
                <a:latin typeface="Microsoft YaHei" pitchFamily="34" charset="-122"/>
                <a:ea typeface="Microsoft YaHei" pitchFamily="34" charset="-122"/>
              </a:rPr>
              <a:t>echo off</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a:t>
            </a:r>
            <a:r>
              <a:rPr lang="en-US" altLang="ja-JP" sz="1400" b="1" dirty="0" smtClean="0">
                <a:solidFill>
                  <a:srgbClr val="C00000"/>
                </a:solidFill>
                <a:latin typeface="Microsoft YaHei" pitchFamily="34" charset="-122"/>
                <a:ea typeface="Microsoft YaHei" pitchFamily="34" charset="-122"/>
              </a:rPr>
              <a:t>a=</a:t>
            </a:r>
            <a:r>
              <a:rPr lang="en-US" altLang="zh-CN" sz="1400" b="1" dirty="0" smtClean="0">
                <a:solidFill>
                  <a:srgbClr val="C00000"/>
                </a:solidFill>
                <a:latin typeface="Microsoft YaHei" pitchFamily="34" charset="-122"/>
                <a:ea typeface="Microsoft YaHei" pitchFamily="34" charset="-122"/>
              </a:rPr>
              <a:t>ABCDEFGHIJKLMN</a:t>
            </a:r>
            <a:r>
              <a:rPr lang="en-US" altLang="ja-JP" sz="1400" b="1" dirty="0">
                <a:solidFill>
                  <a:srgbClr val="C00000"/>
                </a:solidFill>
                <a:latin typeface="Microsoft YaHei" pitchFamily="34" charset="-122"/>
                <a:ea typeface="Microsoft YaHei" pitchFamily="34" charset="-122"/>
              </a:rPr>
              <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a:t>
            </a:r>
            <a:r>
              <a:rPr lang="en-US" altLang="ja-JP" sz="1400" b="1" dirty="0" err="1">
                <a:solidFill>
                  <a:srgbClr val="C00000"/>
                </a:solidFill>
                <a:latin typeface="Microsoft YaHei" pitchFamily="34" charset="-122"/>
                <a:ea typeface="Microsoft YaHei" pitchFamily="34" charset="-122"/>
              </a:rPr>
              <a:t>var</a:t>
            </a:r>
            <a:r>
              <a:rPr lang="en-US" altLang="ja-JP" sz="1400" b="1" dirty="0">
                <a:solidFill>
                  <a:srgbClr val="C00000"/>
                </a:solidFill>
                <a:latin typeface="Microsoft YaHei" pitchFamily="34" charset="-122"/>
                <a:ea typeface="Microsoft YaHei" pitchFamily="34" charset="-122"/>
              </a:rPr>
              <a:t>=%a</a:t>
            </a:r>
            <a:r>
              <a:rPr lang="en-US" altLang="ja-JP" sz="1400" b="1" dirty="0" smtClean="0">
                <a:solidFill>
                  <a:srgbClr val="C00000"/>
                </a:solidFill>
                <a:latin typeface="Microsoft YaHei" pitchFamily="34" charset="-122"/>
                <a:ea typeface="Microsoft YaHei" pitchFamily="34" charset="-122"/>
              </a:rPr>
              <a:t>:~1</a:t>
            </a:r>
            <a:r>
              <a:rPr lang="zh-CN" altLang="en-US" sz="1400" b="1" dirty="0" smtClean="0">
                <a:solidFill>
                  <a:srgbClr val="C00000"/>
                </a:solidFill>
                <a:latin typeface="Microsoft YaHei" pitchFamily="34" charset="-122"/>
                <a:ea typeface="Microsoft YaHei" pitchFamily="34" charset="-122"/>
              </a:rPr>
              <a:t>，</a:t>
            </a:r>
            <a:r>
              <a:rPr lang="en-US" altLang="zh-CN" sz="1400" b="1" dirty="0" smtClean="0">
                <a:solidFill>
                  <a:srgbClr val="C00000"/>
                </a:solidFill>
                <a:latin typeface="Microsoft YaHei" pitchFamily="34" charset="-122"/>
                <a:ea typeface="Microsoft YaHei" pitchFamily="34" charset="-122"/>
              </a:rPr>
              <a:t>2</a:t>
            </a:r>
            <a:r>
              <a:rPr lang="en-US" altLang="ja-JP" sz="1400" b="1" dirty="0" smtClean="0">
                <a:solidFill>
                  <a:srgbClr val="C00000"/>
                </a:solidFill>
                <a:latin typeface="Microsoft YaHei" pitchFamily="34" charset="-122"/>
                <a:ea typeface="Microsoft YaHei" pitchFamily="34" charset="-122"/>
              </a:rPr>
              <a:t>%</a:t>
            </a:r>
            <a:r>
              <a:rPr lang="en-US" altLang="ja-JP" sz="1400" b="1" dirty="0">
                <a:solidFill>
                  <a:srgbClr val="C00000"/>
                </a:solidFill>
                <a:latin typeface="Microsoft YaHei" pitchFamily="34" charset="-122"/>
                <a:ea typeface="Microsoft YaHei" pitchFamily="34" charset="-122"/>
              </a:rPr>
              <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echo "</a:t>
            </a:r>
            <a:r>
              <a:rPr lang="en-US" altLang="ja-JP" sz="1400" b="1" dirty="0" smtClean="0">
                <a:solidFill>
                  <a:srgbClr val="C00000"/>
                </a:solidFill>
                <a:latin typeface="Microsoft YaHei" pitchFamily="34" charset="-122"/>
                <a:ea typeface="Microsoft YaHei" pitchFamily="34" charset="-122"/>
              </a:rPr>
              <a:t>%</a:t>
            </a:r>
            <a:r>
              <a:rPr lang="en-US" altLang="ja-JP" sz="1400" b="1" dirty="0" err="1">
                <a:solidFill>
                  <a:srgbClr val="C00000"/>
                </a:solidFill>
                <a:latin typeface="Microsoft YaHei" pitchFamily="34" charset="-122"/>
                <a:ea typeface="Microsoft YaHei" pitchFamily="34" charset="-122"/>
              </a:rPr>
              <a:t>var</a:t>
            </a:r>
            <a:r>
              <a:rPr lang="en-US" altLang="ja-JP" sz="1400" b="1" dirty="0">
                <a:solidFill>
                  <a:srgbClr val="C00000"/>
                </a:solidFill>
                <a:latin typeface="Microsoft YaHei" pitchFamily="34" charset="-122"/>
                <a:ea typeface="Microsoft YaHei" pitchFamily="34" charset="-122"/>
              </a:rPr>
              <a:t>%"</a:t>
            </a:r>
            <a:br>
              <a:rPr lang="en-US" altLang="ja-JP" sz="1400" b="1" dirty="0">
                <a:solidFill>
                  <a:srgbClr val="C00000"/>
                </a:solidFill>
                <a:latin typeface="Microsoft YaHei" pitchFamily="34" charset="-122"/>
                <a:ea typeface="Microsoft YaHei" pitchFamily="34" charset="-122"/>
              </a:rPr>
            </a:br>
            <a:r>
              <a:rPr lang="en-US" altLang="ja-JP" sz="1400" b="1" dirty="0" smtClean="0">
                <a:solidFill>
                  <a:srgbClr val="C00000"/>
                </a:solidFill>
                <a:latin typeface="Microsoft YaHei" pitchFamily="34" charset="-122"/>
                <a:ea typeface="Microsoft YaHei" pitchFamily="34" charset="-122"/>
              </a:rPr>
              <a:t>pause</a:t>
            </a:r>
          </a:p>
          <a:p>
            <a:pPr>
              <a:lnSpc>
                <a:spcPct val="150000"/>
              </a:lnSpc>
            </a:pPr>
            <a:r>
              <a:rPr lang="zh-CN" altLang="en-US" sz="1400" dirty="0">
                <a:latin typeface="Microsoft YaHei" pitchFamily="34" charset="-122"/>
                <a:ea typeface="Microsoft YaHei" pitchFamily="34" charset="-122"/>
              </a:rPr>
              <a:t>返</a:t>
            </a:r>
            <a:r>
              <a:rPr lang="zh-CN" altLang="en-US" sz="1400" dirty="0" smtClean="0">
                <a:latin typeface="Microsoft YaHei" pitchFamily="34" charset="-122"/>
                <a:ea typeface="Microsoft YaHei" pitchFamily="34" charset="-122"/>
              </a:rPr>
              <a:t>回了“</a:t>
            </a:r>
            <a:r>
              <a:rPr lang="en-US" altLang="zh-CN" sz="1400" dirty="0" smtClean="0">
                <a:latin typeface="Microsoft YaHei" pitchFamily="34" charset="-122"/>
                <a:ea typeface="Microsoft YaHei" pitchFamily="34" charset="-122"/>
              </a:rPr>
              <a:t>BC</a:t>
            </a:r>
            <a:r>
              <a:rPr lang="zh-CN" altLang="en-US" sz="1400" dirty="0" smtClean="0">
                <a:latin typeface="Microsoft YaHei" pitchFamily="34" charset="-122"/>
                <a:ea typeface="Microsoft YaHei" pitchFamily="34" charset="-122"/>
              </a:rPr>
              <a:t>”就是从第一位开始，取后面</a:t>
            </a:r>
            <a:r>
              <a:rPr lang="en-US" altLang="zh-CN" sz="1400" dirty="0" smtClean="0">
                <a:latin typeface="Microsoft YaHei" pitchFamily="34" charset="-122"/>
                <a:ea typeface="Microsoft YaHei" pitchFamily="34" charset="-122"/>
              </a:rPr>
              <a:t>2</a:t>
            </a:r>
            <a:r>
              <a:rPr lang="zh-CN" altLang="en-US" sz="1400" dirty="0" smtClean="0">
                <a:latin typeface="Microsoft YaHei" pitchFamily="34" charset="-122"/>
                <a:ea typeface="Microsoft YaHei" pitchFamily="34" charset="-122"/>
              </a:rPr>
              <a:t>位，该命令还支持以下格式：</a:t>
            </a:r>
            <a:endParaRPr lang="en-US" altLang="zh-CN" sz="1400" dirty="0" smtClean="0">
              <a:latin typeface="Microsoft YaHei" pitchFamily="34" charset="-122"/>
              <a:ea typeface="Microsoft YaHei" pitchFamily="34" charset="-122"/>
            </a:endParaRPr>
          </a:p>
          <a:p>
            <a:pPr>
              <a:lnSpc>
                <a:spcPct val="150000"/>
              </a:lnSpc>
            </a:pPr>
            <a:r>
              <a:rPr lang="en-US" altLang="ja-JP" sz="1400" b="1" dirty="0">
                <a:latin typeface="Microsoft YaHei" pitchFamily="34" charset="-122"/>
                <a:ea typeface="Microsoft YaHei" pitchFamily="34" charset="-122"/>
              </a:rPr>
              <a:t>%a:~0,n%  </a:t>
            </a:r>
            <a:r>
              <a:rPr lang="ja-JP" altLang="en-US" sz="1400" dirty="0">
                <a:latin typeface="Microsoft YaHei" pitchFamily="34" charset="-122"/>
                <a:ea typeface="Microsoft YaHei" pitchFamily="34" charset="-122"/>
              </a:rPr>
              <a:t>相当于函数</a:t>
            </a:r>
            <a:r>
              <a:rPr lang="en-US" altLang="ja-JP" sz="1400" dirty="0">
                <a:latin typeface="Microsoft YaHei" pitchFamily="34" charset="-122"/>
                <a:ea typeface="Microsoft YaHei" pitchFamily="34" charset="-122"/>
              </a:rPr>
              <a:t>left(</a:t>
            </a:r>
            <a:r>
              <a:rPr lang="en-US" altLang="ja-JP" sz="1400" dirty="0" err="1">
                <a:latin typeface="Microsoft YaHei" pitchFamily="34" charset="-122"/>
                <a:ea typeface="Microsoft YaHei" pitchFamily="34" charset="-122"/>
              </a:rPr>
              <a:t>a,n</a:t>
            </a:r>
            <a:r>
              <a:rPr lang="en-US" altLang="ja-JP" sz="1400" dirty="0">
                <a:latin typeface="Microsoft YaHei" pitchFamily="34" charset="-122"/>
                <a:ea typeface="Microsoft YaHei" pitchFamily="34" charset="-122"/>
              </a:rPr>
              <a:t>)  </a:t>
            </a:r>
            <a:r>
              <a:rPr lang="ja-JP" altLang="en-US" sz="1400" dirty="0">
                <a:latin typeface="Microsoft YaHei" pitchFamily="34" charset="-122"/>
                <a:ea typeface="Microsoft YaHei" pitchFamily="34" charset="-122"/>
              </a:rPr>
              <a:t>取左边</a:t>
            </a:r>
            <a:r>
              <a:rPr lang="en-US" altLang="ja-JP" sz="1400" dirty="0">
                <a:latin typeface="Microsoft YaHei" pitchFamily="34" charset="-122"/>
                <a:ea typeface="Microsoft YaHei" pitchFamily="34" charset="-122"/>
              </a:rPr>
              <a:t>n</a:t>
            </a:r>
            <a:r>
              <a:rPr lang="ja-JP" altLang="en-US" sz="1400" dirty="0">
                <a:latin typeface="Microsoft YaHei" pitchFamily="34" charset="-122"/>
                <a:ea typeface="Microsoft YaHei" pitchFamily="34" charset="-122"/>
              </a:rPr>
              <a:t>位</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%a:~-m% </a:t>
            </a:r>
            <a:r>
              <a:rPr lang="en-US" altLang="ja-JP" sz="1400" dirty="0">
                <a:latin typeface="Microsoft YaHei" pitchFamily="34" charset="-122"/>
                <a:ea typeface="Microsoft YaHei" pitchFamily="34" charset="-122"/>
              </a:rPr>
              <a:t> </a:t>
            </a:r>
            <a:r>
              <a:rPr lang="ja-JP" altLang="en-US" sz="1400" dirty="0">
                <a:latin typeface="Microsoft YaHei" pitchFamily="34" charset="-122"/>
                <a:ea typeface="Microsoft YaHei" pitchFamily="34" charset="-122"/>
              </a:rPr>
              <a:t>相当于函数</a:t>
            </a:r>
            <a:r>
              <a:rPr lang="en-US" altLang="ja-JP" sz="1400" dirty="0">
                <a:latin typeface="Microsoft YaHei" pitchFamily="34" charset="-122"/>
                <a:ea typeface="Microsoft YaHei" pitchFamily="34" charset="-122"/>
              </a:rPr>
              <a:t>right</a:t>
            </a:r>
            <a:r>
              <a:rPr lang="ja-JP" altLang="en-US" sz="1400" dirty="0">
                <a:latin typeface="Microsoft YaHei" pitchFamily="34" charset="-122"/>
                <a:ea typeface="Microsoft YaHei" pitchFamily="34" charset="-122"/>
              </a:rPr>
              <a:t>（</a:t>
            </a:r>
            <a:r>
              <a:rPr lang="en-US" altLang="ja-JP" sz="1400" dirty="0" err="1">
                <a:latin typeface="Microsoft YaHei" pitchFamily="34" charset="-122"/>
                <a:ea typeface="Microsoft YaHei" pitchFamily="34" charset="-122"/>
              </a:rPr>
              <a:t>a,m</a:t>
            </a:r>
            <a:r>
              <a:rPr lang="ja-JP" altLang="en-US" sz="1400" dirty="0">
                <a:latin typeface="Microsoft YaHei" pitchFamily="34" charset="-122"/>
                <a:ea typeface="Microsoft YaHei" pitchFamily="34" charset="-122"/>
              </a:rPr>
              <a:t>） 取右边</a:t>
            </a:r>
            <a:r>
              <a:rPr lang="en-US" altLang="ja-JP" sz="1400" dirty="0">
                <a:latin typeface="Microsoft YaHei" pitchFamily="34" charset="-122"/>
                <a:ea typeface="Microsoft YaHei" pitchFamily="34" charset="-122"/>
              </a:rPr>
              <a:t>m</a:t>
            </a:r>
            <a:r>
              <a:rPr lang="ja-JP" altLang="en-US" sz="1400" dirty="0">
                <a:latin typeface="Microsoft YaHei" pitchFamily="34" charset="-122"/>
                <a:ea typeface="Microsoft YaHei" pitchFamily="34" charset="-122"/>
              </a:rPr>
              <a:t>位</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%a:~</a:t>
            </a:r>
            <a:r>
              <a:rPr lang="en-US" altLang="ja-JP" sz="1400" b="1" dirty="0" err="1">
                <a:latin typeface="Microsoft YaHei" pitchFamily="34" charset="-122"/>
                <a:ea typeface="Microsoft YaHei" pitchFamily="34" charset="-122"/>
              </a:rPr>
              <a:t>m,n</a:t>
            </a:r>
            <a:r>
              <a:rPr lang="en-US" altLang="ja-JP" sz="1400" b="1" dirty="0">
                <a:latin typeface="Microsoft YaHei" pitchFamily="34" charset="-122"/>
                <a:ea typeface="Microsoft YaHei" pitchFamily="34" charset="-122"/>
              </a:rPr>
              <a:t>% </a:t>
            </a:r>
            <a:r>
              <a:rPr lang="ja-JP" altLang="en-US" sz="1400" dirty="0">
                <a:latin typeface="Microsoft YaHei" pitchFamily="34" charset="-122"/>
                <a:ea typeface="Microsoft YaHei" pitchFamily="34" charset="-122"/>
              </a:rPr>
              <a:t>相当于函数</a:t>
            </a:r>
            <a:r>
              <a:rPr lang="en-US" altLang="ja-JP" sz="1400" dirty="0">
                <a:latin typeface="Microsoft YaHei" pitchFamily="34" charset="-122"/>
                <a:ea typeface="Microsoft YaHei" pitchFamily="34" charset="-122"/>
              </a:rPr>
              <a:t>mid(a,m+1,n) </a:t>
            </a:r>
            <a:r>
              <a:rPr lang="ja-JP" altLang="en-US" sz="1400" dirty="0">
                <a:latin typeface="Microsoft YaHei" pitchFamily="34" charset="-122"/>
                <a:ea typeface="Microsoft YaHei" pitchFamily="34" charset="-122"/>
              </a:rPr>
              <a:t>从</a:t>
            </a:r>
            <a:r>
              <a:rPr lang="en-US" altLang="ja-JP" sz="1400" dirty="0">
                <a:latin typeface="Microsoft YaHei" pitchFamily="34" charset="-122"/>
                <a:ea typeface="Microsoft YaHei" pitchFamily="34" charset="-122"/>
              </a:rPr>
              <a:t>m+1</a:t>
            </a:r>
            <a:r>
              <a:rPr lang="ja-JP" altLang="en-US" sz="1400" dirty="0">
                <a:latin typeface="Microsoft YaHei" pitchFamily="34" charset="-122"/>
                <a:ea typeface="Microsoft YaHei" pitchFamily="34" charset="-122"/>
              </a:rPr>
              <a:t>位开始取</a:t>
            </a:r>
            <a:r>
              <a:rPr lang="en-US" altLang="ja-JP" sz="1400" dirty="0">
                <a:latin typeface="Microsoft YaHei" pitchFamily="34" charset="-122"/>
                <a:ea typeface="Microsoft YaHei" pitchFamily="34" charset="-122"/>
              </a:rPr>
              <a:t>n</a:t>
            </a:r>
            <a:r>
              <a:rPr lang="ja-JP" altLang="en-US" sz="1400" dirty="0">
                <a:latin typeface="Microsoft YaHei" pitchFamily="34" charset="-122"/>
                <a:ea typeface="Microsoft YaHei" pitchFamily="34" charset="-122"/>
              </a:rPr>
              <a:t>位</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%a:~m,-n% </a:t>
            </a:r>
            <a:r>
              <a:rPr lang="ja-JP" altLang="en-US" sz="1400" dirty="0">
                <a:latin typeface="Microsoft YaHei" pitchFamily="34" charset="-122"/>
                <a:ea typeface="Microsoft YaHei" pitchFamily="34" charset="-122"/>
              </a:rPr>
              <a:t>相当于函数</a:t>
            </a:r>
            <a:r>
              <a:rPr lang="en-US" altLang="ja-JP" sz="1400" dirty="0">
                <a:latin typeface="Microsoft YaHei" pitchFamily="34" charset="-122"/>
                <a:ea typeface="Microsoft YaHei" pitchFamily="34" charset="-122"/>
              </a:rPr>
              <a:t>mid(a,m+1,len(a)-m-n),</a:t>
            </a:r>
            <a:r>
              <a:rPr lang="ja-JP" altLang="en-US" sz="1400" dirty="0">
                <a:latin typeface="Microsoft YaHei" pitchFamily="34" charset="-122"/>
                <a:ea typeface="Microsoft YaHei" pitchFamily="34" charset="-122"/>
              </a:rPr>
              <a:t>从</a:t>
            </a:r>
            <a:r>
              <a:rPr lang="en-US" altLang="ja-JP" sz="1400" dirty="0">
                <a:latin typeface="Microsoft YaHei" pitchFamily="34" charset="-122"/>
                <a:ea typeface="Microsoft YaHei" pitchFamily="34" charset="-122"/>
              </a:rPr>
              <a:t>m+1</a:t>
            </a:r>
            <a:r>
              <a:rPr lang="ja-JP" altLang="en-US" sz="1400" dirty="0">
                <a:latin typeface="Microsoft YaHei" pitchFamily="34" charset="-122"/>
                <a:ea typeface="Microsoft YaHei" pitchFamily="34" charset="-122"/>
              </a:rPr>
              <a:t>位开始，至倒数</a:t>
            </a:r>
            <a:r>
              <a:rPr lang="en-US" altLang="ja-JP" sz="1400" dirty="0">
                <a:latin typeface="Microsoft YaHei" pitchFamily="34" charset="-122"/>
                <a:ea typeface="Microsoft YaHei" pitchFamily="34" charset="-122"/>
              </a:rPr>
              <a:t>n+1</a:t>
            </a:r>
            <a:r>
              <a:rPr lang="ja-JP" altLang="en-US" sz="1400" dirty="0">
                <a:latin typeface="Microsoft YaHei" pitchFamily="34" charset="-122"/>
                <a:ea typeface="Microsoft YaHei" pitchFamily="34" charset="-122"/>
              </a:rPr>
              <a:t>位</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%a:~m % </a:t>
            </a:r>
            <a:r>
              <a:rPr lang="en-US" altLang="ja-JP" sz="1400" dirty="0">
                <a:latin typeface="Microsoft YaHei" pitchFamily="34" charset="-122"/>
                <a:ea typeface="Microsoft YaHei" pitchFamily="34" charset="-122"/>
              </a:rPr>
              <a:t> </a:t>
            </a:r>
            <a:r>
              <a:rPr lang="ja-JP" altLang="en-US" sz="1400" dirty="0">
                <a:latin typeface="Microsoft YaHei" pitchFamily="34" charset="-122"/>
                <a:ea typeface="Microsoft YaHei" pitchFamily="34" charset="-122"/>
              </a:rPr>
              <a:t>相当于函数</a:t>
            </a:r>
            <a:r>
              <a:rPr lang="en-US" altLang="ja-JP" sz="1400" dirty="0">
                <a:latin typeface="Microsoft YaHei" pitchFamily="34" charset="-122"/>
                <a:ea typeface="Microsoft YaHei" pitchFamily="34" charset="-122"/>
              </a:rPr>
              <a:t>mid(a,m+1,len(a)-m) </a:t>
            </a:r>
            <a:r>
              <a:rPr lang="ja-JP" altLang="en-US" sz="1400" dirty="0">
                <a:latin typeface="Microsoft YaHei" pitchFamily="34" charset="-122"/>
                <a:ea typeface="Microsoft YaHei" pitchFamily="34" charset="-122"/>
              </a:rPr>
              <a:t>或者</a:t>
            </a:r>
            <a:r>
              <a:rPr lang="en-US" altLang="ja-JP" sz="1400" dirty="0">
                <a:latin typeface="Microsoft YaHei" pitchFamily="34" charset="-122"/>
                <a:ea typeface="Microsoft YaHei" pitchFamily="34" charset="-122"/>
              </a:rPr>
              <a:t>right(</a:t>
            </a:r>
            <a:r>
              <a:rPr lang="en-US" altLang="ja-JP" sz="1400" dirty="0" err="1">
                <a:latin typeface="Microsoft YaHei" pitchFamily="34" charset="-122"/>
                <a:ea typeface="Microsoft YaHei" pitchFamily="34" charset="-122"/>
              </a:rPr>
              <a:t>a,len</a:t>
            </a:r>
            <a:r>
              <a:rPr lang="en-US" altLang="ja-JP" sz="1400" dirty="0">
                <a:latin typeface="Microsoft YaHei" pitchFamily="34" charset="-122"/>
                <a:ea typeface="Microsoft YaHei" pitchFamily="34" charset="-122"/>
              </a:rPr>
              <a:t>(a)-m)</a:t>
            </a:r>
            <a:r>
              <a:rPr lang="ja-JP" altLang="en-US" sz="1400" dirty="0" err="1">
                <a:latin typeface="Microsoft YaHei" pitchFamily="34" charset="-122"/>
                <a:ea typeface="Microsoft YaHei" pitchFamily="34" charset="-122"/>
              </a:rPr>
              <a:t>，</a:t>
            </a:r>
            <a:r>
              <a:rPr lang="ja-JP" altLang="en-US" sz="1400" dirty="0">
                <a:latin typeface="Microsoft YaHei" pitchFamily="34" charset="-122"/>
                <a:ea typeface="Microsoft YaHei" pitchFamily="34" charset="-122"/>
              </a:rPr>
              <a:t>从</a:t>
            </a:r>
            <a:r>
              <a:rPr lang="en-US" altLang="ja-JP" sz="1400" dirty="0">
                <a:latin typeface="Microsoft YaHei" pitchFamily="34" charset="-122"/>
                <a:ea typeface="Microsoft YaHei" pitchFamily="34" charset="-122"/>
              </a:rPr>
              <a:t>m+1</a:t>
            </a:r>
            <a:r>
              <a:rPr lang="ja-JP" altLang="en-US" sz="1400" dirty="0">
                <a:latin typeface="Microsoft YaHei" pitchFamily="34" charset="-122"/>
                <a:ea typeface="Microsoft YaHei" pitchFamily="34" charset="-122"/>
              </a:rPr>
              <a:t>位开始取右边全部</a:t>
            </a:r>
            <a:r>
              <a:rPr lang="ja-JP" altLang="en-US" sz="1400" dirty="0" smtClean="0">
                <a:latin typeface="Microsoft YaHei" pitchFamily="34" charset="-122"/>
                <a:ea typeface="Microsoft YaHei" pitchFamily="34" charset="-122"/>
              </a:rPr>
              <a:t>。</a:t>
            </a:r>
            <a:endParaRPr lang="ja-JP" altLang="en-US"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36300495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variable</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defer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32</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682422" y="630084"/>
            <a:ext cx="4680519" cy="5447645"/>
          </a:xfrm>
          <a:prstGeom prst="rect">
            <a:avLst/>
          </a:prstGeom>
          <a:noFill/>
        </p:spPr>
        <p:txBody>
          <a:bodyPr wrap="square" rtlCol="0">
            <a:spAutoFit/>
          </a:bodyPr>
          <a:lstStyle/>
          <a:p>
            <a:pPr>
              <a:lnSpc>
                <a:spcPct val="150000"/>
              </a:lnSpc>
            </a:pPr>
            <a:r>
              <a:rPr kumimoji="1" lang="zh-CN" altLang="en-US" b="1" dirty="0" smtClean="0">
                <a:latin typeface="Microsoft YaHei" pitchFamily="34" charset="-122"/>
                <a:ea typeface="Microsoft YaHei" pitchFamily="34" charset="-122"/>
              </a:rPr>
              <a:t>现在我们需要说明一些比较重要的东西，就是变量延迟，让我们先看一个例子：</a:t>
            </a:r>
            <a:endParaRPr kumimoji="1" lang="en-US" altLang="zh-CN" b="1" dirty="0" smtClean="0">
              <a:latin typeface="Microsoft YaHei" pitchFamily="34" charset="-122"/>
              <a:ea typeface="Microsoft YaHei" pitchFamily="34" charset="-122"/>
            </a:endParaRPr>
          </a:p>
          <a:p>
            <a:pPr>
              <a:lnSpc>
                <a:spcPct val="150000"/>
              </a:lnSpc>
            </a:pPr>
            <a:r>
              <a:rPr lang="en-US" altLang="ja-JP" sz="1400" b="1" dirty="0">
                <a:solidFill>
                  <a:srgbClr val="C00000"/>
                </a:solidFill>
                <a:latin typeface="Microsoft YaHei" pitchFamily="34" charset="-122"/>
                <a:ea typeface="Microsoft YaHei" pitchFamily="34" charset="-122"/>
              </a:rPr>
              <a:t>@echo off</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a=4</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a=5 &amp; echo %a%</a:t>
            </a:r>
            <a:br>
              <a:rPr lang="en-US" altLang="ja-JP" sz="1400" b="1" dirty="0">
                <a:solidFill>
                  <a:srgbClr val="C00000"/>
                </a:solidFill>
                <a:latin typeface="Microsoft YaHei" pitchFamily="34" charset="-122"/>
                <a:ea typeface="Microsoft YaHei" pitchFamily="34" charset="-122"/>
              </a:rPr>
            </a:br>
            <a:r>
              <a:rPr lang="en-US" altLang="ja-JP" sz="1400" b="1" dirty="0" smtClean="0">
                <a:solidFill>
                  <a:srgbClr val="C00000"/>
                </a:solidFill>
                <a:latin typeface="Microsoft YaHei" pitchFamily="34" charset="-122"/>
                <a:ea typeface="Microsoft YaHei" pitchFamily="34" charset="-122"/>
              </a:rPr>
              <a:t>pause</a:t>
            </a:r>
          </a:p>
          <a:p>
            <a:pPr>
              <a:lnSpc>
                <a:spcPct val="150000"/>
              </a:lnSpc>
            </a:pPr>
            <a:r>
              <a:rPr kumimoji="1" lang="zh-CN" altLang="en-US" sz="1400" b="1" dirty="0" smtClean="0">
                <a:latin typeface="Microsoft YaHei" pitchFamily="34" charset="-122"/>
                <a:ea typeface="Microsoft YaHei" pitchFamily="34" charset="-122"/>
              </a:rPr>
              <a:t>返回结果：</a:t>
            </a:r>
            <a:endParaRPr kumimoji="1" lang="en-US" altLang="zh-CN" sz="1400" b="1" dirty="0" smtClean="0">
              <a:latin typeface="Microsoft YaHei" pitchFamily="34" charset="-122"/>
              <a:ea typeface="Microsoft YaHei" pitchFamily="34" charset="-122"/>
            </a:endParaRPr>
          </a:p>
          <a:p>
            <a:pPr>
              <a:lnSpc>
                <a:spcPct val="150000"/>
              </a:lnSpc>
            </a:pPr>
            <a:r>
              <a:rPr lang="en-US" altLang="zh-CN" sz="1400" b="1" dirty="0" smtClean="0">
                <a:solidFill>
                  <a:srgbClr val="C00000"/>
                </a:solidFill>
                <a:latin typeface="Microsoft YaHei" pitchFamily="34" charset="-122"/>
                <a:ea typeface="Microsoft YaHei" pitchFamily="34" charset="-122"/>
              </a:rPr>
              <a:t>4</a:t>
            </a:r>
          </a:p>
          <a:p>
            <a:pPr>
              <a:lnSpc>
                <a:spcPct val="150000"/>
              </a:lnSpc>
            </a:pPr>
            <a:endParaRPr kumimoji="1" lang="en-US" altLang="zh-CN" sz="1400" b="1" dirty="0">
              <a:solidFill>
                <a:srgbClr val="C00000"/>
              </a:solidFill>
              <a:latin typeface="Microsoft YaHei" pitchFamily="34" charset="-122"/>
              <a:ea typeface="Microsoft YaHei" pitchFamily="34" charset="-122"/>
            </a:endParaRPr>
          </a:p>
          <a:p>
            <a:pPr>
              <a:lnSpc>
                <a:spcPct val="150000"/>
              </a:lnSpc>
            </a:pPr>
            <a:r>
              <a:rPr lang="zh-CN" altLang="en-US" sz="1400" b="1" dirty="0" smtClean="0">
                <a:latin typeface="Microsoft YaHei" pitchFamily="34" charset="-122"/>
                <a:ea typeface="Microsoft YaHei" pitchFamily="34" charset="-122"/>
              </a:rPr>
              <a:t>为什么不是</a:t>
            </a:r>
            <a:r>
              <a:rPr lang="en-US" altLang="zh-CN" sz="1400" b="1" dirty="0" smtClean="0">
                <a:latin typeface="Microsoft YaHei" pitchFamily="34" charset="-122"/>
                <a:ea typeface="Microsoft YaHei" pitchFamily="34" charset="-122"/>
              </a:rPr>
              <a:t>5</a:t>
            </a:r>
            <a:r>
              <a:rPr lang="zh-CN" altLang="en-US" sz="1400" b="1" dirty="0">
                <a:latin typeface="Microsoft YaHei" pitchFamily="34" charset="-122"/>
                <a:ea typeface="Microsoft YaHei" pitchFamily="34" charset="-122"/>
              </a:rPr>
              <a:t>而</a:t>
            </a:r>
            <a:r>
              <a:rPr lang="zh-CN" altLang="en-US" sz="1400" b="1" dirty="0" smtClean="0">
                <a:latin typeface="Microsoft YaHei" pitchFamily="34" charset="-122"/>
                <a:ea typeface="Microsoft YaHei" pitchFamily="34" charset="-122"/>
              </a:rPr>
              <a:t>是</a:t>
            </a:r>
            <a:r>
              <a:rPr lang="en-US" altLang="zh-CN" sz="1400" b="1" dirty="0" smtClean="0">
                <a:latin typeface="Microsoft YaHei" pitchFamily="34" charset="-122"/>
                <a:ea typeface="Microsoft YaHei" pitchFamily="34" charset="-122"/>
              </a:rPr>
              <a:t>4</a:t>
            </a:r>
            <a:r>
              <a:rPr lang="zh-CN" altLang="en-US" sz="1400" b="1" dirty="0" smtClean="0">
                <a:latin typeface="Microsoft YaHei" pitchFamily="34" charset="-122"/>
                <a:ea typeface="Microsoft YaHei" pitchFamily="34" charset="-122"/>
              </a:rPr>
              <a:t>呢？</a:t>
            </a:r>
            <a:endParaRPr lang="en-US" altLang="zh-CN" sz="1400" b="1" dirty="0" smtClean="0">
              <a:latin typeface="Microsoft YaHei" pitchFamily="34" charset="-122"/>
              <a:ea typeface="Microsoft YaHei" pitchFamily="34" charset="-122"/>
            </a:endParaRPr>
          </a:p>
          <a:p>
            <a:pPr>
              <a:lnSpc>
                <a:spcPct val="150000"/>
              </a:lnSpc>
            </a:pPr>
            <a:r>
              <a:rPr kumimoji="1" lang="zh-CN" altLang="en-US" sz="1400" b="1" dirty="0" smtClean="0">
                <a:latin typeface="Microsoft YaHei" pitchFamily="34" charset="-122"/>
                <a:ea typeface="Microsoft YaHei" pitchFamily="34" charset="-122"/>
              </a:rPr>
              <a:t>我们之前曾经说过，批处理程序执行，是按行读取的，读取一行后，在实际处理前，需要做预处理。</a:t>
            </a:r>
            <a:endParaRPr kumimoji="1" lang="en-US" altLang="zh-CN" sz="1400" b="1" dirty="0" smtClean="0">
              <a:latin typeface="Microsoft YaHei" pitchFamily="34" charset="-122"/>
              <a:ea typeface="Microsoft YaHei" pitchFamily="34" charset="-122"/>
            </a:endParaRPr>
          </a:p>
          <a:p>
            <a:pPr>
              <a:lnSpc>
                <a:spcPct val="150000"/>
              </a:lnSpc>
            </a:pPr>
            <a:r>
              <a:rPr lang="zh-CN" altLang="en-US" sz="1400" b="1" dirty="0" smtClean="0">
                <a:latin typeface="Microsoft YaHei" pitchFamily="34" charset="-122"/>
                <a:ea typeface="Microsoft YaHei" pitchFamily="34" charset="-122"/>
              </a:rPr>
              <a:t>那么这里，批处理首先把“</a:t>
            </a:r>
            <a:r>
              <a:rPr lang="en-US" altLang="zh-CN" sz="1400" b="1" dirty="0" smtClean="0">
                <a:latin typeface="Microsoft YaHei" pitchFamily="34" charset="-122"/>
                <a:ea typeface="Microsoft YaHei" pitchFamily="34" charset="-122"/>
              </a:rPr>
              <a:t>set a=5&amp;echo %a%</a:t>
            </a:r>
            <a:r>
              <a:rPr lang="zh-CN" altLang="en-US" sz="1400" b="1" dirty="0" smtClean="0">
                <a:latin typeface="Microsoft YaHei" pitchFamily="34" charset="-122"/>
                <a:ea typeface="Microsoft YaHei" pitchFamily="34" charset="-122"/>
              </a:rPr>
              <a:t>”作为一行命令读取进来，注意不是分成</a:t>
            </a:r>
            <a:r>
              <a:rPr lang="en-US" altLang="zh-CN" sz="1400" b="1" dirty="0" smtClean="0">
                <a:latin typeface="Microsoft YaHei" pitchFamily="34" charset="-122"/>
                <a:ea typeface="Microsoft YaHei" pitchFamily="34" charset="-122"/>
              </a:rPr>
              <a:t>2</a:t>
            </a:r>
            <a:r>
              <a:rPr lang="zh-CN" altLang="en-US" sz="1400" b="1" dirty="0" smtClean="0">
                <a:latin typeface="Microsoft YaHei" pitchFamily="34" charset="-122"/>
                <a:ea typeface="Microsoft YaHei" pitchFamily="34" charset="-122"/>
              </a:rPr>
              <a:t>条，然后把</a:t>
            </a:r>
            <a:r>
              <a:rPr lang="en-US" altLang="zh-CN" sz="1400" b="1" dirty="0" smtClean="0">
                <a:latin typeface="Microsoft YaHei" pitchFamily="34" charset="-122"/>
                <a:ea typeface="Microsoft YaHei" pitchFamily="34" charset="-122"/>
              </a:rPr>
              <a:t>a=4</a:t>
            </a:r>
            <a:r>
              <a:rPr lang="zh-CN" altLang="en-US" sz="1400" b="1" dirty="0" smtClean="0">
                <a:latin typeface="Microsoft YaHei" pitchFamily="34" charset="-122"/>
                <a:ea typeface="Microsoft YaHei" pitchFamily="34" charset="-122"/>
              </a:rPr>
              <a:t>作为变量赋值给这行中的</a:t>
            </a:r>
            <a:r>
              <a:rPr lang="en-US" altLang="zh-CN" sz="1400" b="1" dirty="0" smtClean="0">
                <a:latin typeface="Microsoft YaHei" pitchFamily="34" charset="-122"/>
                <a:ea typeface="Microsoft YaHei" pitchFamily="34" charset="-122"/>
              </a:rPr>
              <a:t>%a%</a:t>
            </a:r>
            <a:r>
              <a:rPr lang="zh-CN" altLang="en-US" sz="1400" b="1" dirty="0" smtClean="0">
                <a:latin typeface="Microsoft YaHei" pitchFamily="34" charset="-122"/>
                <a:ea typeface="Microsoft YaHei" pitchFamily="34" charset="-122"/>
              </a:rPr>
              <a:t>变成“</a:t>
            </a:r>
            <a:r>
              <a:rPr lang="en-US" altLang="zh-CN" sz="1400" b="1" dirty="0" smtClean="0">
                <a:latin typeface="Microsoft YaHei" pitchFamily="34" charset="-122"/>
                <a:ea typeface="Microsoft YaHei" pitchFamily="34" charset="-122"/>
              </a:rPr>
              <a:t>set a=5&amp;echo 4</a:t>
            </a:r>
            <a:r>
              <a:rPr lang="zh-CN" altLang="en-US" sz="1400" b="1" dirty="0" smtClean="0">
                <a:latin typeface="Microsoft YaHei" pitchFamily="34" charset="-122"/>
                <a:ea typeface="Microsoft YaHei" pitchFamily="34" charset="-122"/>
              </a:rPr>
              <a:t>”然后才执行，所以我们就看到显示了一个</a:t>
            </a:r>
            <a:r>
              <a:rPr lang="en-US" altLang="zh-CN" sz="1400" b="1" dirty="0" smtClean="0">
                <a:latin typeface="Microsoft YaHei" pitchFamily="34" charset="-122"/>
                <a:ea typeface="Microsoft YaHei" pitchFamily="34" charset="-122"/>
              </a:rPr>
              <a:t>4</a:t>
            </a:r>
            <a:endParaRPr kumimoji="1" lang="en-US" altLang="zh-CN" sz="1400" b="1" dirty="0" smtClean="0">
              <a:latin typeface="Microsoft YaHei" pitchFamily="34" charset="-122"/>
              <a:ea typeface="Microsoft YaHei"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147724"/>
            <a:ext cx="1597658" cy="3930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円形吹き出し 2"/>
          <p:cNvSpPr/>
          <p:nvPr/>
        </p:nvSpPr>
        <p:spPr>
          <a:xfrm>
            <a:off x="4716016" y="1682516"/>
            <a:ext cx="2088232" cy="900680"/>
          </a:xfrm>
          <a:prstGeom prst="wedgeEllipseCallout">
            <a:avLst>
              <a:gd name="adj1" fmla="val 49305"/>
              <a:gd name="adj2" fmla="val 51002"/>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400" dirty="0" smtClean="0">
                <a:solidFill>
                  <a:schemeClr val="tx1"/>
                </a:solidFill>
                <a:latin typeface="Microsoft YaHei" pitchFamily="34" charset="-122"/>
                <a:ea typeface="Microsoft YaHei" pitchFamily="34" charset="-122"/>
              </a:rPr>
              <a:t>不是应该返回</a:t>
            </a:r>
            <a:r>
              <a:rPr lang="en-US" altLang="zh-CN" sz="1400" dirty="0" smtClean="0">
                <a:solidFill>
                  <a:schemeClr val="tx1"/>
                </a:solidFill>
                <a:latin typeface="Microsoft YaHei" pitchFamily="34" charset="-122"/>
                <a:ea typeface="Microsoft YaHei" pitchFamily="34" charset="-122"/>
              </a:rPr>
              <a:t>5</a:t>
            </a:r>
            <a:r>
              <a:rPr lang="zh-CN" altLang="en-US" sz="1400" dirty="0" smtClean="0">
                <a:solidFill>
                  <a:schemeClr val="tx1"/>
                </a:solidFill>
                <a:latin typeface="Microsoft YaHei" pitchFamily="34" charset="-122"/>
                <a:ea typeface="Microsoft YaHei" pitchFamily="34" charset="-122"/>
              </a:rPr>
              <a:t>的嘛</a:t>
            </a:r>
            <a:r>
              <a:rPr kumimoji="1" lang="zh-CN" altLang="en-US" sz="1400" dirty="0" smtClean="0">
                <a:solidFill>
                  <a:schemeClr val="tx1"/>
                </a:solidFill>
                <a:latin typeface="Microsoft YaHei" pitchFamily="34" charset="-122"/>
                <a:ea typeface="Microsoft YaHei" pitchFamily="34" charset="-122"/>
              </a:rPr>
              <a:t>！</a:t>
            </a:r>
            <a:r>
              <a:rPr kumimoji="1" lang="en-US" altLang="zh-CN" sz="1400" dirty="0" smtClean="0">
                <a:solidFill>
                  <a:schemeClr val="tx1"/>
                </a:solidFill>
                <a:latin typeface="Microsoft YaHei" pitchFamily="34" charset="-122"/>
                <a:ea typeface="Microsoft YaHei" pitchFamily="34" charset="-122"/>
              </a:rPr>
              <a:t>@#</a:t>
            </a:r>
            <a:r>
              <a:rPr kumimoji="1" lang="zh-CN" altLang="en-US" sz="1400" dirty="0" smtClean="0">
                <a:solidFill>
                  <a:schemeClr val="tx1"/>
                </a:solidFill>
                <a:latin typeface="Microsoft YaHei" pitchFamily="34" charset="-122"/>
                <a:ea typeface="Microsoft YaHei" pitchFamily="34" charset="-122"/>
              </a:rPr>
              <a:t>￥</a:t>
            </a:r>
            <a:r>
              <a:rPr kumimoji="1" lang="en-US" altLang="zh-CN" sz="1400" dirty="0" smtClean="0">
                <a:solidFill>
                  <a:schemeClr val="tx1"/>
                </a:solidFill>
                <a:latin typeface="Microsoft YaHei" pitchFamily="34" charset="-122"/>
                <a:ea typeface="Microsoft YaHei" pitchFamily="34" charset="-122"/>
              </a:rPr>
              <a:t>%……&amp;**</a:t>
            </a:r>
            <a:endParaRPr kumimoji="1" lang="ja-JP" altLang="en-US" sz="1400" dirty="0">
              <a:solidFill>
                <a:schemeClr val="tx1"/>
              </a:solidFill>
              <a:latin typeface="Microsoft YaHei" pitchFamily="34" charset="-122"/>
              <a:ea typeface="Microsoft YaHei" pitchFamily="34" charset="-122"/>
            </a:endParaRPr>
          </a:p>
        </p:txBody>
      </p:sp>
    </p:spTree>
    <p:extLst>
      <p:ext uri="{BB962C8B-B14F-4D97-AF65-F5344CB8AC3E}">
        <p14:creationId xmlns:p14="http://schemas.microsoft.com/office/powerpoint/2010/main" val="36996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variable </a:t>
            </a:r>
            <a:r>
              <a:rPr lang="en-US" altLang="zh-CN" sz="1200" b="1" i="1" dirty="0">
                <a:solidFill>
                  <a:schemeClr val="tx1">
                    <a:lumMod val="50000"/>
                    <a:lumOff val="50000"/>
                  </a:schemeClr>
                </a:solidFill>
                <a:latin typeface="Tahoma" pitchFamily="34" charset="0"/>
                <a:cs typeface="Tahoma" pitchFamily="34" charset="0"/>
              </a:rPr>
              <a:t>defer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33</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4</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611560" y="440859"/>
            <a:ext cx="7992888" cy="6093976"/>
          </a:xfrm>
          <a:prstGeom prst="rect">
            <a:avLst/>
          </a:prstGeom>
          <a:noFill/>
        </p:spPr>
        <p:txBody>
          <a:bodyPr wrap="square" rtlCol="0">
            <a:spAutoFit/>
          </a:bodyPr>
          <a:lstStyle/>
          <a:p>
            <a:pPr>
              <a:lnSpc>
                <a:spcPct val="150000"/>
              </a:lnSpc>
            </a:pPr>
            <a:r>
              <a:rPr kumimoji="1" lang="zh-CN" altLang="en-US" b="1" dirty="0" smtClean="0">
                <a:latin typeface="Microsoft YaHei" pitchFamily="34" charset="-122"/>
                <a:ea typeface="Microsoft YaHei" pitchFamily="34" charset="-122"/>
              </a:rPr>
              <a:t>那么要怎么解决这个问题呢，我们就需要开启变量延迟，语句是：</a:t>
            </a:r>
            <a:endParaRPr kumimoji="1" lang="en-US" altLang="zh-CN" b="1" dirty="0" smtClean="0">
              <a:latin typeface="Microsoft YaHei" pitchFamily="34" charset="-122"/>
              <a:ea typeface="Microsoft YaHei" pitchFamily="34" charset="-122"/>
            </a:endParaRPr>
          </a:p>
          <a:p>
            <a:pPr>
              <a:lnSpc>
                <a:spcPct val="150000"/>
              </a:lnSpc>
            </a:pPr>
            <a:r>
              <a:rPr lang="en-US" altLang="zh-CN" b="1" dirty="0" err="1">
                <a:latin typeface="Microsoft YaHei" pitchFamily="34" charset="-122"/>
                <a:ea typeface="Microsoft YaHei" pitchFamily="34" charset="-122"/>
              </a:rPr>
              <a:t>s</a:t>
            </a:r>
            <a:r>
              <a:rPr lang="en-US" altLang="zh-CN" b="1" dirty="0" err="1" smtClean="0">
                <a:latin typeface="Microsoft YaHei" pitchFamily="34" charset="-122"/>
                <a:ea typeface="Microsoft YaHei" pitchFamily="34" charset="-122"/>
              </a:rPr>
              <a:t>etlocal</a:t>
            </a:r>
            <a:r>
              <a:rPr lang="en-US" altLang="zh-CN" b="1" dirty="0" smtClean="0">
                <a:latin typeface="Microsoft YaHei" pitchFamily="34" charset="-122"/>
                <a:ea typeface="Microsoft YaHei" pitchFamily="34" charset="-122"/>
              </a:rPr>
              <a:t> </a:t>
            </a:r>
            <a:r>
              <a:rPr lang="en-US" altLang="zh-CN" b="1" dirty="0" err="1" smtClean="0">
                <a:latin typeface="Microsoft YaHei" pitchFamily="34" charset="-122"/>
                <a:ea typeface="Microsoft YaHei" pitchFamily="34" charset="-122"/>
              </a:rPr>
              <a:t>enabledelayedexpansion</a:t>
            </a:r>
            <a:endParaRPr lang="en-US" altLang="zh-CN" b="1" dirty="0" smtClean="0">
              <a:latin typeface="Microsoft YaHei" pitchFamily="34" charset="-122"/>
              <a:ea typeface="Microsoft YaHei" pitchFamily="34" charset="-122"/>
            </a:endParaRPr>
          </a:p>
          <a:p>
            <a:pPr>
              <a:lnSpc>
                <a:spcPct val="150000"/>
              </a:lnSpc>
            </a:pPr>
            <a:r>
              <a:rPr kumimoji="1" lang="zh-CN" altLang="en-US" sz="1400" b="1" dirty="0" smtClean="0">
                <a:latin typeface="Microsoft YaHei" pitchFamily="34" charset="-122"/>
                <a:ea typeface="Microsoft YaHei" pitchFamily="34" charset="-122"/>
              </a:rPr>
              <a:t>现在重写刚才的例子：</a:t>
            </a:r>
            <a:endParaRPr kumimoji="1" lang="en-US" altLang="zh-CN" sz="1400" b="1" dirty="0" smtClean="0">
              <a:latin typeface="Microsoft YaHei" pitchFamily="34" charset="-122"/>
              <a:ea typeface="Microsoft YaHei" pitchFamily="34" charset="-122"/>
            </a:endParaRPr>
          </a:p>
          <a:p>
            <a:pPr>
              <a:lnSpc>
                <a:spcPct val="150000"/>
              </a:lnSpc>
            </a:pPr>
            <a:r>
              <a:rPr lang="en-US" altLang="ja-JP" sz="1400" b="1" dirty="0" smtClean="0">
                <a:solidFill>
                  <a:srgbClr val="C00000"/>
                </a:solidFill>
                <a:latin typeface="Microsoft YaHei" pitchFamily="34" charset="-122"/>
                <a:ea typeface="Microsoft YaHei" pitchFamily="34" charset="-122"/>
              </a:rPr>
              <a:t>@</a:t>
            </a:r>
            <a:r>
              <a:rPr lang="en-US" altLang="zh-CN" sz="1400" b="1" dirty="0" smtClean="0">
                <a:solidFill>
                  <a:srgbClr val="C00000"/>
                </a:solidFill>
                <a:latin typeface="Microsoft YaHei" pitchFamily="34" charset="-122"/>
                <a:ea typeface="Microsoft YaHei" pitchFamily="34" charset="-122"/>
              </a:rPr>
              <a:t>echo off</a:t>
            </a:r>
            <a:r>
              <a:rPr lang="en-US" altLang="ja-JP" sz="1400" b="1" dirty="0">
                <a:solidFill>
                  <a:srgbClr val="C00000"/>
                </a:solidFill>
                <a:latin typeface="Microsoft YaHei" pitchFamily="34" charset="-122"/>
                <a:ea typeface="Microsoft YaHei" pitchFamily="34" charset="-122"/>
              </a:rPr>
              <a:t/>
            </a:r>
            <a:br>
              <a:rPr lang="en-US" altLang="ja-JP" sz="1400" b="1" dirty="0">
                <a:solidFill>
                  <a:srgbClr val="C00000"/>
                </a:solidFill>
                <a:latin typeface="Microsoft YaHei" pitchFamily="34" charset="-122"/>
                <a:ea typeface="Microsoft YaHei" pitchFamily="34" charset="-122"/>
              </a:rPr>
            </a:br>
            <a:r>
              <a:rPr lang="en-US" altLang="ja-JP" sz="1400" b="1" dirty="0" err="1">
                <a:solidFill>
                  <a:srgbClr val="C00000"/>
                </a:solidFill>
                <a:latin typeface="Microsoft YaHei" pitchFamily="34" charset="-122"/>
                <a:ea typeface="Microsoft YaHei" pitchFamily="34" charset="-122"/>
              </a:rPr>
              <a:t>setlocal</a:t>
            </a:r>
            <a:r>
              <a:rPr lang="en-US" altLang="ja-JP" sz="1400" b="1" dirty="0">
                <a:solidFill>
                  <a:srgbClr val="C00000"/>
                </a:solidFill>
                <a:latin typeface="Microsoft YaHei" pitchFamily="34" charset="-122"/>
                <a:ea typeface="Microsoft YaHei" pitchFamily="34" charset="-122"/>
              </a:rPr>
              <a:t> </a:t>
            </a:r>
            <a:r>
              <a:rPr lang="en-US" altLang="ja-JP" sz="1400" b="1" dirty="0" err="1">
                <a:solidFill>
                  <a:srgbClr val="C00000"/>
                </a:solidFill>
                <a:latin typeface="Microsoft YaHei" pitchFamily="34" charset="-122"/>
                <a:ea typeface="Microsoft YaHei" pitchFamily="34" charset="-122"/>
              </a:rPr>
              <a:t>enabledelayedexpansion</a:t>
            </a:r>
            <a:r>
              <a:rPr lang="en-US" altLang="ja-JP" sz="1400" b="1" dirty="0">
                <a:solidFill>
                  <a:srgbClr val="C00000"/>
                </a:solidFill>
                <a:latin typeface="Microsoft YaHei" pitchFamily="34" charset="-122"/>
                <a:ea typeface="Microsoft YaHei" pitchFamily="34" charset="-122"/>
              </a:rPr>
              <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a=4</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set a=5 &amp; echo !a</a:t>
            </a:r>
            <a:r>
              <a:rPr lang="en-US" altLang="ja-JP" sz="1400" b="1" dirty="0" smtClean="0">
                <a:solidFill>
                  <a:srgbClr val="C00000"/>
                </a:solidFill>
                <a:latin typeface="Microsoft YaHei" pitchFamily="34" charset="-122"/>
                <a:ea typeface="Microsoft YaHei" pitchFamily="34" charset="-122"/>
              </a:rPr>
              <a:t>!</a:t>
            </a:r>
          </a:p>
          <a:p>
            <a:pPr>
              <a:lnSpc>
                <a:spcPct val="150000"/>
              </a:lnSpc>
            </a:pPr>
            <a:r>
              <a:rPr lang="en-US" altLang="ja-JP" sz="1400" b="1" dirty="0" smtClean="0">
                <a:solidFill>
                  <a:srgbClr val="C00000"/>
                </a:solidFill>
                <a:latin typeface="Microsoft YaHei" pitchFamily="34" charset="-122"/>
                <a:ea typeface="Microsoft YaHei" pitchFamily="34" charset="-122"/>
              </a:rPr>
              <a:t>pause</a:t>
            </a:r>
          </a:p>
          <a:p>
            <a:pPr>
              <a:lnSpc>
                <a:spcPct val="150000"/>
              </a:lnSpc>
            </a:pPr>
            <a:r>
              <a:rPr kumimoji="1" lang="zh-CN" altLang="en-US" sz="1400" b="1" dirty="0" smtClean="0">
                <a:latin typeface="Microsoft YaHei" pitchFamily="34" charset="-122"/>
                <a:ea typeface="Microsoft YaHei" pitchFamily="34" charset="-122"/>
              </a:rPr>
              <a:t>返回结果：</a:t>
            </a:r>
            <a:endParaRPr kumimoji="1" lang="en-US" altLang="zh-CN" sz="1400" b="1" dirty="0" smtClean="0">
              <a:latin typeface="Microsoft YaHei" pitchFamily="34" charset="-122"/>
              <a:ea typeface="Microsoft YaHei" pitchFamily="34" charset="-122"/>
            </a:endParaRPr>
          </a:p>
          <a:p>
            <a:pPr>
              <a:lnSpc>
                <a:spcPct val="150000"/>
              </a:lnSpc>
            </a:pPr>
            <a:r>
              <a:rPr kumimoji="1" lang="en-US" altLang="zh-CN" sz="1400" b="1" dirty="0" smtClean="0">
                <a:solidFill>
                  <a:srgbClr val="C00000"/>
                </a:solidFill>
                <a:latin typeface="Microsoft YaHei" pitchFamily="34" charset="-122"/>
                <a:ea typeface="Microsoft YaHei" pitchFamily="34" charset="-122"/>
              </a:rPr>
              <a:t>5</a:t>
            </a:r>
          </a:p>
          <a:p>
            <a:pPr>
              <a:lnSpc>
                <a:spcPct val="150000"/>
              </a:lnSpc>
            </a:pPr>
            <a:r>
              <a:rPr lang="zh-CN" altLang="en-US" sz="1400" dirty="0" smtClean="0">
                <a:latin typeface="Microsoft YaHei" pitchFamily="34" charset="-122"/>
                <a:ea typeface="Microsoft YaHei" pitchFamily="34" charset="-122"/>
              </a:rPr>
              <a:t>现在，由于开启了变量延迟，批处理能够感知到变量的变化了，结果我们的到了预期。需要注意的是，开启变量延迟后，变量需要用“！！”一堆叹号括起来，而不再是“</a:t>
            </a:r>
            <a:r>
              <a:rPr lang="en-US" altLang="zh-CN" sz="1400" dirty="0" smtClean="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”一对百分号。</a:t>
            </a:r>
            <a:endParaRPr lang="en-US" altLang="zh-CN" sz="1400" dirty="0" smtClean="0">
              <a:latin typeface="Microsoft YaHei" pitchFamily="34" charset="-122"/>
              <a:ea typeface="Microsoft YaHei" pitchFamily="34" charset="-122"/>
            </a:endParaRPr>
          </a:p>
          <a:p>
            <a:pPr>
              <a:lnSpc>
                <a:spcPct val="150000"/>
              </a:lnSpc>
            </a:pPr>
            <a:r>
              <a:rPr kumimoji="1" lang="zh-CN" altLang="en-US" sz="1400" dirty="0" smtClean="0">
                <a:latin typeface="Microsoft YaHei" pitchFamily="34" charset="-122"/>
                <a:ea typeface="Microsoft YaHei" pitchFamily="34" charset="-122"/>
              </a:rPr>
              <a:t>这个功能会在</a:t>
            </a:r>
            <a:r>
              <a:rPr kumimoji="1" lang="en-US" altLang="zh-CN" sz="1400" dirty="0" smtClean="0">
                <a:latin typeface="Microsoft YaHei" pitchFamily="34" charset="-122"/>
                <a:ea typeface="Microsoft YaHei" pitchFamily="34" charset="-122"/>
              </a:rPr>
              <a:t>for</a:t>
            </a:r>
            <a:r>
              <a:rPr kumimoji="1" lang="zh-CN" altLang="en-US" sz="1400" dirty="0" smtClean="0">
                <a:latin typeface="Microsoft YaHei" pitchFamily="34" charset="-122"/>
                <a:ea typeface="Microsoft YaHei" pitchFamily="34" charset="-122"/>
              </a:rPr>
              <a:t>循环中被经常用到，例如：</a:t>
            </a:r>
            <a:r>
              <a:rPr lang="en-US" altLang="ja-JP" sz="1400" b="1" dirty="0">
                <a:latin typeface="Microsoft YaHei" pitchFamily="34" charset="-122"/>
                <a:ea typeface="Microsoft YaHei" pitchFamily="34" charset="-122"/>
              </a:rPr>
              <a:t/>
            </a:r>
            <a:br>
              <a:rPr lang="en-US" altLang="ja-JP" sz="1400" b="1" dirty="0">
                <a:latin typeface="Microsoft YaHei" pitchFamily="34" charset="-122"/>
                <a:ea typeface="Microsoft YaHei" pitchFamily="34" charset="-122"/>
              </a:rPr>
            </a:br>
            <a:r>
              <a:rPr lang="en-US" altLang="ja-JP" sz="1400" b="1" dirty="0" err="1">
                <a:latin typeface="Microsoft YaHei" pitchFamily="34" charset="-122"/>
                <a:ea typeface="Microsoft YaHei" pitchFamily="34" charset="-122"/>
              </a:rPr>
              <a:t>setlocal</a:t>
            </a:r>
            <a:r>
              <a:rPr lang="en-US" altLang="ja-JP" sz="1400" b="1" dirty="0">
                <a:latin typeface="Microsoft YaHei" pitchFamily="34" charset="-122"/>
                <a:ea typeface="Microsoft YaHei" pitchFamily="34" charset="-122"/>
              </a:rPr>
              <a:t> </a:t>
            </a:r>
            <a:r>
              <a:rPr lang="en-US" altLang="ja-JP" sz="1400" b="1" dirty="0" err="1">
                <a:latin typeface="Microsoft YaHei" pitchFamily="34" charset="-122"/>
                <a:ea typeface="Microsoft YaHei" pitchFamily="34" charset="-122"/>
              </a:rPr>
              <a:t>enabledelayedexpansion</a:t>
            </a:r>
            <a:r>
              <a:rPr lang="en-US" altLang="ja-JP" sz="1400" b="1" dirty="0">
                <a:latin typeface="Microsoft YaHei" pitchFamily="34" charset="-122"/>
                <a:ea typeface="Microsoft YaHei" pitchFamily="34" charset="-122"/>
              </a:rPr>
              <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for /l %%</a:t>
            </a:r>
            <a:r>
              <a:rPr lang="en-US" altLang="ja-JP" sz="1400" b="1" dirty="0" err="1">
                <a:latin typeface="Microsoft YaHei" pitchFamily="34" charset="-122"/>
                <a:ea typeface="Microsoft YaHei" pitchFamily="34" charset="-122"/>
              </a:rPr>
              <a:t>i</a:t>
            </a:r>
            <a:r>
              <a:rPr lang="en-US" altLang="ja-JP" sz="1400" b="1" dirty="0">
                <a:latin typeface="Microsoft YaHei" pitchFamily="34" charset="-122"/>
                <a:ea typeface="Microsoft YaHei" pitchFamily="34" charset="-122"/>
              </a:rPr>
              <a:t> in (1,1,5) do (</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set a=%%</a:t>
            </a:r>
            <a:r>
              <a:rPr lang="en-US" altLang="ja-JP" sz="1400" b="1" dirty="0" err="1">
                <a:latin typeface="Microsoft YaHei" pitchFamily="34" charset="-122"/>
                <a:ea typeface="Microsoft YaHei" pitchFamily="34" charset="-122"/>
              </a:rPr>
              <a:t>i</a:t>
            </a:r>
            <a:r>
              <a:rPr lang="en-US" altLang="ja-JP" sz="1400" b="1" dirty="0">
                <a:latin typeface="Microsoft YaHei" pitchFamily="34" charset="-122"/>
                <a:ea typeface="Microsoft YaHei" pitchFamily="34" charset="-122"/>
              </a:rPr>
              <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echo !a!</a:t>
            </a:r>
            <a:br>
              <a:rPr lang="en-US" altLang="ja-JP" sz="1400" b="1" dirty="0">
                <a:latin typeface="Microsoft YaHei" pitchFamily="34" charset="-122"/>
                <a:ea typeface="Microsoft YaHei" pitchFamily="34" charset="-122"/>
              </a:rPr>
            </a:br>
            <a:r>
              <a:rPr lang="en-US" altLang="ja-JP" sz="1400" b="1" dirty="0" smtClean="0">
                <a:latin typeface="Microsoft YaHei" pitchFamily="34" charset="-122"/>
                <a:ea typeface="Microsoft YaHei" pitchFamily="34" charset="-122"/>
              </a:rPr>
              <a:t>)</a:t>
            </a:r>
            <a:endParaRPr kumimoji="1" lang="ja-JP" altLang="en-US" sz="1400" b="1"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14804880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410" y="2184601"/>
            <a:ext cx="3130227" cy="4052711"/>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467544" y="514276"/>
            <a:ext cx="3600400" cy="369332"/>
          </a:xfrm>
          <a:prstGeom prst="rect">
            <a:avLst/>
          </a:prstGeom>
          <a:noFill/>
        </p:spPr>
        <p:txBody>
          <a:bodyPr wrap="square" rtlCol="0">
            <a:spAutoFit/>
          </a:bodyPr>
          <a:lstStyle/>
          <a:p>
            <a:r>
              <a:rPr lang="en-US" altLang="ja-JP" b="1" dirty="0">
                <a:latin typeface="Tempus Sans ITC" pitchFamily="82" charset="0"/>
              </a:rPr>
              <a:t>5</a:t>
            </a:r>
            <a:r>
              <a:rPr kumimoji="1" lang="en-US" altLang="ja-JP" b="1" dirty="0" smtClean="0">
                <a:latin typeface="Tempus Sans ITC" pitchFamily="82" charset="0"/>
              </a:rPr>
              <a:t> </a:t>
            </a:r>
            <a:r>
              <a:rPr kumimoji="1" lang="zh-CN" altLang="en-US" b="1" dirty="0" smtClean="0">
                <a:latin typeface="Tempus Sans ITC" pitchFamily="82" charset="0"/>
              </a:rPr>
              <a:t>条件语句和分支结构</a:t>
            </a:r>
            <a:endParaRPr kumimoji="1" lang="en-US" altLang="zh-CN" b="1" dirty="0" smtClean="0">
              <a:latin typeface="Tempus Sans ITC" pitchFamily="82" charset="0"/>
            </a:endParaRPr>
          </a:p>
        </p:txBody>
      </p:sp>
      <p:sp>
        <p:nvSpPr>
          <p:cNvPr id="5" name="テキスト ボックス 4"/>
          <p:cNvSpPr txBox="1"/>
          <p:nvPr/>
        </p:nvSpPr>
        <p:spPr>
          <a:xfrm>
            <a:off x="2223714" y="1124744"/>
            <a:ext cx="3528392" cy="523220"/>
          </a:xfrm>
          <a:prstGeom prst="rect">
            <a:avLst/>
          </a:prstGeom>
          <a:noFill/>
        </p:spPr>
        <p:txBody>
          <a:bodyPr wrap="square" rtlCol="0">
            <a:spAutoFit/>
          </a:bodyPr>
          <a:lstStyle/>
          <a:p>
            <a:r>
              <a:rPr kumimoji="1" lang="en-US" altLang="zh-CN" sz="2800" b="1" dirty="0" smtClean="0">
                <a:latin typeface="微软雅黑" pitchFamily="34" charset="-122"/>
                <a:ea typeface="微软雅黑" pitchFamily="34" charset="-122"/>
              </a:rPr>
              <a:t>IF</a:t>
            </a:r>
            <a:r>
              <a:rPr kumimoji="1" lang="zh-CN" altLang="en-US" sz="2800" b="1" dirty="0" smtClean="0">
                <a:latin typeface="微软雅黑" pitchFamily="34" charset="-122"/>
                <a:ea typeface="微软雅黑" pitchFamily="34" charset="-122"/>
              </a:rPr>
              <a:t>条件语句</a:t>
            </a:r>
            <a:endParaRPr kumimoji="1" lang="ja-JP" altLang="en-US" sz="2800" b="1" dirty="0">
              <a:latin typeface="微软雅黑" pitchFamily="34" charset="-122"/>
              <a:ea typeface="微软雅黑" pitchFamily="34" charset="-122"/>
            </a:endParaRPr>
          </a:p>
        </p:txBody>
      </p:sp>
      <p:sp>
        <p:nvSpPr>
          <p:cNvPr id="8" name="テキスト ボックス 7"/>
          <p:cNvSpPr txBox="1"/>
          <p:nvPr/>
        </p:nvSpPr>
        <p:spPr>
          <a:xfrm>
            <a:off x="186752" y="6464298"/>
            <a:ext cx="2153000"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34</a:t>
            </a:r>
            <a:r>
              <a:rPr lang="en-US" altLang="zh-CN" sz="1200" b="1" i="1" dirty="0" smtClean="0">
                <a:solidFill>
                  <a:srgbClr val="7030A0"/>
                </a:solidFill>
                <a:latin typeface="Tahoma" pitchFamily="34" charset="0"/>
                <a:cs typeface="Tahoma" pitchFamily="34" charset="0"/>
              </a:rPr>
              <a:t>   </a:t>
            </a:r>
            <a:r>
              <a:rPr lang="en-US" altLang="zh-CN" sz="1200" b="1" i="1" dirty="0">
                <a:solidFill>
                  <a:schemeClr val="tx1">
                    <a:lumMod val="50000"/>
                    <a:lumOff val="50000"/>
                  </a:schemeClr>
                </a:solidFill>
                <a:latin typeface="Tahoma" pitchFamily="34" charset="0"/>
                <a:cs typeface="Tahoma" pitchFamily="34" charset="0"/>
              </a:rPr>
              <a:t>t</a:t>
            </a:r>
            <a:r>
              <a:rPr lang="en-US" altLang="zh-CN" sz="1200" b="1" i="1" dirty="0" smtClean="0">
                <a:solidFill>
                  <a:schemeClr val="tx1">
                    <a:lumMod val="50000"/>
                    <a:lumOff val="50000"/>
                  </a:schemeClr>
                </a:solidFill>
                <a:latin typeface="Tahoma" pitchFamily="34" charset="0"/>
                <a:cs typeface="Tahoma" pitchFamily="34" charset="0"/>
              </a:rPr>
              <a:t>his is a new chapter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1043608" y="2315495"/>
            <a:ext cx="3024336" cy="3416320"/>
          </a:xfrm>
          <a:prstGeom prst="rect">
            <a:avLst/>
          </a:prstGeom>
          <a:noFill/>
        </p:spPr>
        <p:txBody>
          <a:bodyPr wrap="square" rtlCol="0">
            <a:spAutoFit/>
          </a:bodyPr>
          <a:lstStyle/>
          <a:p>
            <a:pPr>
              <a:lnSpc>
                <a:spcPct val="150000"/>
              </a:lnSpc>
            </a:pPr>
            <a:r>
              <a:rPr lang="zh-CN" altLang="en-US" sz="1600" b="1" dirty="0" smtClean="0">
                <a:latin typeface="Microsoft YaHei" pitchFamily="34" charset="-122"/>
                <a:ea typeface="Microsoft YaHei" pitchFamily="34" charset="-122"/>
              </a:rPr>
              <a:t>批处理是通过</a:t>
            </a:r>
            <a:r>
              <a:rPr lang="en-US" altLang="zh-CN" sz="1600" b="1" dirty="0" smtClean="0">
                <a:latin typeface="Microsoft YaHei" pitchFamily="34" charset="-122"/>
                <a:ea typeface="Microsoft YaHei" pitchFamily="34" charset="-122"/>
              </a:rPr>
              <a:t>IF </a:t>
            </a:r>
            <a:r>
              <a:rPr lang="zh-CN" altLang="en-US" sz="1600" b="1" dirty="0" smtClean="0">
                <a:latin typeface="Microsoft YaHei" pitchFamily="34" charset="-122"/>
                <a:ea typeface="Microsoft YaHei" pitchFamily="34" charset="-122"/>
              </a:rPr>
              <a:t>和</a:t>
            </a:r>
            <a:r>
              <a:rPr lang="en-US" altLang="zh-CN" sz="1600" b="1" dirty="0" smtClean="0">
                <a:latin typeface="Microsoft YaHei" pitchFamily="34" charset="-122"/>
                <a:ea typeface="Microsoft YaHei" pitchFamily="34" charset="-122"/>
              </a:rPr>
              <a:t>ELSE</a:t>
            </a:r>
            <a:r>
              <a:rPr lang="zh-CN" altLang="en-US" sz="1600" b="1" dirty="0" smtClean="0">
                <a:latin typeface="Microsoft YaHei" pitchFamily="34" charset="-122"/>
                <a:ea typeface="Microsoft YaHei" pitchFamily="34" charset="-122"/>
              </a:rPr>
              <a:t>来实现条件语句的。</a:t>
            </a:r>
          </a:p>
          <a:p>
            <a:pPr>
              <a:lnSpc>
                <a:spcPct val="150000"/>
              </a:lnSpc>
            </a:pPr>
            <a:r>
              <a:rPr lang="zh-CN" altLang="en-US" sz="1400" dirty="0" smtClean="0">
                <a:latin typeface="Microsoft YaHei" pitchFamily="34" charset="-122"/>
                <a:ea typeface="Microsoft YaHei" pitchFamily="34" charset="-122"/>
              </a:rPr>
              <a:t>既然是批处理“程序”，我们就会经常需要用到，条件判断和分支，我们希望我们的程序更智能，不是只会傻傻的执行命令，然后报错，而是能知道不同情况下该如何自己解决问题。</a:t>
            </a:r>
            <a:endParaRPr lang="en-US" altLang="zh-CN" sz="1400"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幸好批处理为我们提供了</a:t>
            </a:r>
            <a:r>
              <a:rPr lang="en-US" altLang="zh-CN" sz="1400" dirty="0" smtClean="0">
                <a:latin typeface="Microsoft YaHei" pitchFamily="34" charset="-122"/>
                <a:ea typeface="Microsoft YaHei" pitchFamily="34" charset="-122"/>
              </a:rPr>
              <a:t>IF</a:t>
            </a:r>
            <a:r>
              <a:rPr lang="zh-CN" altLang="en-US" sz="1400" dirty="0" smtClean="0">
                <a:latin typeface="Microsoft YaHei" pitchFamily="34" charset="-122"/>
                <a:ea typeface="Microsoft YaHei" pitchFamily="34" charset="-122"/>
              </a:rPr>
              <a:t>这个简单而强大的命令，赶快做一个看看。</a:t>
            </a:r>
            <a:endParaRPr lang="en-US" altLang="zh-CN" sz="1400" dirty="0" smtClean="0">
              <a:latin typeface="Microsoft YaHei" pitchFamily="34" charset="-122"/>
              <a:ea typeface="Microsoft YaHei" pitchFamily="34" charset="-122"/>
            </a:endParaRPr>
          </a:p>
        </p:txBody>
      </p:sp>
      <p:sp>
        <p:nvSpPr>
          <p:cNvPr id="3" name="テキスト ボックス 2"/>
          <p:cNvSpPr txBox="1"/>
          <p:nvPr/>
        </p:nvSpPr>
        <p:spPr>
          <a:xfrm rot="21401383">
            <a:off x="2232000" y="3996000"/>
            <a:ext cx="720080" cy="307777"/>
          </a:xfrm>
          <a:prstGeom prst="rect">
            <a:avLst/>
          </a:prstGeom>
          <a:noFill/>
          <a:scene3d>
            <a:camera prst="orthographicFront">
              <a:rot lat="20999999" lon="899990" rev="0"/>
            </a:camera>
            <a:lightRig rig="threePt" dir="t"/>
          </a:scene3d>
        </p:spPr>
        <p:txBody>
          <a:bodyPr wrap="square" rtlCol="0">
            <a:spAutoFit/>
          </a:bodyPr>
          <a:lstStyle/>
          <a:p>
            <a:r>
              <a:rPr kumimoji="1" lang="en-US" altLang="ja-JP" sz="1400" b="1" i="1" dirty="0" smtClean="0">
                <a:solidFill>
                  <a:schemeClr val="bg1"/>
                </a:solidFill>
                <a:latin typeface="Microsoft YaHei" pitchFamily="34" charset="-122"/>
                <a:ea typeface="Microsoft YaHei" pitchFamily="34" charset="-122"/>
              </a:rPr>
              <a:t>&gt; ||</a:t>
            </a:r>
            <a:endParaRPr kumimoji="1" lang="ja-JP" altLang="en-US" sz="1400" b="1" i="1" dirty="0" smtClean="0">
              <a:solidFill>
                <a:schemeClr val="bg1"/>
              </a:solidFill>
              <a:latin typeface="Microsoft YaHei" pitchFamily="34" charset="-122"/>
              <a:ea typeface="Microsoft YaHei" pitchFamily="34" charset="-122"/>
            </a:endParaRPr>
          </a:p>
        </p:txBody>
      </p:sp>
      <p:sp>
        <p:nvSpPr>
          <p:cNvPr id="6" name="円形吹き出し 5"/>
          <p:cNvSpPr/>
          <p:nvPr/>
        </p:nvSpPr>
        <p:spPr>
          <a:xfrm>
            <a:off x="4080510" y="1647964"/>
            <a:ext cx="2016224" cy="1023926"/>
          </a:xfrm>
          <a:custGeom>
            <a:avLst/>
            <a:gdLst>
              <a:gd name="connsiteX0" fmla="*/ 2115094 w 2494509"/>
              <a:gd name="connsiteY0" fmla="*/ 987119 h 839437"/>
              <a:gd name="connsiteX1" fmla="*/ 1595955 w 2494509"/>
              <a:gd name="connsiteY1" fmla="*/ 822700 h 839437"/>
              <a:gd name="connsiteX2" fmla="*/ 878203 w 2494509"/>
              <a:gd name="connsiteY2" fmla="*/ 820642 h 839437"/>
              <a:gd name="connsiteX3" fmla="*/ 725095 w 2494509"/>
              <a:gd name="connsiteY3" fmla="*/ 38550 h 839437"/>
              <a:gd name="connsiteX4" fmla="*/ 1481705 w 2494509"/>
              <a:gd name="connsiteY4" fmla="*/ 7480 h 839437"/>
              <a:gd name="connsiteX5" fmla="*/ 2019164 w 2494509"/>
              <a:gd name="connsiteY5" fmla="*/ 749398 h 839437"/>
              <a:gd name="connsiteX6" fmla="*/ 2115094 w 2494509"/>
              <a:gd name="connsiteY6" fmla="*/ 987119 h 839437"/>
              <a:gd name="connsiteX0" fmla="*/ 2115196 w 2436278"/>
              <a:gd name="connsiteY0" fmla="*/ 987120 h 987120"/>
              <a:gd name="connsiteX1" fmla="*/ 1596057 w 2436278"/>
              <a:gd name="connsiteY1" fmla="*/ 822701 h 987120"/>
              <a:gd name="connsiteX2" fmla="*/ 878305 w 2436278"/>
              <a:gd name="connsiteY2" fmla="*/ 820643 h 987120"/>
              <a:gd name="connsiteX3" fmla="*/ 725197 w 2436278"/>
              <a:gd name="connsiteY3" fmla="*/ 38551 h 987120"/>
              <a:gd name="connsiteX4" fmla="*/ 1481807 w 2436278"/>
              <a:gd name="connsiteY4" fmla="*/ 7481 h 987120"/>
              <a:gd name="connsiteX5" fmla="*/ 1927826 w 2436278"/>
              <a:gd name="connsiteY5" fmla="*/ 772259 h 987120"/>
              <a:gd name="connsiteX6" fmla="*/ 2115196 w 2436278"/>
              <a:gd name="connsiteY6" fmla="*/ 987120 h 98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278" h="987120">
                <a:moveTo>
                  <a:pt x="2115196" y="987120"/>
                </a:moveTo>
                <a:lnTo>
                  <a:pt x="1596057" y="822701"/>
                </a:lnTo>
                <a:cubicBezTo>
                  <a:pt x="1361376" y="845697"/>
                  <a:pt x="1111788" y="844982"/>
                  <a:pt x="878305" y="820643"/>
                </a:cubicBezTo>
                <a:cubicBezTo>
                  <a:pt x="-213875" y="706795"/>
                  <a:pt x="-313161" y="199631"/>
                  <a:pt x="725197" y="38551"/>
                </a:cubicBezTo>
                <a:cubicBezTo>
                  <a:pt x="961587" y="1880"/>
                  <a:pt x="1226148" y="-8984"/>
                  <a:pt x="1481807" y="7481"/>
                </a:cubicBezTo>
                <a:cubicBezTo>
                  <a:pt x="2531722" y="75099"/>
                  <a:pt x="2767481" y="549631"/>
                  <a:pt x="1927826" y="772259"/>
                </a:cubicBezTo>
                <a:lnTo>
                  <a:pt x="2115196" y="987120"/>
                </a:lnTo>
                <a:close/>
              </a:path>
            </a:pathLst>
          </a:cu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400" dirty="0" smtClean="0">
                <a:solidFill>
                  <a:schemeClr val="tx1"/>
                </a:solidFill>
                <a:latin typeface="Microsoft YaHei" pitchFamily="34" charset="-122"/>
                <a:ea typeface="Microsoft YaHei" pitchFamily="34" charset="-122"/>
              </a:rPr>
              <a:t>如果那个帅哥不来怎么办？</a:t>
            </a:r>
            <a:endParaRPr kumimoji="1" lang="ja-JP" altLang="en-US" sz="1400" dirty="0">
              <a:solidFill>
                <a:schemeClr val="tx1"/>
              </a:solidFill>
              <a:latin typeface="Microsoft YaHei" pitchFamily="34" charset="-122"/>
              <a:ea typeface="Microsoft YaHei" pitchFamily="34" charset="-122"/>
            </a:endParaRPr>
          </a:p>
        </p:txBody>
      </p:sp>
      <p:sp>
        <p:nvSpPr>
          <p:cNvPr id="9" name="円形吹き出し 8"/>
          <p:cNvSpPr/>
          <p:nvPr/>
        </p:nvSpPr>
        <p:spPr>
          <a:xfrm>
            <a:off x="7308304" y="2671890"/>
            <a:ext cx="1728192" cy="900680"/>
          </a:xfrm>
          <a:prstGeom prst="wedgeEllipseCallout">
            <a:avLst>
              <a:gd name="adj1" fmla="val -25628"/>
              <a:gd name="adj2" fmla="val 61060"/>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400" dirty="0" smtClean="0">
                <a:solidFill>
                  <a:schemeClr val="tx1"/>
                </a:solidFill>
                <a:latin typeface="Microsoft YaHei" pitchFamily="34" charset="-122"/>
                <a:ea typeface="Microsoft YaHei" pitchFamily="34" charset="-122"/>
              </a:rPr>
              <a:t>你还可以使用我这个备胎</a:t>
            </a:r>
            <a:endParaRPr kumimoji="1" lang="ja-JP" altLang="en-US" sz="1400" dirty="0">
              <a:solidFill>
                <a:schemeClr val="tx1"/>
              </a:solidFill>
              <a:latin typeface="Microsoft YaHei" pitchFamily="34" charset="-122"/>
              <a:ea typeface="Microsoft YaHei" pitchFamily="34" charset="-122"/>
            </a:endParaRPr>
          </a:p>
        </p:txBody>
      </p:sp>
    </p:spTree>
    <p:extLst>
      <p:ext uri="{BB962C8B-B14F-4D97-AF65-F5344CB8AC3E}">
        <p14:creationId xmlns:p14="http://schemas.microsoft.com/office/powerpoint/2010/main" val="2928372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smtClean="0">
                <a:solidFill>
                  <a:srgbClr val="7030A0"/>
                </a:solidFill>
                <a:latin typeface="Tahoma" pitchFamily="34" charset="0"/>
                <a:cs typeface="Tahoma" pitchFamily="34" charset="0"/>
              </a:rPr>
              <a:t>3 ways of </a:t>
            </a:r>
            <a:r>
              <a:rPr lang="en-US" altLang="zh-CN" sz="1200" b="1" i="1" dirty="0">
                <a:solidFill>
                  <a:schemeClr val="tx1">
                    <a:lumMod val="50000"/>
                    <a:lumOff val="50000"/>
                  </a:schemeClr>
                </a:solidFill>
                <a:latin typeface="Tahoma" pitchFamily="34" charset="0"/>
                <a:cs typeface="Tahoma" pitchFamily="34" charset="0"/>
              </a:rPr>
              <a:t>i</a:t>
            </a:r>
            <a:r>
              <a:rPr lang="en-US" altLang="zh-CN" sz="1200" b="1" i="1" dirty="0" smtClean="0">
                <a:solidFill>
                  <a:schemeClr val="tx1">
                    <a:lumMod val="50000"/>
                    <a:lumOff val="50000"/>
                  </a:schemeClr>
                </a:solidFill>
                <a:latin typeface="Tahoma" pitchFamily="34" charset="0"/>
                <a:cs typeface="Tahoma" pitchFamily="34" charset="0"/>
              </a:rPr>
              <a:t>f</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35</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3</a:t>
            </a:r>
            <a:endParaRPr kumimoji="1" lang="ja-JP" altLang="en-US" sz="1200" b="1" i="1" dirty="0" smtClean="0">
              <a:solidFill>
                <a:schemeClr val="tx1">
                  <a:lumMod val="50000"/>
                  <a:lumOff val="50000"/>
                </a:schemeClr>
              </a:solidFill>
              <a:latin typeface="Tahoma" pitchFamily="34" charset="0"/>
              <a:cs typeface="Tahoma" pitchFamily="34" charset="0"/>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2519694"/>
            <a:ext cx="1656184" cy="39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827584" y="409393"/>
            <a:ext cx="5976664" cy="5909310"/>
          </a:xfrm>
          <a:prstGeom prst="rect">
            <a:avLst/>
          </a:prstGeom>
          <a:noFill/>
        </p:spPr>
        <p:txBody>
          <a:bodyPr wrap="square" rtlCol="0">
            <a:spAutoFit/>
          </a:bodyPr>
          <a:lstStyle/>
          <a:p>
            <a:pPr>
              <a:lnSpc>
                <a:spcPct val="150000"/>
              </a:lnSpc>
            </a:pPr>
            <a:r>
              <a:rPr kumimoji="1" lang="zh-CN" altLang="en-US" sz="1400" dirty="0" smtClean="0">
                <a:latin typeface="Microsoft YaHei" pitchFamily="34" charset="-122"/>
                <a:ea typeface="Microsoft YaHei" pitchFamily="34" charset="-122"/>
              </a:rPr>
              <a:t>在</a:t>
            </a:r>
            <a:r>
              <a:rPr kumimoji="1" lang="en-US" altLang="zh-CN" sz="1400" dirty="0" err="1" smtClean="0">
                <a:latin typeface="Microsoft YaHei" pitchFamily="34" charset="-122"/>
                <a:ea typeface="Microsoft YaHei" pitchFamily="34" charset="-122"/>
              </a:rPr>
              <a:t>cmd</a:t>
            </a:r>
            <a:r>
              <a:rPr kumimoji="1" lang="zh-CN" altLang="en-US" sz="1400" dirty="0" smtClean="0">
                <a:latin typeface="Microsoft YaHei" pitchFamily="34" charset="-122"/>
                <a:ea typeface="Microsoft YaHei" pitchFamily="34" charset="-122"/>
              </a:rPr>
              <a:t>中输入</a:t>
            </a:r>
            <a:r>
              <a:rPr kumimoji="1" lang="en-US" altLang="zh-CN" sz="1400" dirty="0" smtClean="0">
                <a:latin typeface="Microsoft YaHei" pitchFamily="34" charset="-122"/>
                <a:ea typeface="Microsoft YaHei" pitchFamily="34" charset="-122"/>
              </a:rPr>
              <a:t>if </a:t>
            </a:r>
            <a:r>
              <a:rPr lang="en-US" altLang="zh-CN" sz="1400" dirty="0" smtClean="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打开系统帮助，我们会看到</a:t>
            </a:r>
            <a:r>
              <a:rPr lang="en-US" altLang="zh-CN" sz="1400" dirty="0" smtClean="0">
                <a:latin typeface="Microsoft YaHei" pitchFamily="34" charset="-122"/>
                <a:ea typeface="Microsoft YaHei" pitchFamily="34" charset="-122"/>
              </a:rPr>
              <a:t>if</a:t>
            </a:r>
            <a:r>
              <a:rPr lang="zh-CN" altLang="en-US" sz="1400" dirty="0" smtClean="0">
                <a:latin typeface="Microsoft YaHei" pitchFamily="34" charset="-122"/>
                <a:ea typeface="Microsoft YaHei" pitchFamily="34" charset="-122"/>
              </a:rPr>
              <a:t>的三种基本用法：</a:t>
            </a:r>
            <a:endParaRPr lang="en-US" altLang="zh-CN" sz="1400" dirty="0" smtClean="0">
              <a:latin typeface="Microsoft YaHei" pitchFamily="34" charset="-122"/>
              <a:ea typeface="Microsoft YaHei" pitchFamily="34" charset="-122"/>
            </a:endParaRPr>
          </a:p>
          <a:p>
            <a:pPr>
              <a:lnSpc>
                <a:spcPct val="150000"/>
              </a:lnSpc>
            </a:pPr>
            <a:r>
              <a:rPr lang="en-US" altLang="ja-JP" sz="1400" b="1" dirty="0">
                <a:latin typeface="Microsoft YaHei" pitchFamily="34" charset="-122"/>
                <a:ea typeface="Microsoft YaHei" pitchFamily="34" charset="-122"/>
              </a:rPr>
              <a:t>IF [NOT] ERRORLEVEL number command</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IF [NOT] string1==string2 command</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IF [NOT] EXIST filename command</a:t>
            </a:r>
          </a:p>
          <a:p>
            <a:pPr>
              <a:lnSpc>
                <a:spcPct val="150000"/>
              </a:lnSpc>
            </a:pPr>
            <a:r>
              <a:rPr lang="en-US" altLang="ja-JP" sz="1400" dirty="0">
                <a:latin typeface="Microsoft YaHei" pitchFamily="34" charset="-122"/>
                <a:ea typeface="Microsoft YaHei" pitchFamily="34" charset="-122"/>
              </a:rPr>
              <a:t>  </a:t>
            </a:r>
            <a:r>
              <a:rPr lang="en-US" altLang="ja-JP" sz="1400" b="1" dirty="0">
                <a:latin typeface="Microsoft YaHei" pitchFamily="34" charset="-122"/>
                <a:ea typeface="Microsoft YaHei" pitchFamily="34" charset="-122"/>
              </a:rPr>
              <a:t>NOT</a:t>
            </a:r>
            <a:r>
              <a:rPr lang="en-US" altLang="ja-JP" sz="1400" dirty="0">
                <a:latin typeface="Microsoft YaHei" pitchFamily="34" charset="-122"/>
                <a:ea typeface="Microsoft YaHei" pitchFamily="34" charset="-122"/>
              </a:rPr>
              <a:t>               </a:t>
            </a:r>
            <a:r>
              <a:rPr lang="ja-JP" altLang="en-US" sz="1400" dirty="0">
                <a:latin typeface="Microsoft YaHei" pitchFamily="34" charset="-122"/>
                <a:ea typeface="Microsoft YaHei" pitchFamily="34" charset="-122"/>
              </a:rPr>
              <a:t>指定只有条件为 </a:t>
            </a:r>
            <a:r>
              <a:rPr lang="en-US" altLang="ja-JP" sz="1400" dirty="0">
                <a:latin typeface="Microsoft YaHei" pitchFamily="34" charset="-122"/>
                <a:ea typeface="Microsoft YaHei" pitchFamily="34" charset="-122"/>
              </a:rPr>
              <a:t>false </a:t>
            </a:r>
            <a:r>
              <a:rPr lang="ja-JP" altLang="en-US" sz="1400" dirty="0">
                <a:latin typeface="Microsoft YaHei" pitchFamily="34" charset="-122"/>
                <a:ea typeface="Microsoft YaHei" pitchFamily="34" charset="-122"/>
              </a:rPr>
              <a:t>的情况下， </a:t>
            </a:r>
            <a:r>
              <a:rPr lang="en-US" altLang="ja-JP" sz="1400" dirty="0">
                <a:latin typeface="Microsoft YaHei" pitchFamily="34" charset="-122"/>
                <a:ea typeface="Microsoft YaHei" pitchFamily="34" charset="-122"/>
              </a:rPr>
              <a:t>Windows XP </a:t>
            </a:r>
            <a:r>
              <a:rPr lang="ja-JP" altLang="en-US" sz="1400" dirty="0" smtClean="0">
                <a:latin typeface="Microsoft YaHei" pitchFamily="34" charset="-122"/>
                <a:ea typeface="Microsoft YaHei" pitchFamily="34" charset="-122"/>
              </a:rPr>
              <a:t>才应该执行该</a:t>
            </a:r>
            <a:r>
              <a:rPr lang="ja-JP" altLang="en-US" sz="1400" dirty="0">
                <a:latin typeface="Microsoft YaHei" pitchFamily="34" charset="-122"/>
                <a:ea typeface="Microsoft YaHei" pitchFamily="34" charset="-122"/>
              </a:rPr>
              <a:t>命令。</a:t>
            </a:r>
          </a:p>
          <a:p>
            <a:pPr>
              <a:lnSpc>
                <a:spcPct val="150000"/>
              </a:lnSpc>
            </a:pPr>
            <a:r>
              <a:rPr lang="ja-JP" altLang="en-US" sz="1400" dirty="0">
                <a:latin typeface="Microsoft YaHei" pitchFamily="34" charset="-122"/>
                <a:ea typeface="Microsoft YaHei" pitchFamily="34" charset="-122"/>
              </a:rPr>
              <a:t>  </a:t>
            </a:r>
            <a:r>
              <a:rPr lang="en-US" altLang="ja-JP" sz="1400" b="1" dirty="0">
                <a:latin typeface="Microsoft YaHei" pitchFamily="34" charset="-122"/>
                <a:ea typeface="Microsoft YaHei" pitchFamily="34" charset="-122"/>
              </a:rPr>
              <a:t>ERRORLEVEL</a:t>
            </a:r>
            <a:r>
              <a:rPr lang="en-US" altLang="ja-JP" sz="1400" dirty="0">
                <a:latin typeface="Microsoft YaHei" pitchFamily="34" charset="-122"/>
                <a:ea typeface="Microsoft YaHei" pitchFamily="34" charset="-122"/>
              </a:rPr>
              <a:t> number </a:t>
            </a:r>
            <a:r>
              <a:rPr lang="ja-JP" altLang="en-US" sz="1400" dirty="0">
                <a:latin typeface="Microsoft YaHei" pitchFamily="34" charset="-122"/>
                <a:ea typeface="Microsoft YaHei" pitchFamily="34" charset="-122"/>
              </a:rPr>
              <a:t>如果最后运行的程序返回一个等于</a:t>
            </a:r>
            <a:r>
              <a:rPr lang="ja-JP" altLang="en-US" sz="1400" dirty="0" smtClean="0">
                <a:latin typeface="Microsoft YaHei" pitchFamily="34" charset="-122"/>
                <a:ea typeface="Microsoft YaHei" pitchFamily="34" charset="-122"/>
              </a:rPr>
              <a:t>或大于指定</a:t>
            </a:r>
            <a:r>
              <a:rPr lang="ja-JP" altLang="en-US" sz="1400" dirty="0">
                <a:latin typeface="Microsoft YaHei" pitchFamily="34" charset="-122"/>
                <a:ea typeface="Microsoft YaHei" pitchFamily="34" charset="-122"/>
              </a:rPr>
              <a:t>数字的退出编码，指定条件为 </a:t>
            </a:r>
            <a:r>
              <a:rPr lang="en-US" altLang="ja-JP" sz="1400" dirty="0">
                <a:latin typeface="Microsoft YaHei" pitchFamily="34" charset="-122"/>
                <a:ea typeface="Microsoft YaHei" pitchFamily="34" charset="-122"/>
              </a:rPr>
              <a:t>true</a:t>
            </a:r>
            <a:r>
              <a:rPr lang="ja-JP" altLang="en-US" sz="1400" dirty="0" err="1">
                <a:latin typeface="Microsoft YaHei" pitchFamily="34" charset="-122"/>
                <a:ea typeface="Microsoft YaHei" pitchFamily="34" charset="-122"/>
              </a:rPr>
              <a:t>。</a:t>
            </a:r>
            <a:endParaRPr lang="ja-JP" altLang="en-US" sz="1400" dirty="0">
              <a:latin typeface="Microsoft YaHei" pitchFamily="34" charset="-122"/>
              <a:ea typeface="Microsoft YaHei" pitchFamily="34" charset="-122"/>
            </a:endParaRPr>
          </a:p>
          <a:p>
            <a:pPr>
              <a:lnSpc>
                <a:spcPct val="150000"/>
              </a:lnSpc>
            </a:pPr>
            <a:r>
              <a:rPr lang="ja-JP" altLang="en-US" sz="1400" dirty="0">
                <a:latin typeface="Microsoft YaHei" pitchFamily="34" charset="-122"/>
                <a:ea typeface="Microsoft YaHei" pitchFamily="34" charset="-122"/>
              </a:rPr>
              <a:t>  </a:t>
            </a:r>
            <a:r>
              <a:rPr lang="en-US" altLang="ja-JP" sz="1400" b="1" dirty="0">
                <a:latin typeface="Microsoft YaHei" pitchFamily="34" charset="-122"/>
                <a:ea typeface="Microsoft YaHei" pitchFamily="34" charset="-122"/>
              </a:rPr>
              <a:t>string1==string2</a:t>
            </a:r>
            <a:r>
              <a:rPr lang="en-US" altLang="ja-JP" sz="1400" dirty="0">
                <a:latin typeface="Microsoft YaHei" pitchFamily="34" charset="-122"/>
                <a:ea typeface="Microsoft YaHei" pitchFamily="34" charset="-122"/>
              </a:rPr>
              <a:t>  </a:t>
            </a:r>
            <a:r>
              <a:rPr lang="ja-JP" altLang="en-US" sz="1400" dirty="0">
                <a:latin typeface="Microsoft YaHei" pitchFamily="34" charset="-122"/>
                <a:ea typeface="Microsoft YaHei" pitchFamily="34" charset="-122"/>
              </a:rPr>
              <a:t>如果指定的文字字符串匹配，指定条件为 </a:t>
            </a:r>
            <a:r>
              <a:rPr lang="en-US" altLang="ja-JP" sz="1400" dirty="0">
                <a:latin typeface="Microsoft YaHei" pitchFamily="34" charset="-122"/>
                <a:ea typeface="Microsoft YaHei" pitchFamily="34" charset="-122"/>
              </a:rPr>
              <a:t>true</a:t>
            </a:r>
            <a:r>
              <a:rPr lang="ja-JP" altLang="en-US" sz="1400" dirty="0" err="1">
                <a:latin typeface="Microsoft YaHei" pitchFamily="34" charset="-122"/>
                <a:ea typeface="Microsoft YaHei" pitchFamily="34" charset="-122"/>
              </a:rPr>
              <a:t>。</a:t>
            </a:r>
            <a:endParaRPr lang="ja-JP" altLang="en-US" sz="1400" dirty="0">
              <a:latin typeface="Microsoft YaHei" pitchFamily="34" charset="-122"/>
              <a:ea typeface="Microsoft YaHei" pitchFamily="34" charset="-122"/>
            </a:endParaRPr>
          </a:p>
          <a:p>
            <a:pPr>
              <a:lnSpc>
                <a:spcPct val="150000"/>
              </a:lnSpc>
            </a:pPr>
            <a:r>
              <a:rPr lang="ja-JP" altLang="en-US" sz="1400" dirty="0">
                <a:latin typeface="Microsoft YaHei" pitchFamily="34" charset="-122"/>
                <a:ea typeface="Microsoft YaHei" pitchFamily="34" charset="-122"/>
              </a:rPr>
              <a:t>  </a:t>
            </a:r>
            <a:r>
              <a:rPr lang="en-US" altLang="ja-JP" sz="1400" b="1" dirty="0">
                <a:latin typeface="Microsoft YaHei" pitchFamily="34" charset="-122"/>
                <a:ea typeface="Microsoft YaHei" pitchFamily="34" charset="-122"/>
              </a:rPr>
              <a:t>EXIST filename</a:t>
            </a:r>
            <a:r>
              <a:rPr lang="en-US" altLang="ja-JP" sz="1400" dirty="0">
                <a:latin typeface="Microsoft YaHei" pitchFamily="34" charset="-122"/>
                <a:ea typeface="Microsoft YaHei" pitchFamily="34" charset="-122"/>
              </a:rPr>
              <a:t>    </a:t>
            </a:r>
            <a:r>
              <a:rPr lang="ja-JP" altLang="en-US" sz="1400" dirty="0">
                <a:latin typeface="Microsoft YaHei" pitchFamily="34" charset="-122"/>
                <a:ea typeface="Microsoft YaHei" pitchFamily="34" charset="-122"/>
              </a:rPr>
              <a:t>如果指定的文件名存在，指定条件为 </a:t>
            </a:r>
            <a:r>
              <a:rPr lang="en-US" altLang="ja-JP" sz="1400" dirty="0">
                <a:latin typeface="Microsoft YaHei" pitchFamily="34" charset="-122"/>
                <a:ea typeface="Microsoft YaHei" pitchFamily="34" charset="-122"/>
              </a:rPr>
              <a:t>true</a:t>
            </a:r>
            <a:r>
              <a:rPr lang="ja-JP" altLang="en-US" sz="1400" dirty="0" err="1">
                <a:latin typeface="Microsoft YaHei" pitchFamily="34" charset="-122"/>
                <a:ea typeface="Microsoft YaHei" pitchFamily="34" charset="-122"/>
              </a:rPr>
              <a:t>。</a:t>
            </a:r>
            <a:endParaRPr lang="ja-JP" altLang="en-US" sz="1400" dirty="0">
              <a:latin typeface="Microsoft YaHei" pitchFamily="34" charset="-122"/>
              <a:ea typeface="Microsoft YaHei" pitchFamily="34" charset="-122"/>
            </a:endParaRPr>
          </a:p>
          <a:p>
            <a:pPr>
              <a:lnSpc>
                <a:spcPct val="150000"/>
              </a:lnSpc>
            </a:pPr>
            <a:r>
              <a:rPr lang="ja-JP" altLang="en-US" sz="1400" dirty="0">
                <a:latin typeface="Microsoft YaHei" pitchFamily="34" charset="-122"/>
                <a:ea typeface="Microsoft YaHei" pitchFamily="34" charset="-122"/>
              </a:rPr>
              <a:t>  </a:t>
            </a:r>
            <a:r>
              <a:rPr lang="en-US" altLang="ja-JP" sz="1400" b="1" dirty="0">
                <a:latin typeface="Microsoft YaHei" pitchFamily="34" charset="-122"/>
                <a:ea typeface="Microsoft YaHei" pitchFamily="34" charset="-122"/>
              </a:rPr>
              <a:t>command</a:t>
            </a:r>
            <a:r>
              <a:rPr lang="en-US" altLang="ja-JP" sz="1400" dirty="0">
                <a:latin typeface="Microsoft YaHei" pitchFamily="34" charset="-122"/>
                <a:ea typeface="Microsoft YaHei" pitchFamily="34" charset="-122"/>
              </a:rPr>
              <a:t>           </a:t>
            </a:r>
            <a:r>
              <a:rPr lang="ja-JP" altLang="en-US" sz="1400" dirty="0">
                <a:latin typeface="Microsoft YaHei" pitchFamily="34" charset="-122"/>
                <a:ea typeface="Microsoft YaHei" pitchFamily="34" charset="-122"/>
              </a:rPr>
              <a:t>如果符合条件，指定要执行的命令。如果</a:t>
            </a:r>
            <a:r>
              <a:rPr lang="ja-JP" altLang="en-US" sz="1400" dirty="0" smtClean="0">
                <a:latin typeface="Microsoft YaHei" pitchFamily="34" charset="-122"/>
                <a:ea typeface="Microsoft YaHei" pitchFamily="34" charset="-122"/>
              </a:rPr>
              <a:t>指定的条件为 </a:t>
            </a:r>
            <a:r>
              <a:rPr lang="en-US" altLang="ja-JP" sz="1400" dirty="0">
                <a:latin typeface="Microsoft YaHei" pitchFamily="34" charset="-122"/>
                <a:ea typeface="Microsoft YaHei" pitchFamily="34" charset="-122"/>
              </a:rPr>
              <a:t>FALSE</a:t>
            </a:r>
            <a:r>
              <a:rPr lang="ja-JP" altLang="en-US" sz="1400" dirty="0" err="1">
                <a:latin typeface="Microsoft YaHei" pitchFamily="34" charset="-122"/>
                <a:ea typeface="Microsoft YaHei" pitchFamily="34" charset="-122"/>
              </a:rPr>
              <a:t>，</a:t>
            </a:r>
            <a:r>
              <a:rPr lang="ja-JP" altLang="en-US" sz="1400" dirty="0">
                <a:latin typeface="Microsoft YaHei" pitchFamily="34" charset="-122"/>
                <a:ea typeface="Microsoft YaHei" pitchFamily="34" charset="-122"/>
              </a:rPr>
              <a:t>命令后可跟一个执行 </a:t>
            </a:r>
            <a:r>
              <a:rPr lang="en-US" altLang="ja-JP" sz="1400" dirty="0" smtClean="0">
                <a:latin typeface="Microsoft YaHei" pitchFamily="34" charset="-122"/>
                <a:ea typeface="Microsoft YaHei" pitchFamily="34" charset="-122"/>
              </a:rPr>
              <a:t>ELSE</a:t>
            </a:r>
            <a:r>
              <a:rPr lang="ja-JP" altLang="en-US" sz="1400" dirty="0" smtClean="0">
                <a:latin typeface="Microsoft YaHei" pitchFamily="34" charset="-122"/>
                <a:ea typeface="Microsoft YaHei" pitchFamily="34" charset="-122"/>
              </a:rPr>
              <a:t>关键</a:t>
            </a:r>
            <a:r>
              <a:rPr lang="ja-JP" altLang="en-US" sz="1400" dirty="0">
                <a:latin typeface="Microsoft YaHei" pitchFamily="34" charset="-122"/>
                <a:ea typeface="Microsoft YaHei" pitchFamily="34" charset="-122"/>
              </a:rPr>
              <a:t>字后的命令的 </a:t>
            </a:r>
            <a:r>
              <a:rPr lang="en-US" altLang="ja-JP" sz="1400" dirty="0">
                <a:latin typeface="Microsoft YaHei" pitchFamily="34" charset="-122"/>
                <a:ea typeface="Microsoft YaHei" pitchFamily="34" charset="-122"/>
              </a:rPr>
              <a:t>ELSE </a:t>
            </a:r>
            <a:r>
              <a:rPr lang="ja-JP" altLang="en-US" sz="1400" dirty="0">
                <a:latin typeface="Microsoft YaHei" pitchFamily="34" charset="-122"/>
                <a:ea typeface="Microsoft YaHei" pitchFamily="34" charset="-122"/>
              </a:rPr>
              <a:t>命令。</a:t>
            </a:r>
          </a:p>
          <a:p>
            <a:pPr>
              <a:lnSpc>
                <a:spcPct val="150000"/>
              </a:lnSpc>
            </a:pPr>
            <a:r>
              <a:rPr lang="en-US" altLang="ja-JP" sz="1400" dirty="0">
                <a:latin typeface="Microsoft YaHei" pitchFamily="34" charset="-122"/>
                <a:ea typeface="Microsoft YaHei" pitchFamily="34" charset="-122"/>
              </a:rPr>
              <a:t>ELSE </a:t>
            </a:r>
            <a:r>
              <a:rPr lang="ja-JP" altLang="en-US" sz="1400" dirty="0">
                <a:latin typeface="Microsoft YaHei" pitchFamily="34" charset="-122"/>
                <a:ea typeface="Microsoft YaHei" pitchFamily="34" charset="-122"/>
              </a:rPr>
              <a:t>子句必须在 </a:t>
            </a:r>
            <a:r>
              <a:rPr lang="en-US" altLang="ja-JP" sz="1400" dirty="0">
                <a:latin typeface="Microsoft YaHei" pitchFamily="34" charset="-122"/>
                <a:ea typeface="Microsoft YaHei" pitchFamily="34" charset="-122"/>
              </a:rPr>
              <a:t>IF </a:t>
            </a:r>
            <a:r>
              <a:rPr lang="ja-JP" altLang="en-US" sz="1400" dirty="0">
                <a:latin typeface="Microsoft YaHei" pitchFamily="34" charset="-122"/>
                <a:ea typeface="Microsoft YaHei" pitchFamily="34" charset="-122"/>
              </a:rPr>
              <a:t>之后出现在同一行上。例如</a:t>
            </a:r>
            <a:r>
              <a:rPr lang="en-US" altLang="ja-JP" sz="1400" dirty="0">
                <a:latin typeface="Microsoft YaHei" pitchFamily="34" charset="-122"/>
                <a:ea typeface="Microsoft YaHei" pitchFamily="34" charset="-122"/>
              </a:rPr>
              <a:t>:</a:t>
            </a:r>
          </a:p>
          <a:p>
            <a:pPr>
              <a:lnSpc>
                <a:spcPct val="150000"/>
              </a:lnSpc>
            </a:pPr>
            <a:r>
              <a:rPr lang="en-US" altLang="ja-JP" sz="1400" dirty="0">
                <a:latin typeface="Microsoft YaHei" pitchFamily="34" charset="-122"/>
                <a:ea typeface="Microsoft YaHei" pitchFamily="34" charset="-122"/>
              </a:rPr>
              <a:t>    IF EXIST filename (</a:t>
            </a:r>
            <a:br>
              <a:rPr lang="en-US" altLang="ja-JP" sz="1400" dirty="0">
                <a:latin typeface="Microsoft YaHei" pitchFamily="34" charset="-122"/>
                <a:ea typeface="Microsoft YaHei" pitchFamily="34" charset="-122"/>
              </a:rPr>
            </a:br>
            <a:r>
              <a:rPr lang="en-US" altLang="ja-JP" sz="1400" dirty="0">
                <a:latin typeface="Microsoft YaHei" pitchFamily="34" charset="-122"/>
                <a:ea typeface="Microsoft YaHei" pitchFamily="34" charset="-122"/>
              </a:rPr>
              <a:t>        del filename</a:t>
            </a:r>
            <a:br>
              <a:rPr lang="en-US" altLang="ja-JP" sz="1400" dirty="0">
                <a:latin typeface="Microsoft YaHei" pitchFamily="34" charset="-122"/>
                <a:ea typeface="Microsoft YaHei" pitchFamily="34" charset="-122"/>
              </a:rPr>
            </a:br>
            <a:r>
              <a:rPr lang="en-US" altLang="ja-JP" sz="1400" dirty="0">
                <a:latin typeface="Microsoft YaHei" pitchFamily="34" charset="-122"/>
                <a:ea typeface="Microsoft YaHei" pitchFamily="34" charset="-122"/>
              </a:rPr>
              <a:t>    ) ELSE (</a:t>
            </a:r>
            <a:br>
              <a:rPr lang="en-US" altLang="ja-JP" sz="1400" dirty="0">
                <a:latin typeface="Microsoft YaHei" pitchFamily="34" charset="-122"/>
                <a:ea typeface="Microsoft YaHei" pitchFamily="34" charset="-122"/>
              </a:rPr>
            </a:br>
            <a:r>
              <a:rPr lang="en-US" altLang="ja-JP" sz="1400" dirty="0">
                <a:latin typeface="Microsoft YaHei" pitchFamily="34" charset="-122"/>
                <a:ea typeface="Microsoft YaHei" pitchFamily="34" charset="-122"/>
              </a:rPr>
              <a:t>        echo filename missing</a:t>
            </a:r>
            <a:br>
              <a:rPr lang="en-US" altLang="ja-JP" sz="1400" dirty="0">
                <a:latin typeface="Microsoft YaHei" pitchFamily="34" charset="-122"/>
                <a:ea typeface="Microsoft YaHei" pitchFamily="34" charset="-122"/>
              </a:rPr>
            </a:br>
            <a:r>
              <a:rPr lang="en-US" altLang="ja-JP" sz="1400" dirty="0">
                <a:latin typeface="Microsoft YaHei" pitchFamily="34" charset="-122"/>
                <a:ea typeface="Microsoft YaHei" pitchFamily="34" charset="-122"/>
              </a:rPr>
              <a:t>    </a:t>
            </a:r>
            <a:r>
              <a:rPr lang="en-US" altLang="ja-JP" sz="1400" dirty="0" smtClean="0">
                <a:latin typeface="Microsoft YaHei" pitchFamily="34" charset="-122"/>
                <a:ea typeface="Microsoft YaHei" pitchFamily="34" charset="-122"/>
              </a:rPr>
              <a:t>)</a:t>
            </a:r>
            <a:endParaRPr lang="en-US" altLang="ja-JP"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1792608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t</a:t>
            </a:r>
            <a:r>
              <a:rPr lang="en-US" altLang="zh-CN" sz="1200" b="1" i="1" dirty="0" smtClean="0">
                <a:solidFill>
                  <a:srgbClr val="7030A0"/>
                </a:solidFill>
                <a:latin typeface="Tahoma" pitchFamily="34" charset="0"/>
                <a:cs typeface="Tahoma" pitchFamily="34" charset="0"/>
              </a:rPr>
              <a:t>able</a:t>
            </a:r>
            <a:r>
              <a:rPr lang="en-US" altLang="zh-CN" sz="1200" b="1" i="1" dirty="0" smtClean="0">
                <a:solidFill>
                  <a:schemeClr val="tx1">
                    <a:lumMod val="50000"/>
                    <a:lumOff val="50000"/>
                  </a:schemeClr>
                </a:solidFill>
                <a:latin typeface="Tahoma" pitchFamily="34" charset="0"/>
                <a:cs typeface="Tahoma" pitchFamily="34" charset="0"/>
              </a:rPr>
              <a:t> of </a:t>
            </a:r>
            <a:r>
              <a:rPr lang="en-US" altLang="zh-CN" sz="1200" b="1" i="1" dirty="0" smtClean="0">
                <a:solidFill>
                  <a:srgbClr val="7030A0"/>
                </a:solidFill>
                <a:latin typeface="Tahoma" pitchFamily="34" charset="0"/>
                <a:cs typeface="Tahoma" pitchFamily="34" charset="0"/>
              </a:rPr>
              <a:t>contents</a:t>
            </a:r>
            <a:endParaRPr kumimoji="1" lang="ja-JP" altLang="en-US" sz="1200" b="1" i="1" dirty="0" smtClean="0">
              <a:solidFill>
                <a:srgbClr val="7030A0"/>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iv</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1465382" y="548680"/>
            <a:ext cx="7211901" cy="2723823"/>
          </a:xfrm>
          <a:prstGeom prst="rect">
            <a:avLst/>
          </a:prstGeom>
          <a:noFill/>
        </p:spPr>
        <p:txBody>
          <a:bodyPr wrap="square" rtlCol="0">
            <a:spAutoFit/>
          </a:bodyPr>
          <a:lstStyle/>
          <a:p>
            <a:pPr>
              <a:lnSpc>
                <a:spcPct val="150000"/>
              </a:lnSpc>
            </a:pPr>
            <a:r>
              <a:rPr lang="zh-CN" altLang="en-US" sz="1200" b="1" dirty="0" smtClean="0">
                <a:latin typeface="Lucida Handwriting" pitchFamily="66" charset="0"/>
                <a:ea typeface="方正硬笔行书简体" pitchFamily="65" charset="-122"/>
              </a:rPr>
              <a:t>和其他程序协同工作</a:t>
            </a:r>
            <a:endParaRPr lang="en-US" altLang="zh-CN" sz="1200" b="1" dirty="0" smtClean="0">
              <a:latin typeface="Lucida Handwriting" pitchFamily="66" charset="0"/>
              <a:ea typeface="方正硬笔行书简体" pitchFamily="65" charset="-122"/>
            </a:endParaRPr>
          </a:p>
          <a:p>
            <a:pPr>
              <a:lnSpc>
                <a:spcPct val="150000"/>
              </a:lnSpc>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进程间的调用</a:t>
            </a:r>
            <a:endParaRPr lang="en-US" altLang="zh-CN" b="1" dirty="0" smtClean="0">
              <a:latin typeface="微软雅黑" pitchFamily="34" charset="-122"/>
              <a:ea typeface="微软雅黑" pitchFamily="34" charset="-122"/>
            </a:endParaRPr>
          </a:p>
          <a:p>
            <a:pPr>
              <a:lnSpc>
                <a:spcPct val="150000"/>
              </a:lnSpc>
            </a:pPr>
            <a:r>
              <a:rPr lang="zh-CN" altLang="en-US" sz="1200" b="1" dirty="0" smtClean="0">
                <a:latin typeface="Microsoft YaHei" pitchFamily="34" charset="-122"/>
                <a:ea typeface="Microsoft YaHei" pitchFamily="34" charset="-122"/>
              </a:rPr>
              <a:t>      批处理可以很</a:t>
            </a:r>
            <a:r>
              <a:rPr lang="zh-CN" altLang="en-US" sz="1200" b="1" dirty="0">
                <a:latin typeface="Microsoft YaHei" pitchFamily="34" charset="-122"/>
                <a:ea typeface="Microsoft YaHei" pitchFamily="34" charset="-122"/>
              </a:rPr>
              <a:t>方便的调用外部程序，这也是为什么很多</a:t>
            </a:r>
            <a:r>
              <a:rPr lang="en-US" altLang="zh-CN" sz="1200" b="1" dirty="0">
                <a:latin typeface="Microsoft YaHei" pitchFamily="34" charset="-122"/>
                <a:ea typeface="Microsoft YaHei" pitchFamily="34" charset="-122"/>
              </a:rPr>
              <a:t>windows</a:t>
            </a:r>
            <a:r>
              <a:rPr lang="zh-CN" altLang="en-US" sz="1200" b="1" dirty="0">
                <a:latin typeface="Microsoft YaHei" pitchFamily="34" charset="-122"/>
                <a:ea typeface="Microsoft YaHei" pitchFamily="34" charset="-122"/>
              </a:rPr>
              <a:t>上的程序都喜欢用批处理作为启动文件</a:t>
            </a:r>
            <a:r>
              <a:rPr lang="zh-CN" altLang="en-US" sz="1200" b="1" dirty="0" smtClean="0">
                <a:latin typeface="Microsoft YaHei" pitchFamily="34" charset="-122"/>
                <a:ea typeface="Microsoft YaHei" pitchFamily="34" charset="-122"/>
              </a:rPr>
              <a:t>。</a:t>
            </a:r>
            <a:r>
              <a:rPr lang="zh-CN" altLang="en-US" sz="1200" dirty="0" smtClean="0">
                <a:latin typeface="Microsoft YaHei" pitchFamily="34" charset="-122"/>
                <a:ea typeface="Microsoft YaHei" pitchFamily="34" charset="-122"/>
              </a:rPr>
              <a:t>很多时候</a:t>
            </a:r>
            <a:r>
              <a:rPr lang="zh-CN" altLang="en-US" sz="1200" dirty="0">
                <a:latin typeface="Microsoft YaHei" pitchFamily="34" charset="-122"/>
                <a:ea typeface="Microsoft YaHei" pitchFamily="34" charset="-122"/>
              </a:rPr>
              <a:t>，一个批处理文件并不能解决所有问题，把所有内容写在一个文件里也很不美观，还好我们有</a:t>
            </a:r>
            <a:r>
              <a:rPr lang="en-US" altLang="zh-CN" sz="1200" dirty="0">
                <a:latin typeface="Microsoft YaHei" pitchFamily="34" charset="-122"/>
                <a:ea typeface="Microsoft YaHei" pitchFamily="34" charset="-122"/>
              </a:rPr>
              <a:t>start</a:t>
            </a:r>
            <a:r>
              <a:rPr lang="zh-CN" altLang="en-US" sz="1200" dirty="0">
                <a:latin typeface="Microsoft YaHei" pitchFamily="34" charset="-122"/>
                <a:ea typeface="Microsoft YaHei" pitchFamily="34" charset="-122"/>
              </a:rPr>
              <a:t>，</a:t>
            </a:r>
            <a:r>
              <a:rPr lang="en-US" altLang="zh-CN" sz="1200" dirty="0">
                <a:latin typeface="Microsoft YaHei" pitchFamily="34" charset="-122"/>
                <a:ea typeface="Microsoft YaHei" pitchFamily="34" charset="-122"/>
              </a:rPr>
              <a:t>call</a:t>
            </a:r>
            <a:r>
              <a:rPr lang="zh-CN" altLang="en-US" sz="1200" dirty="0">
                <a:latin typeface="Microsoft YaHei" pitchFamily="34" charset="-122"/>
                <a:ea typeface="Microsoft YaHei" pitchFamily="34" charset="-122"/>
              </a:rPr>
              <a:t>等等命令帮助我们调用外部的程序和命令，我们甚至可以直接调用</a:t>
            </a:r>
            <a:r>
              <a:rPr lang="en-US" altLang="zh-CN" sz="1200" dirty="0" err="1">
                <a:latin typeface="Microsoft YaHei" pitchFamily="34" charset="-122"/>
                <a:ea typeface="Microsoft YaHei" pitchFamily="34" charset="-122"/>
              </a:rPr>
              <a:t>vbs</a:t>
            </a:r>
            <a:r>
              <a:rPr lang="zh-CN" altLang="en-US" sz="1200" dirty="0">
                <a:latin typeface="Microsoft YaHei" pitchFamily="34" charset="-122"/>
                <a:ea typeface="Microsoft YaHei" pitchFamily="34" charset="-122"/>
              </a:rPr>
              <a:t>来做更强大的处理。</a:t>
            </a:r>
            <a:endParaRPr lang="en-US" altLang="zh-CN" sz="1200" dirty="0">
              <a:latin typeface="Microsoft YaHei" pitchFamily="34" charset="-122"/>
              <a:ea typeface="Microsoft YaHei" pitchFamily="34" charset="-122"/>
            </a:endParaRPr>
          </a:p>
          <a:p>
            <a:pPr>
              <a:lnSpc>
                <a:spcPct val="150000"/>
              </a:lnSpc>
            </a:pPr>
            <a:r>
              <a:rPr lang="zh-CN" altLang="en-US" sz="1200" dirty="0">
                <a:latin typeface="Microsoft YaHei" pitchFamily="34" charset="-122"/>
                <a:ea typeface="Microsoft YaHei" pitchFamily="34" charset="-122"/>
              </a:rPr>
              <a:t>赶快拿起你手边的电话，给他们打电话吧</a:t>
            </a:r>
            <a:r>
              <a:rPr lang="en-US" altLang="zh-CN" sz="1200" dirty="0" smtClean="0">
                <a:latin typeface="Microsoft YaHei" pitchFamily="34" charset="-122"/>
                <a:ea typeface="Microsoft YaHei" pitchFamily="34" charset="-122"/>
              </a:rPr>
              <a:t>~</a:t>
            </a:r>
          </a:p>
          <a:p>
            <a:pPr>
              <a:lnSpc>
                <a:spcPct val="150000"/>
              </a:lnSpc>
            </a:pPr>
            <a:r>
              <a:rPr lang="en-US" altLang="ja-JP" sz="1200" b="1" dirty="0" smtClean="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start</a:t>
            </a:r>
            <a:r>
              <a:rPr lang="zh-CN" altLang="en-US" sz="1200" dirty="0" smtClean="0">
                <a:latin typeface="微软雅黑" pitchFamily="34" charset="-122"/>
                <a:ea typeface="微软雅黑" pitchFamily="34" charset="-122"/>
              </a:rPr>
              <a:t>和</a:t>
            </a:r>
            <a:r>
              <a:rPr lang="en-US" altLang="zh-CN" sz="1200" dirty="0" smtClean="0">
                <a:latin typeface="微软雅黑" pitchFamily="34" charset="-122"/>
                <a:ea typeface="微软雅黑" pitchFamily="34" charset="-122"/>
              </a:rPr>
              <a:t>call					54</a:t>
            </a:r>
          </a:p>
          <a:p>
            <a:pPr>
              <a:lnSpc>
                <a:spcPct val="150000"/>
              </a:lnSpc>
            </a:pPr>
            <a:r>
              <a:rPr lang="en-US" altLang="ja-JP" sz="1200" dirty="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子程序</a:t>
            </a:r>
            <a:r>
              <a:rPr lang="en-US" altLang="zh-CN" sz="1200" dirty="0" smtClean="0">
                <a:latin typeface="微软雅黑" pitchFamily="34" charset="-122"/>
                <a:ea typeface="微软雅黑" pitchFamily="34" charset="-122"/>
              </a:rPr>
              <a:t>					55</a:t>
            </a:r>
          </a:p>
          <a:p>
            <a:pPr>
              <a:lnSpc>
                <a:spcPct val="150000"/>
              </a:lnSpc>
            </a:pPr>
            <a:r>
              <a:rPr lang="en-US" altLang="ja-JP" sz="1200" dirty="0">
                <a:latin typeface="微软雅黑" pitchFamily="34" charset="-122"/>
                <a:ea typeface="微软雅黑" pitchFamily="34" charset="-122"/>
              </a:rPr>
              <a:t>	</a:t>
            </a:r>
            <a:r>
              <a:rPr lang="en-US" altLang="ja-JP"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调用</a:t>
            </a:r>
            <a:r>
              <a:rPr lang="en-US" altLang="zh-CN" sz="1200" dirty="0" err="1" smtClean="0">
                <a:latin typeface="微软雅黑" pitchFamily="34" charset="-122"/>
                <a:ea typeface="微软雅黑" pitchFamily="34" charset="-122"/>
              </a:rPr>
              <a:t>vbs</a:t>
            </a:r>
            <a:r>
              <a:rPr lang="en-US" altLang="zh-CN" sz="1200" dirty="0" smtClean="0">
                <a:latin typeface="微软雅黑" pitchFamily="34" charset="-122"/>
                <a:ea typeface="微软雅黑" pitchFamily="34" charset="-122"/>
              </a:rPr>
              <a:t>					57</a:t>
            </a:r>
            <a:endParaRPr lang="ja-JP" altLang="en-US" sz="1200" dirty="0">
              <a:latin typeface="微软雅黑" pitchFamily="34" charset="-122"/>
              <a:ea typeface="微软雅黑" pitchFamily="34" charset="-122"/>
            </a:endParaRPr>
          </a:p>
        </p:txBody>
      </p:sp>
      <p:sp>
        <p:nvSpPr>
          <p:cNvPr id="2" name="テキスト ボックス 1"/>
          <p:cNvSpPr txBox="1"/>
          <p:nvPr/>
        </p:nvSpPr>
        <p:spPr>
          <a:xfrm>
            <a:off x="297756" y="644065"/>
            <a:ext cx="1236236" cy="1569660"/>
          </a:xfrm>
          <a:prstGeom prst="rect">
            <a:avLst/>
          </a:prstGeom>
          <a:noFill/>
        </p:spPr>
        <p:txBody>
          <a:bodyPr wrap="none" rtlCol="0">
            <a:spAutoFit/>
          </a:bodyPr>
          <a:lstStyle/>
          <a:p>
            <a:r>
              <a:rPr lang="en-US" altLang="ja-JP" sz="9600" b="1" dirty="0">
                <a:solidFill>
                  <a:srgbClr val="7030A0"/>
                </a:solidFill>
                <a:latin typeface="Gill Sans Ultra Bold" pitchFamily="34" charset="0"/>
              </a:rPr>
              <a:t>7</a:t>
            </a:r>
            <a:endParaRPr kumimoji="1" lang="ja-JP" altLang="en-US" sz="9600" b="1" dirty="0" smtClean="0">
              <a:solidFill>
                <a:srgbClr val="7030A0"/>
              </a:solidFill>
              <a:latin typeface="Gill Sans Ultra Bold" pitchFamily="34" charset="0"/>
            </a:endParaRPr>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3789040"/>
            <a:ext cx="3172594" cy="252739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4908593" y="4139834"/>
            <a:ext cx="3335815" cy="1569660"/>
          </a:xfrm>
          <a:prstGeom prst="rect">
            <a:avLst/>
          </a:prstGeom>
          <a:noFill/>
        </p:spPr>
        <p:txBody>
          <a:bodyPr wrap="square" rtlCol="0">
            <a:spAutoFit/>
          </a:bodyPr>
          <a:lstStyle/>
          <a:p>
            <a:pPr>
              <a:lnSpc>
                <a:spcPct val="150000"/>
              </a:lnSpc>
            </a:pPr>
            <a:r>
              <a:rPr kumimoji="1" lang="zh-CN" altLang="en-US" sz="1600" b="1" dirty="0" smtClean="0">
                <a:latin typeface="Microsoft YaHei" pitchFamily="34" charset="-122"/>
                <a:ea typeface="Microsoft YaHei" pitchFamily="34" charset="-122"/>
              </a:rPr>
              <a:t>如果你已经知道怎么打字，那么你可以开始学习批处理脚本了！你甚至不需要知道怎么开机，只要知道他是开着的就行了。</a:t>
            </a:r>
            <a:endParaRPr kumimoji="1" lang="ja-JP" altLang="en-US" sz="1600" b="1"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537926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3 ways of </a:t>
            </a:r>
            <a:r>
              <a:rPr lang="en-US" altLang="zh-CN" sz="1200" b="1" i="1" dirty="0">
                <a:solidFill>
                  <a:schemeClr val="tx1">
                    <a:lumMod val="50000"/>
                    <a:lumOff val="50000"/>
                  </a:schemeClr>
                </a:solidFill>
                <a:latin typeface="Tahoma" pitchFamily="34" charset="0"/>
                <a:cs typeface="Tahoma" pitchFamily="34" charset="0"/>
              </a:rPr>
              <a:t>if</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36</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5</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6" name="テキスト ボックス 5"/>
          <p:cNvSpPr txBox="1"/>
          <p:nvPr/>
        </p:nvSpPr>
        <p:spPr>
          <a:xfrm>
            <a:off x="539553" y="624428"/>
            <a:ext cx="8280920" cy="5447645"/>
          </a:xfrm>
          <a:prstGeom prst="rect">
            <a:avLst/>
          </a:prstGeom>
          <a:noFill/>
        </p:spPr>
        <p:txBody>
          <a:bodyPr wrap="square" rtlCol="0">
            <a:spAutoFit/>
          </a:bodyPr>
          <a:lstStyle/>
          <a:p>
            <a:pPr>
              <a:lnSpc>
                <a:spcPct val="150000"/>
              </a:lnSpc>
            </a:pPr>
            <a:r>
              <a:rPr lang="zh-CN" altLang="en-US" b="1" dirty="0" smtClean="0">
                <a:latin typeface="Microsoft YaHei" pitchFamily="34" charset="-122"/>
                <a:ea typeface="Microsoft YaHei" pitchFamily="34" charset="-122"/>
              </a:rPr>
              <a:t>第一种用法：</a:t>
            </a:r>
            <a:endParaRPr kumimoji="1" lang="en-US" altLang="zh-CN" b="1" dirty="0" smtClean="0">
              <a:latin typeface="Microsoft YaHei" pitchFamily="34" charset="-122"/>
              <a:ea typeface="Microsoft YaHei" pitchFamily="34" charset="-122"/>
            </a:endParaRPr>
          </a:p>
          <a:p>
            <a:pPr>
              <a:lnSpc>
                <a:spcPct val="150000"/>
              </a:lnSpc>
            </a:pPr>
            <a:r>
              <a:rPr lang="en-US" altLang="ja-JP" b="1" dirty="0"/>
              <a:t>IF [NOT] ERRORLEVEL number </a:t>
            </a:r>
            <a:r>
              <a:rPr lang="en-US" altLang="ja-JP" b="1" dirty="0" smtClean="0"/>
              <a:t>command</a:t>
            </a:r>
          </a:p>
          <a:p>
            <a:pPr>
              <a:lnSpc>
                <a:spcPct val="150000"/>
              </a:lnSpc>
            </a:pPr>
            <a:r>
              <a:rPr kumimoji="1" lang="zh-CN" altLang="en-US" sz="1400" dirty="0" smtClean="0">
                <a:latin typeface="Microsoft YaHei" pitchFamily="34" charset="-122"/>
                <a:ea typeface="Microsoft YaHei" pitchFamily="34" charset="-122"/>
              </a:rPr>
              <a:t>首先我们需要了解什么是</a:t>
            </a:r>
            <a:r>
              <a:rPr kumimoji="1" lang="en-US" altLang="zh-CN" sz="1400" dirty="0" err="1" smtClean="0">
                <a:latin typeface="Microsoft YaHei" pitchFamily="34" charset="-122"/>
                <a:ea typeface="Microsoft YaHei" pitchFamily="34" charset="-122"/>
              </a:rPr>
              <a:t>errorlevel</a:t>
            </a:r>
            <a:endParaRPr kumimoji="1" lang="en-US" altLang="zh-CN" sz="1400" dirty="0" smtClean="0">
              <a:latin typeface="Microsoft YaHei" pitchFamily="34" charset="-122"/>
              <a:ea typeface="Microsoft YaHei" pitchFamily="34" charset="-122"/>
            </a:endParaRPr>
          </a:p>
          <a:p>
            <a:pPr>
              <a:lnSpc>
                <a:spcPct val="150000"/>
              </a:lnSpc>
            </a:pPr>
            <a:r>
              <a:rPr lang="en-US" altLang="zh-CN" sz="1400" dirty="0" err="1" smtClean="0">
                <a:latin typeface="Microsoft YaHei" pitchFamily="34" charset="-122"/>
                <a:ea typeface="Microsoft YaHei" pitchFamily="34" charset="-122"/>
              </a:rPr>
              <a:t>errorlevel</a:t>
            </a:r>
            <a:r>
              <a:rPr lang="zh-CN" altLang="en-US" sz="1400" dirty="0" smtClean="0">
                <a:latin typeface="Microsoft YaHei" pitchFamily="34" charset="-122"/>
                <a:ea typeface="Microsoft YaHei" pitchFamily="34" charset="-122"/>
              </a:rPr>
              <a:t>是程序返回码，每个命令运行结束，会根据情况，重置返回码的值，默认值是</a:t>
            </a:r>
            <a:r>
              <a:rPr lang="en-US" altLang="zh-CN" sz="1400" dirty="0" smtClean="0">
                <a:latin typeface="Microsoft YaHei" pitchFamily="34" charset="-122"/>
                <a:ea typeface="Microsoft YaHei" pitchFamily="34" charset="-122"/>
              </a:rPr>
              <a:t>0</a:t>
            </a:r>
            <a:r>
              <a:rPr lang="zh-CN" altLang="en-US" sz="1400" dirty="0" smtClean="0">
                <a:latin typeface="Microsoft YaHei" pitchFamily="34" charset="-122"/>
                <a:ea typeface="Microsoft YaHei" pitchFamily="34" charset="-122"/>
              </a:rPr>
              <a:t>，一般执行出错会设置</a:t>
            </a:r>
            <a:r>
              <a:rPr lang="en-US" altLang="zh-CN" sz="1400" dirty="0" err="1" smtClean="0">
                <a:latin typeface="Microsoft YaHei" pitchFamily="34" charset="-122"/>
                <a:ea typeface="Microsoft YaHei" pitchFamily="34" charset="-122"/>
              </a:rPr>
              <a:t>errorlevel</a:t>
            </a:r>
            <a:r>
              <a:rPr lang="zh-CN" altLang="en-US" sz="1400" dirty="0" smtClean="0">
                <a:latin typeface="Microsoft YaHei" pitchFamily="34" charset="-122"/>
                <a:ea typeface="Microsoft YaHei" pitchFamily="34" charset="-122"/>
              </a:rPr>
              <a:t>为</a:t>
            </a:r>
            <a:r>
              <a:rPr lang="en-US" altLang="zh-CN" sz="1400" dirty="0" smtClean="0">
                <a:latin typeface="Microsoft YaHei" pitchFamily="34" charset="-122"/>
                <a:ea typeface="Microsoft YaHei" pitchFamily="34" charset="-122"/>
              </a:rPr>
              <a:t>1</a:t>
            </a:r>
            <a:r>
              <a:rPr lang="zh-CN" altLang="en-US" sz="1400" dirty="0" smtClean="0">
                <a:latin typeface="Microsoft YaHei" pitchFamily="34" charset="-122"/>
                <a:ea typeface="Microsoft YaHei" pitchFamily="34" charset="-122"/>
              </a:rPr>
              <a:t>，注意，只是一般情况，而且这个一般并不算非常多的情况，很多程序会根据自己的规则，设置为其他数字</a:t>
            </a:r>
            <a:endParaRPr lang="en-US" altLang="zh-CN" sz="1400"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看个例子：</a:t>
            </a:r>
            <a:endParaRPr lang="en-US" altLang="zh-CN" sz="1400" dirty="0" smtClean="0">
              <a:latin typeface="Microsoft YaHei" pitchFamily="34" charset="-122"/>
              <a:ea typeface="Microsoft YaHei" pitchFamily="34" charset="-122"/>
            </a:endParaRPr>
          </a:p>
          <a:p>
            <a:pPr>
              <a:lnSpc>
                <a:spcPct val="150000"/>
              </a:lnSpc>
            </a:pPr>
            <a:r>
              <a:rPr lang="en-US" altLang="ja-JP" sz="1400" b="1" dirty="0">
                <a:solidFill>
                  <a:srgbClr val="C00000"/>
                </a:solidFill>
                <a:latin typeface="Microsoft YaHei" pitchFamily="34" charset="-122"/>
                <a:ea typeface="Microsoft YaHei" pitchFamily="34" charset="-122"/>
              </a:rPr>
              <a:t>@echo off</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net user</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IF %ERRORLEVEL% == 0 echo net user </a:t>
            </a:r>
            <a:r>
              <a:rPr lang="ja-JP" altLang="en-US" sz="1400" b="1" dirty="0">
                <a:solidFill>
                  <a:srgbClr val="C00000"/>
                </a:solidFill>
                <a:latin typeface="Microsoft YaHei" pitchFamily="34" charset="-122"/>
                <a:ea typeface="Microsoft YaHei" pitchFamily="34" charset="-122"/>
              </a:rPr>
              <a:t>执行成功了</a:t>
            </a:r>
            <a:r>
              <a:rPr lang="en-US" altLang="ja-JP" sz="1400" b="1" dirty="0">
                <a:solidFill>
                  <a:srgbClr val="C00000"/>
                </a:solidFill>
                <a:latin typeface="Microsoft YaHei" pitchFamily="34" charset="-122"/>
                <a:ea typeface="Microsoft YaHei" pitchFamily="34" charset="-122"/>
              </a:rPr>
              <a:t>!</a:t>
            </a:r>
            <a:br>
              <a:rPr lang="en-US" altLang="ja-JP" sz="1400" b="1" dirty="0">
                <a:solidFill>
                  <a:srgbClr val="C00000"/>
                </a:solidFill>
                <a:latin typeface="Microsoft YaHei" pitchFamily="34" charset="-122"/>
                <a:ea typeface="Microsoft YaHei" pitchFamily="34" charset="-122"/>
              </a:rPr>
            </a:br>
            <a:r>
              <a:rPr lang="en-US" altLang="ja-JP" sz="1400" b="1" dirty="0" smtClean="0">
                <a:solidFill>
                  <a:srgbClr val="C00000"/>
                </a:solidFill>
                <a:latin typeface="Microsoft YaHei" pitchFamily="34" charset="-122"/>
                <a:ea typeface="Microsoft YaHei" pitchFamily="34" charset="-122"/>
              </a:rPr>
              <a:t>Pause</a:t>
            </a:r>
          </a:p>
          <a:p>
            <a:pPr>
              <a:lnSpc>
                <a:spcPct val="150000"/>
              </a:lnSpc>
            </a:pPr>
            <a:r>
              <a:rPr lang="zh-CN" altLang="en-US" sz="1400" dirty="0">
                <a:latin typeface="Microsoft YaHei" pitchFamily="34" charset="-122"/>
                <a:ea typeface="Microsoft YaHei" pitchFamily="34" charset="-122"/>
              </a:rPr>
              <a:t>这是个简单判断上条命令是否执行成功</a:t>
            </a:r>
            <a:r>
              <a:rPr lang="en-US" altLang="zh-CN" sz="1400" dirty="0" smtClean="0">
                <a:latin typeface="Microsoft YaHei" pitchFamily="34" charset="-122"/>
                <a:ea typeface="Microsoft YaHei" pitchFamily="34" charset="-122"/>
              </a:rPr>
              <a:t>.</a:t>
            </a:r>
          </a:p>
          <a:p>
            <a:pPr>
              <a:lnSpc>
                <a:spcPct val="150000"/>
              </a:lnSpc>
            </a:pPr>
            <a:r>
              <a:rPr lang="zh-CN" altLang="en-US" sz="1400" dirty="0">
                <a:latin typeface="Microsoft YaHei" pitchFamily="34" charset="-122"/>
                <a:ea typeface="Microsoft YaHei" pitchFamily="34" charset="-122"/>
              </a:rPr>
              <a:t>等</a:t>
            </a:r>
            <a:r>
              <a:rPr lang="zh-CN" altLang="en-US" sz="1400" dirty="0" smtClean="0">
                <a:latin typeface="Microsoft YaHei" pitchFamily="34" charset="-122"/>
                <a:ea typeface="Microsoft YaHei" pitchFamily="34" charset="-122"/>
              </a:rPr>
              <a:t>等，帮助上的意思好像是应该写成“</a:t>
            </a:r>
            <a:r>
              <a:rPr lang="en-US" altLang="zh-CN" sz="1400" dirty="0" smtClean="0">
                <a:latin typeface="Microsoft YaHei" pitchFamily="34" charset="-122"/>
                <a:ea typeface="Microsoft YaHei" pitchFamily="34" charset="-122"/>
              </a:rPr>
              <a:t>if %</a:t>
            </a:r>
            <a:r>
              <a:rPr lang="en-US" altLang="zh-CN" sz="1400" dirty="0" err="1" smtClean="0">
                <a:latin typeface="Microsoft YaHei" pitchFamily="34" charset="-122"/>
                <a:ea typeface="Microsoft YaHei" pitchFamily="34" charset="-122"/>
              </a:rPr>
              <a:t>errorlevel</a:t>
            </a:r>
            <a:r>
              <a:rPr lang="en-US" altLang="zh-CN" sz="1400" dirty="0" smtClean="0">
                <a:latin typeface="Microsoft YaHei" pitchFamily="34" charset="-122"/>
                <a:ea typeface="Microsoft YaHei" pitchFamily="34" charset="-122"/>
              </a:rPr>
              <a:t>% 0 echo net user</a:t>
            </a:r>
            <a:r>
              <a:rPr lang="zh-CN" altLang="en-US" sz="1400" dirty="0">
                <a:latin typeface="Microsoft YaHei" pitchFamily="34" charset="-122"/>
                <a:ea typeface="Microsoft YaHei" pitchFamily="34" charset="-122"/>
              </a:rPr>
              <a:t>执行</a:t>
            </a:r>
            <a:r>
              <a:rPr lang="zh-CN" altLang="en-US" sz="1400" dirty="0" smtClean="0">
                <a:latin typeface="Microsoft YaHei" pitchFamily="34" charset="-122"/>
                <a:ea typeface="Microsoft YaHei" pitchFamily="34" charset="-122"/>
              </a:rPr>
              <a:t>成功了！”啊，结果你真的这么写，会发现，不管对错，都会执行“</a:t>
            </a:r>
            <a:r>
              <a:rPr lang="en-US" altLang="zh-CN" sz="1400" dirty="0" smtClean="0">
                <a:latin typeface="Microsoft YaHei" pitchFamily="34" charset="-122"/>
                <a:ea typeface="Microsoft YaHei" pitchFamily="34" charset="-122"/>
              </a:rPr>
              <a:t>echo net user</a:t>
            </a:r>
            <a:r>
              <a:rPr lang="zh-CN" altLang="en-US" sz="1400" dirty="0" smtClean="0">
                <a:latin typeface="Microsoft YaHei" pitchFamily="34" charset="-122"/>
                <a:ea typeface="Microsoft YaHei" pitchFamily="34" charset="-122"/>
              </a:rPr>
              <a:t>执行成功了！”，为啥呢？这不是个</a:t>
            </a:r>
            <a:r>
              <a:rPr lang="en-US" altLang="zh-CN" sz="1400" dirty="0" smtClean="0">
                <a:latin typeface="Microsoft YaHei" pitchFamily="34" charset="-122"/>
                <a:ea typeface="Microsoft YaHei" pitchFamily="34" charset="-122"/>
              </a:rPr>
              <a:t>bug</a:t>
            </a:r>
            <a:r>
              <a:rPr lang="zh-CN" altLang="en-US" sz="1400" dirty="0" smtClean="0">
                <a:latin typeface="Microsoft YaHei" pitchFamily="34" charset="-122"/>
                <a:ea typeface="Microsoft YaHei" pitchFamily="34" charset="-122"/>
              </a:rPr>
              <a:t>，而是因为“</a:t>
            </a:r>
            <a:r>
              <a:rPr lang="en-US" altLang="zh-CN" sz="1400" dirty="0" smtClean="0">
                <a:latin typeface="Microsoft YaHei" pitchFamily="34" charset="-122"/>
                <a:ea typeface="Microsoft YaHei" pitchFamily="34" charset="-122"/>
              </a:rPr>
              <a:t>if %</a:t>
            </a:r>
            <a:r>
              <a:rPr lang="en-US" altLang="zh-CN" sz="1400" dirty="0" err="1" smtClean="0">
                <a:latin typeface="Microsoft YaHei" pitchFamily="34" charset="-122"/>
                <a:ea typeface="Microsoft YaHei" pitchFamily="34" charset="-122"/>
              </a:rPr>
              <a:t>errorlevel</a:t>
            </a:r>
            <a:r>
              <a:rPr lang="en-US" altLang="zh-CN" sz="1400" dirty="0" smtClean="0">
                <a:latin typeface="Microsoft YaHei" pitchFamily="34" charset="-122"/>
                <a:ea typeface="Microsoft YaHei" pitchFamily="34" charset="-122"/>
              </a:rPr>
              <a:t>% 0</a:t>
            </a:r>
            <a:r>
              <a:rPr lang="zh-CN" altLang="en-US" sz="1400" dirty="0" smtClean="0">
                <a:latin typeface="Microsoft YaHei" pitchFamily="34" charset="-122"/>
                <a:ea typeface="Microsoft YaHei" pitchFamily="34" charset="-122"/>
              </a:rPr>
              <a:t>”的意思是如果</a:t>
            </a:r>
            <a:r>
              <a:rPr lang="en-US" altLang="zh-CN" sz="1400" dirty="0" smtClean="0">
                <a:latin typeface="Microsoft YaHei" pitchFamily="34" charset="-122"/>
                <a:ea typeface="Microsoft YaHei" pitchFamily="34" charset="-122"/>
              </a:rPr>
              <a:t>%</a:t>
            </a:r>
            <a:r>
              <a:rPr lang="en-US" altLang="zh-CN" sz="1400" dirty="0" err="1" smtClean="0">
                <a:latin typeface="Microsoft YaHei" pitchFamily="34" charset="-122"/>
                <a:ea typeface="Microsoft YaHei" pitchFamily="34" charset="-122"/>
              </a:rPr>
              <a:t>errorlevel</a:t>
            </a:r>
            <a:r>
              <a:rPr lang="en-US" altLang="zh-CN" sz="1400"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大于等于</a:t>
            </a:r>
            <a:r>
              <a:rPr lang="en-US" altLang="zh-CN" sz="1400" dirty="0" smtClean="0">
                <a:latin typeface="Microsoft YaHei" pitchFamily="34" charset="-122"/>
                <a:ea typeface="Microsoft YaHei" pitchFamily="34" charset="-122"/>
              </a:rPr>
              <a:t>0</a:t>
            </a:r>
            <a:r>
              <a:rPr lang="zh-CN" altLang="en-US" sz="1400" dirty="0" smtClean="0">
                <a:latin typeface="Microsoft YaHei" pitchFamily="34" charset="-122"/>
                <a:ea typeface="Microsoft YaHei" pitchFamily="34" charset="-122"/>
              </a:rPr>
              <a:t>的时候。你通常可以用“</a:t>
            </a:r>
            <a:r>
              <a:rPr lang="en-US" altLang="zh-CN" sz="1400" dirty="0" smtClean="0">
                <a:latin typeface="Microsoft YaHei" pitchFamily="34" charset="-122"/>
                <a:ea typeface="Microsoft YaHei" pitchFamily="34" charset="-122"/>
              </a:rPr>
              <a:t>if %</a:t>
            </a:r>
            <a:r>
              <a:rPr lang="en-US" altLang="zh-CN" sz="1400" dirty="0" err="1" smtClean="0">
                <a:latin typeface="Microsoft YaHei" pitchFamily="34" charset="-122"/>
                <a:ea typeface="Microsoft YaHei" pitchFamily="34" charset="-122"/>
              </a:rPr>
              <a:t>errorlevel</a:t>
            </a:r>
            <a:r>
              <a:rPr lang="en-US" altLang="zh-CN" sz="1400" dirty="0" smtClean="0">
                <a:latin typeface="Microsoft YaHei" pitchFamily="34" charset="-122"/>
                <a:ea typeface="Microsoft YaHei" pitchFamily="34" charset="-122"/>
              </a:rPr>
              <a:t>% 1</a:t>
            </a:r>
            <a:r>
              <a:rPr lang="zh-CN" altLang="en-US" sz="1400" dirty="0" smtClean="0">
                <a:latin typeface="Microsoft YaHei" pitchFamily="34" charset="-122"/>
                <a:ea typeface="Microsoft YaHei" pitchFamily="34" charset="-122"/>
              </a:rPr>
              <a:t>”来表示非零的错误情况，当然我建议你用“</a:t>
            </a:r>
            <a:r>
              <a:rPr lang="en-US" altLang="zh-CN" sz="1400" dirty="0" smtClean="0">
                <a:latin typeface="Microsoft YaHei" pitchFamily="34" charset="-122"/>
                <a:ea typeface="Microsoft YaHei" pitchFamily="34" charset="-122"/>
              </a:rPr>
              <a:t>if not </a:t>
            </a:r>
            <a:r>
              <a:rPr lang="zh-CN" altLang="en-US" sz="1400" dirty="0" smtClean="0">
                <a:latin typeface="Microsoft YaHei" pitchFamily="34" charset="-122"/>
                <a:ea typeface="Microsoft YaHei" pitchFamily="34" charset="-122"/>
              </a:rPr>
              <a:t>”</a:t>
            </a:r>
            <a:endParaRPr lang="en-US" altLang="ja-JP"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205961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3 ways of </a:t>
            </a:r>
            <a:r>
              <a:rPr lang="en-US" altLang="zh-CN" sz="1200" b="1" i="1" dirty="0">
                <a:solidFill>
                  <a:schemeClr val="tx1">
                    <a:lumMod val="50000"/>
                    <a:lumOff val="50000"/>
                  </a:schemeClr>
                </a:solidFill>
                <a:latin typeface="Tahoma" pitchFamily="34" charset="0"/>
                <a:cs typeface="Tahoma" pitchFamily="34" charset="0"/>
              </a:rPr>
              <a:t>if</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37</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5</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5" name="テキスト ボックス 4"/>
          <p:cNvSpPr txBox="1"/>
          <p:nvPr/>
        </p:nvSpPr>
        <p:spPr>
          <a:xfrm>
            <a:off x="539553" y="624428"/>
            <a:ext cx="8280920" cy="5632311"/>
          </a:xfrm>
          <a:prstGeom prst="rect">
            <a:avLst/>
          </a:prstGeom>
          <a:noFill/>
        </p:spPr>
        <p:txBody>
          <a:bodyPr wrap="square" rtlCol="0">
            <a:spAutoFit/>
          </a:bodyPr>
          <a:lstStyle/>
          <a:p>
            <a:pPr>
              <a:lnSpc>
                <a:spcPct val="150000"/>
              </a:lnSpc>
            </a:pPr>
            <a:r>
              <a:rPr lang="zh-CN" altLang="en-US" b="1" dirty="0" smtClean="0">
                <a:latin typeface="Microsoft YaHei" pitchFamily="34" charset="-122"/>
                <a:ea typeface="Microsoft YaHei" pitchFamily="34" charset="-122"/>
              </a:rPr>
              <a:t>第</a:t>
            </a:r>
            <a:r>
              <a:rPr lang="zh-CN" altLang="en-US" b="1" dirty="0">
                <a:latin typeface="Microsoft YaHei" pitchFamily="34" charset="-122"/>
                <a:ea typeface="Microsoft YaHei" pitchFamily="34" charset="-122"/>
              </a:rPr>
              <a:t>二</a:t>
            </a:r>
            <a:r>
              <a:rPr lang="zh-CN" altLang="en-US" b="1" dirty="0" smtClean="0">
                <a:latin typeface="Microsoft YaHei" pitchFamily="34" charset="-122"/>
                <a:ea typeface="Microsoft YaHei" pitchFamily="34" charset="-122"/>
              </a:rPr>
              <a:t>种用法：</a:t>
            </a:r>
            <a:endParaRPr kumimoji="1" lang="en-US" altLang="zh-CN" b="1" dirty="0" smtClean="0">
              <a:latin typeface="Microsoft YaHei" pitchFamily="34" charset="-122"/>
              <a:ea typeface="Microsoft YaHei" pitchFamily="34" charset="-122"/>
            </a:endParaRPr>
          </a:p>
          <a:p>
            <a:r>
              <a:rPr lang="en-US" altLang="ja-JP" b="1" dirty="0">
                <a:latin typeface="Microsoft YaHei" pitchFamily="34" charset="-122"/>
                <a:ea typeface="Microsoft YaHei" pitchFamily="34" charset="-122"/>
              </a:rPr>
              <a:t>IF [NOT] string1==string2 command</a:t>
            </a:r>
          </a:p>
          <a:p>
            <a:pPr>
              <a:lnSpc>
                <a:spcPct val="150000"/>
              </a:lnSpc>
            </a:pPr>
            <a:r>
              <a:rPr lang="zh-CN" altLang="en-US" sz="1400" dirty="0">
                <a:latin typeface="Microsoft YaHei" pitchFamily="34" charset="-122"/>
                <a:ea typeface="Microsoft YaHei" pitchFamily="34" charset="-122"/>
              </a:rPr>
              <a:t>这个呢就是用来比较变量或者字符的值是不是相等的</a:t>
            </a:r>
            <a:r>
              <a:rPr lang="en-US" altLang="zh-CN" sz="1400" dirty="0">
                <a:latin typeface="Microsoft YaHei" pitchFamily="34" charset="-122"/>
                <a:ea typeface="Microsoft YaHei" pitchFamily="34" charset="-122"/>
              </a:rPr>
              <a:t>.</a:t>
            </a:r>
          </a:p>
          <a:p>
            <a:pPr>
              <a:lnSpc>
                <a:spcPct val="150000"/>
              </a:lnSpc>
            </a:pPr>
            <a:r>
              <a:rPr lang="zh-CN" altLang="en-US" sz="1400" dirty="0">
                <a:latin typeface="Microsoft YaHei" pitchFamily="34" charset="-122"/>
                <a:ea typeface="Microsoft YaHei" pitchFamily="34" charset="-122"/>
              </a:rPr>
              <a:t>例子</a:t>
            </a:r>
          </a:p>
          <a:p>
            <a:pPr>
              <a:lnSpc>
                <a:spcPct val="150000"/>
              </a:lnSpc>
            </a:pPr>
            <a:r>
              <a:rPr lang="en-US" altLang="zh-CN" sz="1400" b="1" dirty="0">
                <a:solidFill>
                  <a:srgbClr val="C00000"/>
                </a:solidFill>
                <a:latin typeface="Microsoft YaHei" pitchFamily="34" charset="-122"/>
                <a:ea typeface="Microsoft YaHei" pitchFamily="34" charset="-122"/>
              </a:rPr>
              <a:t>@echo off</a:t>
            </a:r>
          </a:p>
          <a:p>
            <a:pPr>
              <a:lnSpc>
                <a:spcPct val="150000"/>
              </a:lnSpc>
            </a:pPr>
            <a:r>
              <a:rPr lang="en-US" altLang="zh-CN" sz="1400" b="1" dirty="0">
                <a:solidFill>
                  <a:srgbClr val="C00000"/>
                </a:solidFill>
                <a:latin typeface="Microsoft YaHei" pitchFamily="34" charset="-122"/>
                <a:ea typeface="Microsoft YaHei" pitchFamily="34" charset="-122"/>
              </a:rPr>
              <a:t>set /p </a:t>
            </a:r>
            <a:r>
              <a:rPr lang="en-US" altLang="zh-CN" sz="1400" b="1" dirty="0" err="1">
                <a:solidFill>
                  <a:srgbClr val="C00000"/>
                </a:solidFill>
                <a:latin typeface="Microsoft YaHei" pitchFamily="34" charset="-122"/>
                <a:ea typeface="Microsoft YaHei" pitchFamily="34" charset="-122"/>
              </a:rPr>
              <a:t>var</a:t>
            </a:r>
            <a:r>
              <a:rPr lang="en-US" altLang="zh-CN" sz="1400" b="1" dirty="0">
                <a:solidFill>
                  <a:srgbClr val="C00000"/>
                </a:solidFill>
                <a:latin typeface="Microsoft YaHei" pitchFamily="34" charset="-122"/>
                <a:ea typeface="Microsoft YaHei" pitchFamily="34" charset="-122"/>
              </a:rPr>
              <a:t>=</a:t>
            </a:r>
            <a:r>
              <a:rPr lang="zh-CN" altLang="en-US" sz="1400" b="1" dirty="0">
                <a:solidFill>
                  <a:srgbClr val="C00000"/>
                </a:solidFill>
                <a:latin typeface="Microsoft YaHei" pitchFamily="34" charset="-122"/>
                <a:ea typeface="Microsoft YaHei" pitchFamily="34" charset="-122"/>
              </a:rPr>
              <a:t>请输入第一个比较字符</a:t>
            </a:r>
            <a:r>
              <a:rPr lang="en-US" altLang="zh-CN" sz="1400" b="1" dirty="0">
                <a:solidFill>
                  <a:srgbClr val="C00000"/>
                </a:solidFill>
                <a:latin typeface="Microsoft YaHei" pitchFamily="34" charset="-122"/>
                <a:ea typeface="Microsoft YaHei" pitchFamily="34" charset="-122"/>
              </a:rPr>
              <a:t>:</a:t>
            </a:r>
          </a:p>
          <a:p>
            <a:pPr>
              <a:lnSpc>
                <a:spcPct val="150000"/>
              </a:lnSpc>
            </a:pPr>
            <a:r>
              <a:rPr lang="en-US" altLang="zh-CN" sz="1400" b="1" dirty="0">
                <a:solidFill>
                  <a:srgbClr val="C00000"/>
                </a:solidFill>
                <a:latin typeface="Microsoft YaHei" pitchFamily="34" charset="-122"/>
                <a:ea typeface="Microsoft YaHei" pitchFamily="34" charset="-122"/>
              </a:rPr>
              <a:t>set /p var2=</a:t>
            </a:r>
            <a:r>
              <a:rPr lang="zh-CN" altLang="en-US" sz="1400" b="1" dirty="0">
                <a:solidFill>
                  <a:srgbClr val="C00000"/>
                </a:solidFill>
                <a:latin typeface="Microsoft YaHei" pitchFamily="34" charset="-122"/>
                <a:ea typeface="Microsoft YaHei" pitchFamily="34" charset="-122"/>
              </a:rPr>
              <a:t>请输入第二个比较字符</a:t>
            </a:r>
            <a:r>
              <a:rPr lang="en-US" altLang="zh-CN" sz="1400" b="1" dirty="0">
                <a:solidFill>
                  <a:srgbClr val="C00000"/>
                </a:solidFill>
                <a:latin typeface="Microsoft YaHei" pitchFamily="34" charset="-122"/>
                <a:ea typeface="Microsoft YaHei" pitchFamily="34" charset="-122"/>
              </a:rPr>
              <a:t>:</a:t>
            </a:r>
          </a:p>
          <a:p>
            <a:pPr>
              <a:lnSpc>
                <a:spcPct val="150000"/>
              </a:lnSpc>
            </a:pPr>
            <a:r>
              <a:rPr lang="en-US" altLang="zh-CN" sz="1400" b="1" dirty="0">
                <a:solidFill>
                  <a:srgbClr val="C00000"/>
                </a:solidFill>
                <a:latin typeface="Microsoft YaHei" pitchFamily="34" charset="-122"/>
                <a:ea typeface="Microsoft YaHei" pitchFamily="34" charset="-122"/>
              </a:rPr>
              <a:t>if %</a:t>
            </a:r>
            <a:r>
              <a:rPr lang="en-US" altLang="zh-CN" sz="1400" b="1" dirty="0" err="1">
                <a:solidFill>
                  <a:srgbClr val="C00000"/>
                </a:solidFill>
                <a:latin typeface="Microsoft YaHei" pitchFamily="34" charset="-122"/>
                <a:ea typeface="Microsoft YaHei" pitchFamily="34" charset="-122"/>
              </a:rPr>
              <a:t>var</a:t>
            </a:r>
            <a:r>
              <a:rPr lang="en-US" altLang="zh-CN" sz="1400" b="1" dirty="0">
                <a:solidFill>
                  <a:srgbClr val="C00000"/>
                </a:solidFill>
                <a:latin typeface="Microsoft YaHei" pitchFamily="34" charset="-122"/>
                <a:ea typeface="Microsoft YaHei" pitchFamily="34" charset="-122"/>
              </a:rPr>
              <a:t>% == %var2% (echo </a:t>
            </a:r>
            <a:r>
              <a:rPr lang="zh-CN" altLang="en-US" sz="1400" b="1" dirty="0">
                <a:solidFill>
                  <a:srgbClr val="C00000"/>
                </a:solidFill>
                <a:latin typeface="Microsoft YaHei" pitchFamily="34" charset="-122"/>
                <a:ea typeface="Microsoft YaHei" pitchFamily="34" charset="-122"/>
              </a:rPr>
              <a:t>我们相等</a:t>
            </a:r>
            <a:r>
              <a:rPr lang="en-US" altLang="zh-CN" sz="1400" b="1" dirty="0">
                <a:solidFill>
                  <a:srgbClr val="C00000"/>
                </a:solidFill>
                <a:latin typeface="Microsoft YaHei" pitchFamily="34" charset="-122"/>
                <a:ea typeface="Microsoft YaHei" pitchFamily="34" charset="-122"/>
              </a:rPr>
              <a:t>) ELSE echo </a:t>
            </a:r>
            <a:r>
              <a:rPr lang="zh-CN" altLang="en-US" sz="1400" b="1" dirty="0">
                <a:solidFill>
                  <a:srgbClr val="C00000"/>
                </a:solidFill>
                <a:latin typeface="Microsoft YaHei" pitchFamily="34" charset="-122"/>
                <a:ea typeface="Microsoft YaHei" pitchFamily="34" charset="-122"/>
              </a:rPr>
              <a:t>我们不相等</a:t>
            </a:r>
          </a:p>
          <a:p>
            <a:pPr>
              <a:lnSpc>
                <a:spcPct val="150000"/>
              </a:lnSpc>
            </a:pPr>
            <a:r>
              <a:rPr lang="en-US" altLang="zh-CN" sz="1400" b="1" dirty="0">
                <a:solidFill>
                  <a:srgbClr val="C00000"/>
                </a:solidFill>
                <a:latin typeface="Microsoft YaHei" pitchFamily="34" charset="-122"/>
                <a:ea typeface="Microsoft YaHei" pitchFamily="34" charset="-122"/>
              </a:rPr>
              <a:t>pause</a:t>
            </a:r>
          </a:p>
          <a:p>
            <a:pPr>
              <a:lnSpc>
                <a:spcPct val="150000"/>
              </a:lnSpc>
            </a:pPr>
            <a:r>
              <a:rPr lang="zh-CN" altLang="en-US" sz="1400" dirty="0">
                <a:latin typeface="Microsoft YaHei" pitchFamily="34" charset="-122"/>
                <a:ea typeface="Microsoft YaHei" pitchFamily="34" charset="-122"/>
              </a:rPr>
              <a:t>上面这个例子可以判断你输入的值是不是相等</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但是你如果输入相同的字符</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但是如果其中一个后面打了</a:t>
            </a:r>
          </a:p>
          <a:p>
            <a:pPr>
              <a:lnSpc>
                <a:spcPct val="150000"/>
              </a:lnSpc>
            </a:pPr>
            <a:r>
              <a:rPr lang="zh-CN" altLang="en-US" sz="1400" dirty="0">
                <a:latin typeface="Microsoft YaHei" pitchFamily="34" charset="-122"/>
                <a:ea typeface="Microsoft YaHei" pitchFamily="34" charset="-122"/>
              </a:rPr>
              <a:t>一个空格</a:t>
            </a:r>
            <a:r>
              <a:rPr lang="en-US" altLang="zh-CN" sz="1400" dirty="0">
                <a:latin typeface="Microsoft YaHei" pitchFamily="34" charset="-122"/>
                <a:ea typeface="Microsoft YaHei" pitchFamily="34" charset="-122"/>
              </a:rPr>
              <a:t>,</a:t>
            </a:r>
          </a:p>
          <a:p>
            <a:pPr>
              <a:lnSpc>
                <a:spcPct val="150000"/>
              </a:lnSpc>
            </a:pPr>
            <a:r>
              <a:rPr lang="zh-CN" altLang="en-US" sz="1400" dirty="0">
                <a:latin typeface="Microsoft YaHei" pitchFamily="34" charset="-122"/>
                <a:ea typeface="Microsoft YaHei" pitchFamily="34" charset="-122"/>
              </a:rPr>
              <a:t>这个例子还是会认为相等</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如何让有空格的输入不相等呢</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我们在比较字符上加个双引号就可以了</a:t>
            </a:r>
            <a:r>
              <a:rPr lang="en-US" altLang="zh-CN" sz="1400" dirty="0">
                <a:latin typeface="Microsoft YaHei" pitchFamily="34" charset="-122"/>
                <a:ea typeface="Microsoft YaHei" pitchFamily="34" charset="-122"/>
              </a:rPr>
              <a:t>.</a:t>
            </a:r>
          </a:p>
          <a:p>
            <a:pPr>
              <a:lnSpc>
                <a:spcPct val="150000"/>
              </a:lnSpc>
            </a:pPr>
            <a:r>
              <a:rPr lang="en-US" altLang="zh-CN" sz="1400" b="1" dirty="0">
                <a:solidFill>
                  <a:srgbClr val="C00000"/>
                </a:solidFill>
                <a:latin typeface="Microsoft YaHei" pitchFamily="34" charset="-122"/>
                <a:ea typeface="Microsoft YaHei" pitchFamily="34" charset="-122"/>
              </a:rPr>
              <a:t>@echo off</a:t>
            </a:r>
          </a:p>
          <a:p>
            <a:pPr>
              <a:lnSpc>
                <a:spcPct val="150000"/>
              </a:lnSpc>
            </a:pPr>
            <a:r>
              <a:rPr lang="en-US" altLang="zh-CN" sz="1400" b="1" dirty="0">
                <a:solidFill>
                  <a:srgbClr val="C00000"/>
                </a:solidFill>
                <a:latin typeface="Microsoft YaHei" pitchFamily="34" charset="-122"/>
                <a:ea typeface="Microsoft YaHei" pitchFamily="34" charset="-122"/>
              </a:rPr>
              <a:t>set /p </a:t>
            </a:r>
            <a:r>
              <a:rPr lang="en-US" altLang="zh-CN" sz="1400" b="1" dirty="0" err="1">
                <a:solidFill>
                  <a:srgbClr val="C00000"/>
                </a:solidFill>
                <a:latin typeface="Microsoft YaHei" pitchFamily="34" charset="-122"/>
                <a:ea typeface="Microsoft YaHei" pitchFamily="34" charset="-122"/>
              </a:rPr>
              <a:t>var</a:t>
            </a:r>
            <a:r>
              <a:rPr lang="en-US" altLang="zh-CN" sz="1400" b="1" dirty="0">
                <a:solidFill>
                  <a:srgbClr val="C00000"/>
                </a:solidFill>
                <a:latin typeface="Microsoft YaHei" pitchFamily="34" charset="-122"/>
                <a:ea typeface="Microsoft YaHei" pitchFamily="34" charset="-122"/>
              </a:rPr>
              <a:t>=</a:t>
            </a:r>
            <a:r>
              <a:rPr lang="zh-CN" altLang="en-US" sz="1400" b="1" dirty="0">
                <a:solidFill>
                  <a:srgbClr val="C00000"/>
                </a:solidFill>
                <a:latin typeface="Microsoft YaHei" pitchFamily="34" charset="-122"/>
                <a:ea typeface="Microsoft YaHei" pitchFamily="34" charset="-122"/>
              </a:rPr>
              <a:t>请输入第一个比较字符</a:t>
            </a:r>
            <a:r>
              <a:rPr lang="en-US" altLang="zh-CN" sz="1400" b="1" dirty="0">
                <a:solidFill>
                  <a:srgbClr val="C00000"/>
                </a:solidFill>
                <a:latin typeface="Microsoft YaHei" pitchFamily="34" charset="-122"/>
                <a:ea typeface="Microsoft YaHei" pitchFamily="34" charset="-122"/>
              </a:rPr>
              <a:t>:</a:t>
            </a:r>
          </a:p>
          <a:p>
            <a:pPr>
              <a:lnSpc>
                <a:spcPct val="150000"/>
              </a:lnSpc>
            </a:pPr>
            <a:r>
              <a:rPr lang="en-US" altLang="zh-CN" sz="1400" b="1" dirty="0">
                <a:solidFill>
                  <a:srgbClr val="C00000"/>
                </a:solidFill>
                <a:latin typeface="Microsoft YaHei" pitchFamily="34" charset="-122"/>
                <a:ea typeface="Microsoft YaHei" pitchFamily="34" charset="-122"/>
              </a:rPr>
              <a:t>set /p var2=</a:t>
            </a:r>
            <a:r>
              <a:rPr lang="zh-CN" altLang="en-US" sz="1400" b="1" dirty="0">
                <a:solidFill>
                  <a:srgbClr val="C00000"/>
                </a:solidFill>
                <a:latin typeface="Microsoft YaHei" pitchFamily="34" charset="-122"/>
                <a:ea typeface="Microsoft YaHei" pitchFamily="34" charset="-122"/>
              </a:rPr>
              <a:t>请输入第二个比较字符</a:t>
            </a:r>
            <a:r>
              <a:rPr lang="en-US" altLang="zh-CN" sz="1400" b="1" dirty="0">
                <a:solidFill>
                  <a:srgbClr val="C00000"/>
                </a:solidFill>
                <a:latin typeface="Microsoft YaHei" pitchFamily="34" charset="-122"/>
                <a:ea typeface="Microsoft YaHei" pitchFamily="34" charset="-122"/>
              </a:rPr>
              <a:t>(</a:t>
            </a:r>
            <a:r>
              <a:rPr lang="zh-CN" altLang="en-US" sz="1400" b="1" dirty="0">
                <a:solidFill>
                  <a:srgbClr val="C00000"/>
                </a:solidFill>
                <a:latin typeface="Microsoft YaHei" pitchFamily="34" charset="-122"/>
                <a:ea typeface="Microsoft YaHei" pitchFamily="34" charset="-122"/>
              </a:rPr>
              <a:t>多输入个空格试试</a:t>
            </a:r>
            <a:r>
              <a:rPr lang="en-US" altLang="zh-CN" sz="1400" b="1" dirty="0">
                <a:solidFill>
                  <a:srgbClr val="C00000"/>
                </a:solidFill>
                <a:latin typeface="Microsoft YaHei" pitchFamily="34" charset="-122"/>
                <a:ea typeface="Microsoft YaHei" pitchFamily="34" charset="-122"/>
              </a:rPr>
              <a:t>):</a:t>
            </a:r>
          </a:p>
          <a:p>
            <a:pPr>
              <a:lnSpc>
                <a:spcPct val="150000"/>
              </a:lnSpc>
            </a:pPr>
            <a:r>
              <a:rPr lang="en-US" altLang="zh-CN" sz="1400" b="1" dirty="0">
                <a:solidFill>
                  <a:srgbClr val="C00000"/>
                </a:solidFill>
                <a:latin typeface="Microsoft YaHei" pitchFamily="34" charset="-122"/>
                <a:ea typeface="Microsoft YaHei" pitchFamily="34" charset="-122"/>
              </a:rPr>
              <a:t>if "%</a:t>
            </a:r>
            <a:r>
              <a:rPr lang="en-US" altLang="zh-CN" sz="1400" b="1" dirty="0" err="1">
                <a:solidFill>
                  <a:srgbClr val="C00000"/>
                </a:solidFill>
                <a:latin typeface="Microsoft YaHei" pitchFamily="34" charset="-122"/>
                <a:ea typeface="Microsoft YaHei" pitchFamily="34" charset="-122"/>
              </a:rPr>
              <a:t>var</a:t>
            </a:r>
            <a:r>
              <a:rPr lang="en-US" altLang="zh-CN" sz="1400" b="1" dirty="0">
                <a:solidFill>
                  <a:srgbClr val="C00000"/>
                </a:solidFill>
                <a:latin typeface="Microsoft YaHei" pitchFamily="34" charset="-122"/>
                <a:ea typeface="Microsoft YaHei" pitchFamily="34" charset="-122"/>
              </a:rPr>
              <a:t>%" == "%var2%" (echo </a:t>
            </a:r>
            <a:r>
              <a:rPr lang="zh-CN" altLang="en-US" sz="1400" b="1" dirty="0">
                <a:solidFill>
                  <a:srgbClr val="C00000"/>
                </a:solidFill>
                <a:latin typeface="Microsoft YaHei" pitchFamily="34" charset="-122"/>
                <a:ea typeface="Microsoft YaHei" pitchFamily="34" charset="-122"/>
              </a:rPr>
              <a:t>我们相等</a:t>
            </a:r>
            <a:r>
              <a:rPr lang="en-US" altLang="zh-CN" sz="1400" b="1" dirty="0">
                <a:solidFill>
                  <a:srgbClr val="C00000"/>
                </a:solidFill>
                <a:latin typeface="Microsoft YaHei" pitchFamily="34" charset="-122"/>
                <a:ea typeface="Microsoft YaHei" pitchFamily="34" charset="-122"/>
              </a:rPr>
              <a:t>) ELSE echo </a:t>
            </a:r>
            <a:r>
              <a:rPr lang="zh-CN" altLang="en-US" sz="1400" b="1" dirty="0">
                <a:solidFill>
                  <a:srgbClr val="C00000"/>
                </a:solidFill>
                <a:latin typeface="Microsoft YaHei" pitchFamily="34" charset="-122"/>
                <a:ea typeface="Microsoft YaHei" pitchFamily="34" charset="-122"/>
              </a:rPr>
              <a:t>我们不相等</a:t>
            </a:r>
          </a:p>
          <a:p>
            <a:pPr>
              <a:lnSpc>
                <a:spcPct val="150000"/>
              </a:lnSpc>
            </a:pPr>
            <a:r>
              <a:rPr lang="en-US" altLang="zh-CN" sz="1400" b="1" dirty="0">
                <a:solidFill>
                  <a:srgbClr val="C00000"/>
                </a:solidFill>
                <a:latin typeface="Microsoft YaHei" pitchFamily="34" charset="-122"/>
                <a:ea typeface="Microsoft YaHei" pitchFamily="34" charset="-122"/>
              </a:rPr>
              <a:t>pause</a:t>
            </a:r>
          </a:p>
        </p:txBody>
      </p:sp>
    </p:spTree>
    <p:extLst>
      <p:ext uri="{BB962C8B-B14F-4D97-AF65-F5344CB8AC3E}">
        <p14:creationId xmlns:p14="http://schemas.microsoft.com/office/powerpoint/2010/main" val="1184104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3 ways of </a:t>
            </a:r>
            <a:r>
              <a:rPr lang="en-US" altLang="zh-CN" sz="1200" b="1" i="1" dirty="0">
                <a:solidFill>
                  <a:schemeClr val="tx1">
                    <a:lumMod val="50000"/>
                    <a:lumOff val="50000"/>
                  </a:schemeClr>
                </a:solidFill>
                <a:latin typeface="Tahoma" pitchFamily="34" charset="0"/>
                <a:cs typeface="Tahoma" pitchFamily="34" charset="0"/>
              </a:rPr>
              <a:t>if</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38</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5</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899592" y="764704"/>
            <a:ext cx="6192689" cy="3323987"/>
          </a:xfrm>
          <a:prstGeom prst="rect">
            <a:avLst/>
          </a:prstGeom>
          <a:noFill/>
        </p:spPr>
        <p:txBody>
          <a:bodyPr wrap="square" rtlCol="0">
            <a:spAutoFit/>
          </a:bodyPr>
          <a:lstStyle/>
          <a:p>
            <a:pPr>
              <a:lnSpc>
                <a:spcPct val="150000"/>
              </a:lnSpc>
            </a:pPr>
            <a:r>
              <a:rPr kumimoji="1" lang="zh-CN" altLang="en-US" sz="1400" dirty="0" smtClean="0">
                <a:latin typeface="Microsoft YaHei" pitchFamily="34" charset="-122"/>
                <a:ea typeface="Microsoft YaHei" pitchFamily="34" charset="-122"/>
              </a:rPr>
              <a:t>当然，这条命令格式还有其他增强用法，比如</a:t>
            </a:r>
            <a:endParaRPr kumimoji="1" lang="en-US" altLang="zh-CN" sz="1400" dirty="0" smtClean="0">
              <a:latin typeface="Microsoft YaHei" pitchFamily="34" charset="-122"/>
              <a:ea typeface="Microsoft YaHei" pitchFamily="34" charset="-122"/>
            </a:endParaRPr>
          </a:p>
          <a:p>
            <a:pPr>
              <a:lnSpc>
                <a:spcPct val="150000"/>
              </a:lnSpc>
            </a:pPr>
            <a:r>
              <a:rPr lang="en-US" altLang="ja-JP" sz="1400" b="1" dirty="0">
                <a:solidFill>
                  <a:srgbClr val="C00000"/>
                </a:solidFill>
                <a:latin typeface="Microsoft YaHei" pitchFamily="34" charset="-122"/>
                <a:ea typeface="Microsoft YaHei" pitchFamily="34" charset="-122"/>
              </a:rPr>
              <a:t>IF [/I] string1 compare-op string2 command</a:t>
            </a:r>
            <a:r>
              <a:rPr lang="en-US" altLang="ja-JP" sz="1400" dirty="0">
                <a:latin typeface="Microsoft YaHei" pitchFamily="34" charset="-122"/>
                <a:ea typeface="Microsoft YaHei" pitchFamily="34" charset="-122"/>
              </a:rPr>
              <a:t/>
            </a:r>
            <a:br>
              <a:rPr lang="en-US" altLang="ja-JP" sz="1400" dirty="0">
                <a:latin typeface="Microsoft YaHei" pitchFamily="34" charset="-122"/>
                <a:ea typeface="Microsoft YaHei" pitchFamily="34" charset="-122"/>
              </a:rPr>
            </a:br>
            <a:r>
              <a:rPr lang="zh-CN" altLang="en-US" sz="1400" dirty="0" smtClean="0">
                <a:latin typeface="Microsoft YaHei" pitchFamily="34" charset="-122"/>
                <a:ea typeface="Microsoft YaHei" pitchFamily="34" charset="-122"/>
              </a:rPr>
              <a:t>加上 </a:t>
            </a:r>
            <a:r>
              <a:rPr lang="en-US" altLang="zh-CN" sz="1400" dirty="0" smtClean="0">
                <a:latin typeface="Microsoft YaHei" pitchFamily="34" charset="-122"/>
                <a:ea typeface="Microsoft YaHei" pitchFamily="34" charset="-122"/>
              </a:rPr>
              <a:t>/I</a:t>
            </a:r>
            <a:r>
              <a:rPr lang="zh-CN" altLang="en-US" sz="1400" dirty="0" smtClean="0">
                <a:latin typeface="Microsoft YaHei" pitchFamily="34" charset="-122"/>
                <a:ea typeface="Microsoft YaHei" pitchFamily="34" charset="-122"/>
              </a:rPr>
              <a:t>就可以不区分大小写了！</a:t>
            </a:r>
            <a:endParaRPr lang="en-US" altLang="zh-CN" sz="1400" dirty="0" smtClean="0">
              <a:latin typeface="Microsoft YaHei" pitchFamily="34" charset="-122"/>
              <a:ea typeface="Microsoft YaHei" pitchFamily="34" charset="-122"/>
            </a:endParaRPr>
          </a:p>
          <a:p>
            <a:pPr>
              <a:lnSpc>
                <a:spcPct val="150000"/>
              </a:lnSpc>
            </a:pPr>
            <a:r>
              <a:rPr kumimoji="1" lang="zh-CN" altLang="en-US" sz="1400" dirty="0" smtClean="0">
                <a:latin typeface="Microsoft YaHei" pitchFamily="34" charset="-122"/>
                <a:ea typeface="Microsoft YaHei" pitchFamily="34" charset="-122"/>
              </a:rPr>
              <a:t>你还可以用它来判断数字，你会用到这些数学符号：</a:t>
            </a:r>
            <a:endParaRPr kumimoji="1" lang="en-US" altLang="zh-CN" sz="1400" dirty="0" smtClean="0">
              <a:latin typeface="Microsoft YaHei" pitchFamily="34" charset="-122"/>
              <a:ea typeface="Microsoft YaHei" pitchFamily="34" charset="-122"/>
            </a:endParaRPr>
          </a:p>
          <a:p>
            <a:pPr>
              <a:lnSpc>
                <a:spcPct val="150000"/>
              </a:lnSpc>
            </a:pPr>
            <a:r>
              <a:rPr lang="en-US" altLang="ja-JP" sz="1400" b="1" dirty="0">
                <a:latin typeface="Microsoft YaHei" pitchFamily="34" charset="-122"/>
                <a:ea typeface="Microsoft YaHei" pitchFamily="34" charset="-122"/>
              </a:rPr>
              <a:t>EQU</a:t>
            </a:r>
            <a:r>
              <a:rPr lang="en-US" altLang="ja-JP" sz="1400" dirty="0">
                <a:latin typeface="Microsoft YaHei" pitchFamily="34" charset="-122"/>
                <a:ea typeface="Microsoft YaHei" pitchFamily="34" charset="-122"/>
              </a:rPr>
              <a:t> - </a:t>
            </a:r>
            <a:r>
              <a:rPr lang="ja-JP" altLang="en-US" sz="1400" dirty="0">
                <a:latin typeface="Microsoft YaHei" pitchFamily="34" charset="-122"/>
                <a:ea typeface="Microsoft YaHei" pitchFamily="34" charset="-122"/>
              </a:rPr>
              <a:t>等于</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NEQ</a:t>
            </a:r>
            <a:r>
              <a:rPr lang="en-US" altLang="ja-JP" sz="1400" dirty="0">
                <a:latin typeface="Microsoft YaHei" pitchFamily="34" charset="-122"/>
                <a:ea typeface="Microsoft YaHei" pitchFamily="34" charset="-122"/>
              </a:rPr>
              <a:t> - </a:t>
            </a:r>
            <a:r>
              <a:rPr lang="ja-JP" altLang="en-US" sz="1400" dirty="0">
                <a:latin typeface="Microsoft YaHei" pitchFamily="34" charset="-122"/>
                <a:ea typeface="Microsoft YaHei" pitchFamily="34" charset="-122"/>
              </a:rPr>
              <a:t>不等于</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LSS</a:t>
            </a:r>
            <a:r>
              <a:rPr lang="en-US" altLang="ja-JP" sz="1400" dirty="0">
                <a:latin typeface="Microsoft YaHei" pitchFamily="34" charset="-122"/>
                <a:ea typeface="Microsoft YaHei" pitchFamily="34" charset="-122"/>
              </a:rPr>
              <a:t> - </a:t>
            </a:r>
            <a:r>
              <a:rPr lang="ja-JP" altLang="en-US" sz="1400" dirty="0">
                <a:latin typeface="Microsoft YaHei" pitchFamily="34" charset="-122"/>
                <a:ea typeface="Microsoft YaHei" pitchFamily="34" charset="-122"/>
              </a:rPr>
              <a:t>小于</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LEQ</a:t>
            </a:r>
            <a:r>
              <a:rPr lang="en-US" altLang="ja-JP" sz="1400" dirty="0">
                <a:latin typeface="Microsoft YaHei" pitchFamily="34" charset="-122"/>
                <a:ea typeface="Microsoft YaHei" pitchFamily="34" charset="-122"/>
              </a:rPr>
              <a:t> - </a:t>
            </a:r>
            <a:r>
              <a:rPr lang="ja-JP" altLang="en-US" sz="1400" dirty="0">
                <a:latin typeface="Microsoft YaHei" pitchFamily="34" charset="-122"/>
                <a:ea typeface="Microsoft YaHei" pitchFamily="34" charset="-122"/>
              </a:rPr>
              <a:t>小于或等于</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GTR</a:t>
            </a:r>
            <a:r>
              <a:rPr lang="en-US" altLang="ja-JP" sz="1400" dirty="0">
                <a:latin typeface="Microsoft YaHei" pitchFamily="34" charset="-122"/>
                <a:ea typeface="Microsoft YaHei" pitchFamily="34" charset="-122"/>
              </a:rPr>
              <a:t> - </a:t>
            </a:r>
            <a:r>
              <a:rPr lang="ja-JP" altLang="en-US" sz="1400" dirty="0">
                <a:latin typeface="Microsoft YaHei" pitchFamily="34" charset="-122"/>
                <a:ea typeface="Microsoft YaHei" pitchFamily="34" charset="-122"/>
              </a:rPr>
              <a:t>大于</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GEQ</a:t>
            </a:r>
            <a:r>
              <a:rPr lang="en-US" altLang="ja-JP" sz="1400" dirty="0">
                <a:latin typeface="Microsoft YaHei" pitchFamily="34" charset="-122"/>
                <a:ea typeface="Microsoft YaHei" pitchFamily="34" charset="-122"/>
              </a:rPr>
              <a:t> - </a:t>
            </a:r>
            <a:r>
              <a:rPr lang="ja-JP" altLang="en-US" sz="1400" dirty="0" smtClean="0">
                <a:latin typeface="Microsoft YaHei" pitchFamily="34" charset="-122"/>
                <a:ea typeface="Microsoft YaHei" pitchFamily="34" charset="-122"/>
              </a:rPr>
              <a:t>大于或等于</a:t>
            </a:r>
            <a:endParaRPr lang="ja-JP" altLang="en-US" sz="1400" dirty="0">
              <a:latin typeface="Microsoft YaHei" pitchFamily="34" charset="-122"/>
              <a:ea typeface="Microsoft YaHei" pitchFamily="34" charset="-122"/>
            </a:endParaRPr>
          </a:p>
        </p:txBody>
      </p:sp>
      <p:sp>
        <p:nvSpPr>
          <p:cNvPr id="6" name="テキスト ボックス 5"/>
          <p:cNvSpPr txBox="1"/>
          <p:nvPr/>
        </p:nvSpPr>
        <p:spPr>
          <a:xfrm>
            <a:off x="899592" y="4485019"/>
            <a:ext cx="7338958" cy="1200329"/>
          </a:xfrm>
          <a:prstGeom prst="rect">
            <a:avLst/>
          </a:prstGeom>
          <a:solidFill>
            <a:schemeClr val="dk1">
              <a:tint val="20000"/>
            </a:schemeClr>
          </a:solidFill>
          <a:ln w="19050" cmpd="dbl">
            <a:solidFill>
              <a:srgbClr val="7030A0"/>
            </a:solidFill>
            <a:prstDash val="dash"/>
          </a:ln>
        </p:spPr>
        <p:txBody>
          <a:bodyPr wrap="square" rtlCol="0">
            <a:spAutoFit/>
          </a:bodyPr>
          <a:lstStyle/>
          <a:p>
            <a:pPr>
              <a:lnSpc>
                <a:spcPct val="150000"/>
              </a:lnSpc>
            </a:pPr>
            <a:r>
              <a:rPr kumimoji="1" lang="en-US" altLang="zh-CN" b="1" i="1" dirty="0" smtClean="0">
                <a:solidFill>
                  <a:srgbClr val="CC00CC"/>
                </a:solidFill>
                <a:latin typeface="Axure Handwriting" pitchFamily="34" charset="0"/>
                <a:ea typeface="Microsoft YaHei" pitchFamily="34" charset="-122"/>
              </a:rPr>
              <a:t>Q</a:t>
            </a:r>
            <a:r>
              <a:rPr lang="en-US" altLang="zh-CN" sz="14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那</a:t>
            </a:r>
            <a:r>
              <a:rPr lang="en-US" altLang="zh-CN" sz="1200" b="1" dirty="0" smtClean="0">
                <a:latin typeface="Microsoft YaHei" pitchFamily="34" charset="-122"/>
                <a:ea typeface="Microsoft YaHei" pitchFamily="34" charset="-122"/>
              </a:rPr>
              <a:t>EQU</a:t>
            </a:r>
            <a:r>
              <a:rPr lang="zh-CN" altLang="en-US" sz="1200" b="1" dirty="0" smtClean="0">
                <a:latin typeface="Microsoft YaHei" pitchFamily="34" charset="-122"/>
                <a:ea typeface="Microsoft YaHei" pitchFamily="34" charset="-122"/>
              </a:rPr>
              <a:t>和</a:t>
            </a:r>
            <a:r>
              <a:rPr lang="en-US" altLang="zh-CN" sz="12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有什么区别么？</a:t>
            </a:r>
            <a:endParaRPr lang="en-US" altLang="zh-CN" sz="1200" b="1" dirty="0" smtClean="0">
              <a:latin typeface="Microsoft YaHei" pitchFamily="34" charset="-122"/>
              <a:ea typeface="Microsoft YaHei" pitchFamily="34" charset="-122"/>
            </a:endParaRPr>
          </a:p>
          <a:p>
            <a:pPr>
              <a:lnSpc>
                <a:spcPct val="150000"/>
              </a:lnSpc>
            </a:pPr>
            <a:r>
              <a:rPr kumimoji="1" lang="en-US" altLang="zh-CN" b="1" i="1" dirty="0" smtClean="0">
                <a:solidFill>
                  <a:srgbClr val="CC00CC"/>
                </a:solidFill>
                <a:latin typeface="Axure Handwriting" pitchFamily="34" charset="0"/>
                <a:ea typeface="Microsoft YaHei" pitchFamily="34" charset="-122"/>
              </a:rPr>
              <a:t>A</a:t>
            </a:r>
            <a:r>
              <a:rPr lang="en-US" altLang="zh-CN" sz="1400" b="1" dirty="0" smtClean="0">
                <a:latin typeface="Microsoft YaHei" pitchFamily="34" charset="-122"/>
                <a:ea typeface="Microsoft YaHei" pitchFamily="34" charset="-122"/>
              </a:rPr>
              <a:t>.</a:t>
            </a:r>
            <a:r>
              <a:rPr lang="en-US" altLang="zh-CN" sz="12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是用来比较字符串的，而</a:t>
            </a:r>
            <a:r>
              <a:rPr lang="en-US" altLang="zh-CN" sz="1200" b="1" dirty="0" smtClean="0">
                <a:latin typeface="Microsoft YaHei" pitchFamily="34" charset="-122"/>
                <a:ea typeface="Microsoft YaHei" pitchFamily="34" charset="-122"/>
              </a:rPr>
              <a:t>EQU</a:t>
            </a:r>
            <a:r>
              <a:rPr lang="zh-CN" altLang="en-US" sz="1200" b="1" dirty="0" smtClean="0">
                <a:latin typeface="Microsoft YaHei" pitchFamily="34" charset="-122"/>
                <a:ea typeface="Microsoft YaHei" pitchFamily="34" charset="-122"/>
              </a:rPr>
              <a:t>是用来比较数字，“</a:t>
            </a:r>
            <a:r>
              <a:rPr lang="en-US" altLang="zh-CN" sz="1200" b="1" dirty="0" smtClean="0">
                <a:latin typeface="Microsoft YaHei" pitchFamily="34" charset="-122"/>
                <a:ea typeface="Microsoft YaHei" pitchFamily="34" charset="-122"/>
              </a:rPr>
              <a:t>1==1</a:t>
            </a:r>
            <a:r>
              <a:rPr lang="zh-CN" altLang="en-US" sz="1200" b="1" dirty="0" smtClean="0">
                <a:latin typeface="Microsoft YaHei" pitchFamily="34" charset="-122"/>
                <a:ea typeface="Microsoft YaHei" pitchFamily="34" charset="-122"/>
              </a:rPr>
              <a:t>”意味着将两个</a:t>
            </a:r>
            <a:r>
              <a:rPr lang="en-US" altLang="zh-CN" sz="1200" b="1" dirty="0" smtClean="0">
                <a:latin typeface="Microsoft YaHei" pitchFamily="34" charset="-122"/>
                <a:ea typeface="Microsoft YaHei" pitchFamily="34" charset="-122"/>
              </a:rPr>
              <a:t>1</a:t>
            </a:r>
            <a:r>
              <a:rPr lang="zh-CN" altLang="en-US" sz="1200" b="1" dirty="0" smtClean="0">
                <a:latin typeface="Microsoft YaHei" pitchFamily="34" charset="-122"/>
                <a:ea typeface="Microsoft YaHei" pitchFamily="34" charset="-122"/>
              </a:rPr>
              <a:t>作为字符串处理，而“</a:t>
            </a:r>
            <a:r>
              <a:rPr lang="en-US" altLang="zh-CN" sz="1200" b="1" dirty="0" smtClean="0">
                <a:latin typeface="Microsoft YaHei" pitchFamily="34" charset="-122"/>
                <a:ea typeface="Microsoft YaHei" pitchFamily="34" charset="-122"/>
              </a:rPr>
              <a:t>1 EQU 1</a:t>
            </a:r>
            <a:r>
              <a:rPr lang="zh-CN" altLang="en-US" sz="1200" b="1" dirty="0" smtClean="0">
                <a:latin typeface="Microsoft YaHei" pitchFamily="34" charset="-122"/>
                <a:ea typeface="Microsoft YaHei" pitchFamily="34" charset="-122"/>
              </a:rPr>
              <a:t>”意味着通过数学比较它们两者。</a:t>
            </a:r>
            <a:endParaRPr kumimoji="1" lang="ja-JP" altLang="en-US" sz="1200" b="1"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12323940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3 ways of </a:t>
            </a:r>
            <a:r>
              <a:rPr lang="en-US" altLang="zh-CN" sz="1200" b="1" i="1" dirty="0">
                <a:solidFill>
                  <a:schemeClr val="tx1">
                    <a:lumMod val="50000"/>
                    <a:lumOff val="50000"/>
                  </a:schemeClr>
                </a:solidFill>
                <a:latin typeface="Tahoma" pitchFamily="34" charset="0"/>
                <a:cs typeface="Tahoma" pitchFamily="34" charset="0"/>
              </a:rPr>
              <a:t>if</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39</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5</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5" name="テキスト ボックス 4"/>
          <p:cNvSpPr txBox="1"/>
          <p:nvPr/>
        </p:nvSpPr>
        <p:spPr>
          <a:xfrm>
            <a:off x="539553" y="624428"/>
            <a:ext cx="8280920" cy="5632311"/>
          </a:xfrm>
          <a:prstGeom prst="rect">
            <a:avLst/>
          </a:prstGeom>
          <a:noFill/>
        </p:spPr>
        <p:txBody>
          <a:bodyPr wrap="square" rtlCol="0">
            <a:spAutoFit/>
          </a:bodyPr>
          <a:lstStyle/>
          <a:p>
            <a:pPr>
              <a:lnSpc>
                <a:spcPct val="150000"/>
              </a:lnSpc>
            </a:pPr>
            <a:r>
              <a:rPr lang="zh-CN" altLang="en-US" b="1" dirty="0" smtClean="0">
                <a:latin typeface="Microsoft YaHei" pitchFamily="34" charset="-122"/>
                <a:ea typeface="Microsoft YaHei" pitchFamily="34" charset="-122"/>
              </a:rPr>
              <a:t>第三种用法：</a:t>
            </a:r>
            <a:endParaRPr kumimoji="1" lang="en-US" altLang="zh-CN" b="1" dirty="0" smtClean="0">
              <a:latin typeface="Microsoft YaHei" pitchFamily="34" charset="-122"/>
              <a:ea typeface="Microsoft YaHei" pitchFamily="34" charset="-122"/>
            </a:endParaRPr>
          </a:p>
          <a:p>
            <a:r>
              <a:rPr lang="en-US" altLang="ja-JP" b="1" dirty="0">
                <a:latin typeface="Microsoft YaHei" pitchFamily="34" charset="-122"/>
                <a:ea typeface="Microsoft YaHei" pitchFamily="34" charset="-122"/>
              </a:rPr>
              <a:t>IF [NOT] EXIST filename command</a:t>
            </a:r>
          </a:p>
          <a:p>
            <a:pPr>
              <a:lnSpc>
                <a:spcPct val="150000"/>
              </a:lnSpc>
            </a:pPr>
            <a:r>
              <a:rPr lang="zh-CN" altLang="en-US" sz="1400" dirty="0">
                <a:latin typeface="Microsoft YaHei" pitchFamily="34" charset="-122"/>
                <a:ea typeface="Microsoft YaHei" pitchFamily="34" charset="-122"/>
              </a:rPr>
              <a:t>这个就是判断某个文件或者文件夹是否存在的语法</a:t>
            </a:r>
          </a:p>
          <a:p>
            <a:pPr>
              <a:lnSpc>
                <a:spcPct val="150000"/>
              </a:lnSpc>
            </a:pPr>
            <a:r>
              <a:rPr lang="zh-CN" altLang="en-US" sz="1400" dirty="0">
                <a:latin typeface="Microsoft YaHei" pitchFamily="34" charset="-122"/>
                <a:ea typeface="Microsoft YaHei" pitchFamily="34" charset="-122"/>
              </a:rPr>
              <a:t>例子</a:t>
            </a:r>
          </a:p>
          <a:p>
            <a:pPr>
              <a:lnSpc>
                <a:spcPct val="150000"/>
              </a:lnSpc>
            </a:pPr>
            <a:r>
              <a:rPr lang="en-US" altLang="zh-CN" sz="1400" b="1" dirty="0">
                <a:solidFill>
                  <a:srgbClr val="C00000"/>
                </a:solidFill>
                <a:latin typeface="Microsoft YaHei" pitchFamily="34" charset="-122"/>
                <a:ea typeface="Microsoft YaHei" pitchFamily="34" charset="-122"/>
              </a:rPr>
              <a:t>@echo off</a:t>
            </a:r>
          </a:p>
          <a:p>
            <a:pPr>
              <a:lnSpc>
                <a:spcPct val="150000"/>
              </a:lnSpc>
            </a:pPr>
            <a:r>
              <a:rPr lang="en-US" altLang="zh-CN" sz="1400" b="1" dirty="0">
                <a:solidFill>
                  <a:srgbClr val="C00000"/>
                </a:solidFill>
                <a:latin typeface="Microsoft YaHei" pitchFamily="34" charset="-122"/>
                <a:ea typeface="Microsoft YaHei" pitchFamily="34" charset="-122"/>
              </a:rPr>
              <a:t>if exist "c:\test" (echo </a:t>
            </a:r>
            <a:r>
              <a:rPr lang="zh-CN" altLang="en-US" sz="1400" b="1" dirty="0">
                <a:solidFill>
                  <a:srgbClr val="C00000"/>
                </a:solidFill>
                <a:latin typeface="Microsoft YaHei" pitchFamily="34" charset="-122"/>
                <a:ea typeface="Microsoft YaHei" pitchFamily="34" charset="-122"/>
              </a:rPr>
              <a:t>存在文件</a:t>
            </a:r>
            <a:r>
              <a:rPr lang="en-US" altLang="zh-CN" sz="1400" b="1" dirty="0">
                <a:solidFill>
                  <a:srgbClr val="C00000"/>
                </a:solidFill>
                <a:latin typeface="Microsoft YaHei" pitchFamily="34" charset="-122"/>
                <a:ea typeface="Microsoft YaHei" pitchFamily="34" charset="-122"/>
              </a:rPr>
              <a:t>) ELSE echo </a:t>
            </a:r>
            <a:r>
              <a:rPr lang="zh-CN" altLang="en-US" sz="1400" b="1" dirty="0">
                <a:solidFill>
                  <a:srgbClr val="C00000"/>
                </a:solidFill>
                <a:latin typeface="Microsoft YaHei" pitchFamily="34" charset="-122"/>
                <a:ea typeface="Microsoft YaHei" pitchFamily="34" charset="-122"/>
              </a:rPr>
              <a:t>不存在文件</a:t>
            </a:r>
          </a:p>
          <a:p>
            <a:pPr>
              <a:lnSpc>
                <a:spcPct val="150000"/>
              </a:lnSpc>
            </a:pPr>
            <a:r>
              <a:rPr lang="en-US" altLang="zh-CN" sz="1400" b="1" dirty="0">
                <a:solidFill>
                  <a:srgbClr val="C00000"/>
                </a:solidFill>
                <a:latin typeface="Microsoft YaHei" pitchFamily="34" charset="-122"/>
                <a:ea typeface="Microsoft YaHei" pitchFamily="34" charset="-122"/>
              </a:rPr>
              <a:t>pause</a:t>
            </a:r>
          </a:p>
          <a:p>
            <a:pPr>
              <a:lnSpc>
                <a:spcPct val="150000"/>
              </a:lnSpc>
            </a:pPr>
            <a:r>
              <a:rPr lang="zh-CN" altLang="en-US" sz="1400" dirty="0">
                <a:latin typeface="Microsoft YaHei" pitchFamily="34" charset="-122"/>
                <a:ea typeface="Microsoft YaHei" pitchFamily="34" charset="-122"/>
              </a:rPr>
              <a:t>判断的文件路径加引号是为了防止路径有空格</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如果路径有空格加个双引号就不会出现判断出错了</a:t>
            </a:r>
            <a:r>
              <a:rPr lang="en-US" altLang="zh-CN" sz="1400" dirty="0" smtClean="0">
                <a:latin typeface="Microsoft YaHei" pitchFamily="34" charset="-122"/>
                <a:ea typeface="Microsoft YaHei" pitchFamily="34" charset="-122"/>
              </a:rPr>
              <a:t>!</a:t>
            </a:r>
          </a:p>
          <a:p>
            <a:pPr>
              <a:lnSpc>
                <a:spcPct val="150000"/>
              </a:lnSpc>
            </a:pPr>
            <a:r>
              <a:rPr lang="zh-CN" altLang="en-US" sz="1400" dirty="0" smtClean="0">
                <a:latin typeface="Microsoft YaHei" pitchFamily="34" charset="-122"/>
                <a:ea typeface="Microsoft YaHei" pitchFamily="34" charset="-122"/>
              </a:rPr>
              <a:t>如果你需要判断文件不存在，你可以在</a:t>
            </a:r>
            <a:r>
              <a:rPr lang="en-US" altLang="zh-CN" sz="1400" dirty="0" smtClean="0">
                <a:latin typeface="Microsoft YaHei" pitchFamily="34" charset="-122"/>
                <a:ea typeface="Microsoft YaHei" pitchFamily="34" charset="-122"/>
              </a:rPr>
              <a:t>if</a:t>
            </a:r>
            <a:r>
              <a:rPr lang="zh-CN" altLang="en-US" sz="1400" dirty="0" smtClean="0">
                <a:latin typeface="Microsoft YaHei" pitchFamily="34" charset="-122"/>
                <a:ea typeface="Microsoft YaHei" pitchFamily="34" charset="-122"/>
              </a:rPr>
              <a:t>后面加上</a:t>
            </a:r>
            <a:r>
              <a:rPr lang="en-US" altLang="zh-CN" sz="1400" dirty="0" smtClean="0">
                <a:latin typeface="Microsoft YaHei" pitchFamily="34" charset="-122"/>
                <a:ea typeface="Microsoft YaHei" pitchFamily="34" charset="-122"/>
              </a:rPr>
              <a:t>not</a:t>
            </a:r>
            <a:r>
              <a:rPr lang="en-US" altLang="ja-JP" sz="1400" b="1" dirty="0">
                <a:solidFill>
                  <a:srgbClr val="C00000"/>
                </a:solidFill>
                <a:latin typeface="Microsoft YaHei" pitchFamily="34" charset="-122"/>
                <a:ea typeface="Microsoft YaHei" pitchFamily="34" charset="-122"/>
              </a:rPr>
              <a:t/>
            </a:r>
            <a:br>
              <a:rPr lang="en-US" altLang="ja-JP" sz="1400" b="1" dirty="0">
                <a:solidFill>
                  <a:srgbClr val="C00000"/>
                </a:solidFill>
                <a:latin typeface="Microsoft YaHei" pitchFamily="34" charset="-122"/>
                <a:ea typeface="Microsoft YaHei" pitchFamily="34" charset="-122"/>
              </a:rPr>
            </a:br>
            <a:r>
              <a:rPr lang="en-US" altLang="ja-JP" sz="1400" b="1" dirty="0">
                <a:solidFill>
                  <a:srgbClr val="C00000"/>
                </a:solidFill>
                <a:latin typeface="Microsoft YaHei" pitchFamily="34" charset="-122"/>
                <a:ea typeface="Microsoft YaHei" pitchFamily="34" charset="-122"/>
              </a:rPr>
              <a:t>if not exist "c:\test" (echo </a:t>
            </a:r>
            <a:r>
              <a:rPr lang="ja-JP" altLang="en-US" sz="1400" b="1" dirty="0">
                <a:solidFill>
                  <a:srgbClr val="C00000"/>
                </a:solidFill>
                <a:latin typeface="Microsoft YaHei" pitchFamily="34" charset="-122"/>
                <a:ea typeface="Microsoft YaHei" pitchFamily="34" charset="-122"/>
              </a:rPr>
              <a:t>不存在文件</a:t>
            </a:r>
            <a:r>
              <a:rPr lang="en-US" altLang="ja-JP" sz="1400" b="1" dirty="0">
                <a:solidFill>
                  <a:srgbClr val="C00000"/>
                </a:solidFill>
                <a:latin typeface="Microsoft YaHei" pitchFamily="34" charset="-122"/>
                <a:ea typeface="Microsoft YaHei" pitchFamily="34" charset="-122"/>
              </a:rPr>
              <a:t>) ELSE echo </a:t>
            </a:r>
            <a:r>
              <a:rPr lang="ja-JP" altLang="en-US" sz="1400" b="1" dirty="0">
                <a:solidFill>
                  <a:srgbClr val="C00000"/>
                </a:solidFill>
                <a:latin typeface="Microsoft YaHei" pitchFamily="34" charset="-122"/>
                <a:ea typeface="Microsoft YaHei" pitchFamily="34" charset="-122"/>
              </a:rPr>
              <a:t>存在文件</a:t>
            </a:r>
            <a:br>
              <a:rPr lang="ja-JP" altLang="en-US" sz="1400" b="1" dirty="0">
                <a:solidFill>
                  <a:srgbClr val="C00000"/>
                </a:solidFill>
                <a:latin typeface="Microsoft YaHei" pitchFamily="34" charset="-122"/>
                <a:ea typeface="Microsoft YaHei" pitchFamily="34" charset="-122"/>
              </a:rPr>
            </a:br>
            <a:r>
              <a:rPr lang="zh-CN" altLang="en-US" sz="1400" dirty="0" smtClean="0">
                <a:latin typeface="Microsoft YaHei" pitchFamily="34" charset="-122"/>
                <a:ea typeface="Microsoft YaHei" pitchFamily="34" charset="-122"/>
              </a:rPr>
              <a:t>这里，说到</a:t>
            </a:r>
            <a:r>
              <a:rPr lang="en-US" altLang="zh-CN" sz="1400" dirty="0" smtClean="0">
                <a:latin typeface="Microsoft YaHei" pitchFamily="34" charset="-122"/>
                <a:ea typeface="Microsoft YaHei" pitchFamily="34" charset="-122"/>
              </a:rPr>
              <a:t>else</a:t>
            </a:r>
            <a:r>
              <a:rPr lang="zh-CN" altLang="en-US" sz="1400" dirty="0" smtClean="0">
                <a:latin typeface="Microsoft YaHei" pitchFamily="34" charset="-122"/>
                <a:ea typeface="Microsoft YaHei" pitchFamily="34" charset="-122"/>
              </a:rPr>
              <a:t>，我们建议你这么写</a:t>
            </a:r>
            <a:endParaRPr lang="en-US" altLang="zh-CN" sz="1400" dirty="0" smtClean="0">
              <a:latin typeface="Microsoft YaHei" pitchFamily="34" charset="-122"/>
              <a:ea typeface="Microsoft YaHei" pitchFamily="34" charset="-122"/>
            </a:endParaRPr>
          </a:p>
          <a:p>
            <a:pPr>
              <a:lnSpc>
                <a:spcPct val="150000"/>
              </a:lnSpc>
            </a:pPr>
            <a:r>
              <a:rPr lang="en-US" altLang="zh-CN" sz="1400" b="1" dirty="0">
                <a:solidFill>
                  <a:srgbClr val="C00000"/>
                </a:solidFill>
                <a:latin typeface="Microsoft YaHei" pitchFamily="34" charset="-122"/>
                <a:ea typeface="Microsoft YaHei" pitchFamily="34" charset="-122"/>
              </a:rPr>
              <a:t>i</a:t>
            </a:r>
            <a:r>
              <a:rPr lang="en-US" altLang="zh-CN" sz="1400" b="1" dirty="0" smtClean="0">
                <a:solidFill>
                  <a:srgbClr val="C00000"/>
                </a:solidFill>
                <a:latin typeface="Microsoft YaHei" pitchFamily="34" charset="-122"/>
                <a:ea typeface="Microsoft YaHei" pitchFamily="34" charset="-122"/>
              </a:rPr>
              <a:t>f exist “c</a:t>
            </a:r>
            <a:r>
              <a:rPr lang="en-US" altLang="ja-JP" sz="1400" b="1" dirty="0" smtClean="0">
                <a:solidFill>
                  <a:srgbClr val="C00000"/>
                </a:solidFill>
                <a:latin typeface="Microsoft YaHei" pitchFamily="34" charset="-122"/>
                <a:ea typeface="Microsoft YaHei" pitchFamily="34" charset="-122"/>
              </a:rPr>
              <a:t>:\test”(</a:t>
            </a:r>
          </a:p>
          <a:p>
            <a:pPr>
              <a:lnSpc>
                <a:spcPct val="150000"/>
              </a:lnSpc>
            </a:pPr>
            <a:r>
              <a:rPr lang="en-US" altLang="zh-CN" sz="1400" b="1" dirty="0">
                <a:solidFill>
                  <a:srgbClr val="C00000"/>
                </a:solidFill>
                <a:latin typeface="Microsoft YaHei" pitchFamily="34" charset="-122"/>
                <a:ea typeface="Microsoft YaHei" pitchFamily="34" charset="-122"/>
              </a:rPr>
              <a:t>e</a:t>
            </a:r>
            <a:r>
              <a:rPr lang="en-US" altLang="ja-JP" sz="1400" b="1" dirty="0" smtClean="0">
                <a:solidFill>
                  <a:srgbClr val="C00000"/>
                </a:solidFill>
                <a:latin typeface="Microsoft YaHei" pitchFamily="34" charset="-122"/>
                <a:ea typeface="Microsoft YaHei" pitchFamily="34" charset="-122"/>
              </a:rPr>
              <a:t>cho </a:t>
            </a:r>
            <a:r>
              <a:rPr lang="zh-CN" altLang="en-US" sz="1400" b="1" dirty="0" smtClean="0">
                <a:solidFill>
                  <a:srgbClr val="C00000"/>
                </a:solidFill>
                <a:latin typeface="Microsoft YaHei" pitchFamily="34" charset="-122"/>
                <a:ea typeface="Microsoft YaHei" pitchFamily="34" charset="-122"/>
              </a:rPr>
              <a:t>存在文件</a:t>
            </a:r>
            <a:endParaRPr lang="en-US" altLang="zh-CN" sz="1400" b="1" dirty="0" smtClean="0">
              <a:solidFill>
                <a:srgbClr val="C00000"/>
              </a:solidFill>
              <a:latin typeface="Microsoft YaHei" pitchFamily="34" charset="-122"/>
              <a:ea typeface="Microsoft YaHei" pitchFamily="34" charset="-122"/>
            </a:endParaRPr>
          </a:p>
          <a:p>
            <a:pPr>
              <a:lnSpc>
                <a:spcPct val="150000"/>
              </a:lnSpc>
            </a:pPr>
            <a:r>
              <a:rPr lang="zh-CN" altLang="en-US" sz="1400" b="1" dirty="0" smtClean="0">
                <a:solidFill>
                  <a:srgbClr val="C00000"/>
                </a:solidFill>
                <a:latin typeface="Microsoft YaHei" pitchFamily="34" charset="-122"/>
                <a:ea typeface="Microsoft YaHei" pitchFamily="34" charset="-122"/>
              </a:rPr>
              <a:t>）</a:t>
            </a:r>
            <a:r>
              <a:rPr lang="en-US" altLang="zh-CN" sz="1400" b="1" dirty="0" smtClean="0">
                <a:solidFill>
                  <a:srgbClr val="C00000"/>
                </a:solidFill>
                <a:latin typeface="Microsoft YaHei" pitchFamily="34" charset="-122"/>
                <a:ea typeface="Microsoft YaHei" pitchFamily="34" charset="-122"/>
              </a:rPr>
              <a:t>else</a:t>
            </a:r>
            <a:r>
              <a:rPr lang="zh-CN" altLang="en-US" sz="1400" b="1" dirty="0" smtClean="0">
                <a:solidFill>
                  <a:srgbClr val="C00000"/>
                </a:solidFill>
                <a:latin typeface="Microsoft YaHei" pitchFamily="34" charset="-122"/>
                <a:ea typeface="Microsoft YaHei" pitchFamily="34" charset="-122"/>
              </a:rPr>
              <a:t>（</a:t>
            </a:r>
            <a:endParaRPr lang="en-US" altLang="zh-CN" sz="1400" b="1" dirty="0" smtClean="0">
              <a:solidFill>
                <a:srgbClr val="C00000"/>
              </a:solidFill>
              <a:latin typeface="Microsoft YaHei" pitchFamily="34" charset="-122"/>
              <a:ea typeface="Microsoft YaHei" pitchFamily="34" charset="-122"/>
            </a:endParaRPr>
          </a:p>
          <a:p>
            <a:pPr>
              <a:lnSpc>
                <a:spcPct val="150000"/>
              </a:lnSpc>
            </a:pPr>
            <a:r>
              <a:rPr lang="en-US" altLang="zh-CN" sz="1400" b="1" dirty="0">
                <a:solidFill>
                  <a:srgbClr val="C00000"/>
                </a:solidFill>
                <a:latin typeface="Microsoft YaHei" pitchFamily="34" charset="-122"/>
                <a:ea typeface="Microsoft YaHei" pitchFamily="34" charset="-122"/>
              </a:rPr>
              <a:t>e</a:t>
            </a:r>
            <a:r>
              <a:rPr lang="en-US" altLang="zh-CN" sz="1400" b="1" dirty="0" smtClean="0">
                <a:solidFill>
                  <a:srgbClr val="C00000"/>
                </a:solidFill>
                <a:latin typeface="Microsoft YaHei" pitchFamily="34" charset="-122"/>
                <a:ea typeface="Microsoft YaHei" pitchFamily="34" charset="-122"/>
              </a:rPr>
              <a:t>cho </a:t>
            </a:r>
            <a:r>
              <a:rPr lang="zh-CN" altLang="en-US" sz="1400" b="1" dirty="0" smtClean="0">
                <a:solidFill>
                  <a:srgbClr val="C00000"/>
                </a:solidFill>
                <a:latin typeface="Microsoft YaHei" pitchFamily="34" charset="-122"/>
                <a:ea typeface="Microsoft YaHei" pitchFamily="34" charset="-122"/>
              </a:rPr>
              <a:t>不存在文件</a:t>
            </a:r>
            <a:endParaRPr lang="en-US" altLang="zh-CN" sz="1400" b="1" dirty="0" smtClean="0">
              <a:solidFill>
                <a:srgbClr val="C00000"/>
              </a:solidFill>
              <a:latin typeface="Microsoft YaHei" pitchFamily="34" charset="-122"/>
              <a:ea typeface="Microsoft YaHei" pitchFamily="34" charset="-122"/>
            </a:endParaRPr>
          </a:p>
          <a:p>
            <a:pPr>
              <a:lnSpc>
                <a:spcPct val="150000"/>
              </a:lnSpc>
            </a:pPr>
            <a:r>
              <a:rPr lang="zh-CN" altLang="en-US" sz="1400" b="1" dirty="0" smtClean="0">
                <a:solidFill>
                  <a:srgbClr val="C00000"/>
                </a:solidFill>
                <a:latin typeface="Microsoft YaHei" pitchFamily="34" charset="-122"/>
                <a:ea typeface="Microsoft YaHei" pitchFamily="34" charset="-122"/>
              </a:rPr>
              <a:t>）</a:t>
            </a:r>
            <a:endParaRPr lang="en-US" altLang="zh-CN" sz="1400" b="1" dirty="0" smtClean="0">
              <a:solidFill>
                <a:srgbClr val="C00000"/>
              </a:solidFill>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这样写可以帮助你实现在</a:t>
            </a:r>
            <a:r>
              <a:rPr lang="en-US" altLang="zh-CN" sz="1400" dirty="0" smtClean="0">
                <a:latin typeface="Microsoft YaHei" pitchFamily="34" charset="-122"/>
                <a:ea typeface="Microsoft YaHei" pitchFamily="34" charset="-122"/>
              </a:rPr>
              <a:t>if…else</a:t>
            </a:r>
            <a:r>
              <a:rPr lang="zh-CN" altLang="en-US" sz="1400" dirty="0" smtClean="0">
                <a:latin typeface="Microsoft YaHei" pitchFamily="34" charset="-122"/>
                <a:ea typeface="Microsoft YaHei" pitchFamily="34" charset="-122"/>
              </a:rPr>
              <a:t>里执行更多命令，或者嵌套命令，并且，看起来也更清晰</a:t>
            </a:r>
            <a:endParaRPr lang="en-US" altLang="ja-JP" sz="1400"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34944225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cstate="print"/>
          <a:srcRect/>
          <a:stretch>
            <a:fillRect/>
          </a:stretch>
        </p:blipFill>
        <p:spPr bwMode="auto">
          <a:xfrm>
            <a:off x="683568" y="2276872"/>
            <a:ext cx="4608512" cy="3960440"/>
          </a:xfrm>
          <a:prstGeom prst="rect">
            <a:avLst/>
          </a:prstGeom>
          <a:noFill/>
          <a:ln w="19050">
            <a:solidFill>
              <a:schemeClr val="tx1">
                <a:lumMod val="50000"/>
                <a:lumOff val="50000"/>
              </a:schemeClr>
            </a:solidFill>
            <a:miter lim="800000"/>
            <a:headEnd/>
            <a:tailEnd/>
          </a:ln>
        </p:spPr>
      </p:pic>
      <p:sp>
        <p:nvSpPr>
          <p:cNvPr id="4" name="テキスト ボックス 3"/>
          <p:cNvSpPr txBox="1"/>
          <p:nvPr/>
        </p:nvSpPr>
        <p:spPr>
          <a:xfrm>
            <a:off x="467544" y="514276"/>
            <a:ext cx="3600400" cy="369332"/>
          </a:xfrm>
          <a:prstGeom prst="rect">
            <a:avLst/>
          </a:prstGeom>
          <a:noFill/>
        </p:spPr>
        <p:txBody>
          <a:bodyPr wrap="square" rtlCol="0">
            <a:spAutoFit/>
          </a:bodyPr>
          <a:lstStyle/>
          <a:p>
            <a:r>
              <a:rPr lang="en-US" altLang="ja-JP" b="1" dirty="0">
                <a:latin typeface="Tempus Sans ITC" pitchFamily="82" charset="0"/>
              </a:rPr>
              <a:t>6</a:t>
            </a:r>
            <a:r>
              <a:rPr kumimoji="1" lang="en-US" altLang="ja-JP" b="1" dirty="0" smtClean="0">
                <a:latin typeface="Tempus Sans ITC" pitchFamily="82" charset="0"/>
              </a:rPr>
              <a:t> </a:t>
            </a:r>
            <a:r>
              <a:rPr kumimoji="1" lang="zh-CN" altLang="en-US" b="1" dirty="0" smtClean="0">
                <a:latin typeface="Tempus Sans ITC" pitchFamily="82" charset="0"/>
              </a:rPr>
              <a:t>循环和迭代</a:t>
            </a:r>
            <a:endParaRPr kumimoji="1" lang="en-US" altLang="zh-CN" b="1" dirty="0" smtClean="0">
              <a:latin typeface="Tempus Sans ITC" pitchFamily="82" charset="0"/>
            </a:endParaRPr>
          </a:p>
        </p:txBody>
      </p:sp>
      <p:sp>
        <p:nvSpPr>
          <p:cNvPr id="5" name="テキスト ボックス 4"/>
          <p:cNvSpPr txBox="1"/>
          <p:nvPr/>
        </p:nvSpPr>
        <p:spPr>
          <a:xfrm>
            <a:off x="2771800" y="1124744"/>
            <a:ext cx="2952328" cy="523220"/>
          </a:xfrm>
          <a:prstGeom prst="rect">
            <a:avLst/>
          </a:prstGeom>
          <a:noFill/>
        </p:spPr>
        <p:txBody>
          <a:bodyPr wrap="square" rtlCol="0">
            <a:spAutoFit/>
          </a:bodyPr>
          <a:lstStyle/>
          <a:p>
            <a:r>
              <a:rPr lang="zh-CN" altLang="en-US" sz="2800" b="1" dirty="0">
                <a:latin typeface="微软雅黑" pitchFamily="34" charset="-122"/>
                <a:ea typeface="微软雅黑" pitchFamily="34" charset="-122"/>
              </a:rPr>
              <a:t>用</a:t>
            </a:r>
            <a:r>
              <a:rPr lang="zh-CN" altLang="en-US" sz="2800" b="1" dirty="0" smtClean="0">
                <a:latin typeface="微软雅黑" pitchFamily="34" charset="-122"/>
                <a:ea typeface="微软雅黑" pitchFamily="34" charset="-122"/>
              </a:rPr>
              <a:t>命令实现循环</a:t>
            </a:r>
            <a:endParaRPr kumimoji="1" lang="ja-JP" altLang="en-US" sz="2800" b="1" dirty="0">
              <a:latin typeface="微软雅黑" pitchFamily="34" charset="-122"/>
              <a:ea typeface="微软雅黑" pitchFamily="34" charset="-122"/>
            </a:endParaRPr>
          </a:p>
        </p:txBody>
      </p:sp>
      <p:sp>
        <p:nvSpPr>
          <p:cNvPr id="8" name="テキスト ボックス 7"/>
          <p:cNvSpPr txBox="1"/>
          <p:nvPr/>
        </p:nvSpPr>
        <p:spPr>
          <a:xfrm>
            <a:off x="186752" y="6464298"/>
            <a:ext cx="2153000"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40</a:t>
            </a:r>
            <a:r>
              <a:rPr lang="en-US" altLang="zh-CN" sz="1200" b="1" i="1" dirty="0" smtClean="0">
                <a:solidFill>
                  <a:srgbClr val="7030A0"/>
                </a:solidFill>
                <a:latin typeface="Tahoma" pitchFamily="34" charset="0"/>
                <a:cs typeface="Tahoma" pitchFamily="34" charset="0"/>
              </a:rPr>
              <a:t>   </a:t>
            </a:r>
            <a:r>
              <a:rPr lang="en-US" altLang="zh-CN" sz="1200" b="1" i="1" dirty="0">
                <a:solidFill>
                  <a:schemeClr val="tx1">
                    <a:lumMod val="50000"/>
                    <a:lumOff val="50000"/>
                  </a:schemeClr>
                </a:solidFill>
                <a:latin typeface="Tahoma" pitchFamily="34" charset="0"/>
                <a:cs typeface="Tahoma" pitchFamily="34" charset="0"/>
              </a:rPr>
              <a:t>t</a:t>
            </a:r>
            <a:r>
              <a:rPr lang="en-US" altLang="zh-CN" sz="1200" b="1" i="1" dirty="0" smtClean="0">
                <a:solidFill>
                  <a:schemeClr val="tx1">
                    <a:lumMod val="50000"/>
                    <a:lumOff val="50000"/>
                  </a:schemeClr>
                </a:solidFill>
                <a:latin typeface="Tahoma" pitchFamily="34" charset="0"/>
                <a:cs typeface="Tahoma" pitchFamily="34" charset="0"/>
              </a:rPr>
              <a:t>his is a new chapter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円形吹き出し 2"/>
          <p:cNvSpPr/>
          <p:nvPr/>
        </p:nvSpPr>
        <p:spPr>
          <a:xfrm>
            <a:off x="179512" y="1700808"/>
            <a:ext cx="2338692" cy="1500153"/>
          </a:xfrm>
          <a:custGeom>
            <a:avLst/>
            <a:gdLst>
              <a:gd name="connsiteX0" fmla="*/ 1941289 w 2376264"/>
              <a:gd name="connsiteY0" fmla="*/ 1500153 h 1314436"/>
              <a:gd name="connsiteX1" fmla="*/ 1501655 w 2376264"/>
              <a:gd name="connsiteY1" fmla="*/ 1291141 h 1314436"/>
              <a:gd name="connsiteX2" fmla="*/ 421814 w 2376264"/>
              <a:gd name="connsiteY2" fmla="*/ 1159465 h 1314436"/>
              <a:gd name="connsiteX3" fmla="*/ 685492 w 2376264"/>
              <a:gd name="connsiteY3" fmla="*/ 61709 h 1314436"/>
              <a:gd name="connsiteX4" fmla="*/ 1731433 w 2376264"/>
              <a:gd name="connsiteY4" fmla="*/ 72737 h 1314436"/>
              <a:gd name="connsiteX5" fmla="*/ 1908132 w 2376264"/>
              <a:gd name="connsiteY5" fmla="*/ 1180015 h 1314436"/>
              <a:gd name="connsiteX6" fmla="*/ 1941289 w 2376264"/>
              <a:gd name="connsiteY6" fmla="*/ 1500153 h 1314436"/>
              <a:gd name="connsiteX0" fmla="*/ 1941461 w 2338692"/>
              <a:gd name="connsiteY0" fmla="*/ 1500153 h 1500153"/>
              <a:gd name="connsiteX1" fmla="*/ 1501827 w 2338692"/>
              <a:gd name="connsiteY1" fmla="*/ 1291141 h 1500153"/>
              <a:gd name="connsiteX2" fmla="*/ 421986 w 2338692"/>
              <a:gd name="connsiteY2" fmla="*/ 1159465 h 1500153"/>
              <a:gd name="connsiteX3" fmla="*/ 685664 w 2338692"/>
              <a:gd name="connsiteY3" fmla="*/ 61709 h 1500153"/>
              <a:gd name="connsiteX4" fmla="*/ 1731605 w 2338692"/>
              <a:gd name="connsiteY4" fmla="*/ 72737 h 1500153"/>
              <a:gd name="connsiteX5" fmla="*/ 1839724 w 2338692"/>
              <a:gd name="connsiteY5" fmla="*/ 1191445 h 1500153"/>
              <a:gd name="connsiteX6" fmla="*/ 1941461 w 2338692"/>
              <a:gd name="connsiteY6" fmla="*/ 1500153 h 150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692" h="1500153">
                <a:moveTo>
                  <a:pt x="1941461" y="1500153"/>
                </a:moveTo>
                <a:lnTo>
                  <a:pt x="1501827" y="1291141"/>
                </a:lnTo>
                <a:cubicBezTo>
                  <a:pt x="1124639" y="1348220"/>
                  <a:pt x="720826" y="1298979"/>
                  <a:pt x="421986" y="1159465"/>
                </a:cubicBezTo>
                <a:cubicBezTo>
                  <a:pt x="-240874" y="850006"/>
                  <a:pt x="-100283" y="264688"/>
                  <a:pt x="685664" y="61709"/>
                </a:cubicBezTo>
                <a:cubicBezTo>
                  <a:pt x="1018634" y="-24284"/>
                  <a:pt x="1404801" y="-20213"/>
                  <a:pt x="1731605" y="72737"/>
                </a:cubicBezTo>
                <a:cubicBezTo>
                  <a:pt x="2508437" y="293683"/>
                  <a:pt x="2534571" y="898641"/>
                  <a:pt x="1839724" y="1191445"/>
                </a:cubicBezTo>
                <a:lnTo>
                  <a:pt x="1941461" y="1500153"/>
                </a:ln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400" dirty="0" smtClean="0">
                <a:solidFill>
                  <a:schemeClr val="tx1"/>
                </a:solidFill>
                <a:latin typeface="Microsoft YaHei" pitchFamily="34" charset="-122"/>
                <a:ea typeface="Microsoft YaHei" pitchFamily="34" charset="-122"/>
              </a:rPr>
              <a:t>我有一大</a:t>
            </a:r>
            <a:r>
              <a:rPr lang="zh-CN" altLang="en-US" sz="1400" dirty="0">
                <a:solidFill>
                  <a:schemeClr val="tx1"/>
                </a:solidFill>
                <a:latin typeface="Microsoft YaHei" pitchFamily="34" charset="-122"/>
                <a:ea typeface="Microsoft YaHei" pitchFamily="34" charset="-122"/>
              </a:rPr>
              <a:t>堆</a:t>
            </a:r>
            <a:r>
              <a:rPr kumimoji="1" lang="zh-CN" altLang="en-US" sz="1400" dirty="0" smtClean="0">
                <a:solidFill>
                  <a:schemeClr val="tx1"/>
                </a:solidFill>
                <a:latin typeface="Microsoft YaHei" pitchFamily="34" charset="-122"/>
                <a:ea typeface="Microsoft YaHei" pitchFamily="34" charset="-122"/>
              </a:rPr>
              <a:t>需要重复重复再重复的事情，我想我需要一个</a:t>
            </a:r>
            <a:r>
              <a:rPr kumimoji="1" lang="en-US" altLang="zh-CN" sz="1400" dirty="0" smtClean="0">
                <a:solidFill>
                  <a:schemeClr val="tx1"/>
                </a:solidFill>
                <a:latin typeface="Microsoft YaHei" pitchFamily="34" charset="-122"/>
                <a:ea typeface="Microsoft YaHei" pitchFamily="34" charset="-122"/>
              </a:rPr>
              <a:t>FOR</a:t>
            </a:r>
            <a:r>
              <a:rPr lang="zh-CN" altLang="en-US" sz="1400" dirty="0">
                <a:solidFill>
                  <a:schemeClr val="tx1"/>
                </a:solidFill>
                <a:latin typeface="Microsoft YaHei" pitchFamily="34" charset="-122"/>
                <a:ea typeface="Microsoft YaHei" pitchFamily="34" charset="-122"/>
              </a:rPr>
              <a:t>！</a:t>
            </a:r>
            <a:endParaRPr kumimoji="1" lang="ja-JP" altLang="en-US" sz="1400" dirty="0">
              <a:solidFill>
                <a:schemeClr val="tx1"/>
              </a:solidFill>
              <a:latin typeface="Microsoft YaHei" pitchFamily="34" charset="-122"/>
              <a:ea typeface="Microsoft YaHei" pitchFamily="34" charset="-122"/>
            </a:endParaRPr>
          </a:p>
        </p:txBody>
      </p:sp>
      <p:sp>
        <p:nvSpPr>
          <p:cNvPr id="2" name="テキスト ボックス 1"/>
          <p:cNvSpPr txBox="1"/>
          <p:nvPr/>
        </p:nvSpPr>
        <p:spPr>
          <a:xfrm>
            <a:off x="5580112" y="2276872"/>
            <a:ext cx="2664296" cy="4062651"/>
          </a:xfrm>
          <a:prstGeom prst="rect">
            <a:avLst/>
          </a:prstGeom>
          <a:noFill/>
        </p:spPr>
        <p:txBody>
          <a:bodyPr wrap="square" rtlCol="0">
            <a:spAutoFit/>
          </a:bodyPr>
          <a:lstStyle/>
          <a:p>
            <a:pPr>
              <a:lnSpc>
                <a:spcPct val="150000"/>
              </a:lnSpc>
            </a:pPr>
            <a:r>
              <a:rPr kumimoji="1" lang="en-US" altLang="zh-CN" sz="1600" b="1" dirty="0" smtClean="0">
                <a:latin typeface="Microsoft YaHei" pitchFamily="34" charset="-122"/>
                <a:ea typeface="Microsoft YaHei" pitchFamily="34" charset="-122"/>
              </a:rPr>
              <a:t>DOS</a:t>
            </a:r>
            <a:r>
              <a:rPr kumimoji="1" lang="zh-CN" altLang="en-US" sz="1600" b="1" dirty="0" smtClean="0">
                <a:latin typeface="Microsoft YaHei" pitchFamily="34" charset="-122"/>
                <a:ea typeface="Microsoft YaHei" pitchFamily="34" charset="-122"/>
              </a:rPr>
              <a:t>的循环主要是</a:t>
            </a:r>
            <a:r>
              <a:rPr lang="zh-CN" altLang="en-US" sz="1600" b="1" dirty="0" smtClean="0">
                <a:latin typeface="Microsoft YaHei" pitchFamily="34" charset="-122"/>
                <a:ea typeface="Microsoft YaHei" pitchFamily="34" charset="-122"/>
              </a:rPr>
              <a:t>通过</a:t>
            </a:r>
            <a:r>
              <a:rPr lang="en-US" altLang="zh-CN" sz="1600" b="1" dirty="0">
                <a:latin typeface="Microsoft YaHei" pitchFamily="34" charset="-122"/>
                <a:ea typeface="Microsoft YaHei" pitchFamily="34" charset="-122"/>
              </a:rPr>
              <a:t>FOR</a:t>
            </a:r>
            <a:r>
              <a:rPr lang="zh-CN" altLang="en-US" sz="1600" b="1" dirty="0" smtClean="0">
                <a:latin typeface="Microsoft YaHei" pitchFamily="34" charset="-122"/>
                <a:ea typeface="Microsoft YaHei" pitchFamily="34" charset="-122"/>
              </a:rPr>
              <a:t>命令实现。</a:t>
            </a:r>
            <a:endParaRPr lang="en-US" altLang="zh-CN" sz="1600" b="1" dirty="0" smtClean="0">
              <a:latin typeface="Microsoft YaHei" pitchFamily="34" charset="-122"/>
              <a:ea typeface="Microsoft YaHei" pitchFamily="34" charset="-122"/>
            </a:endParaRPr>
          </a:p>
          <a:p>
            <a:pPr>
              <a:lnSpc>
                <a:spcPct val="150000"/>
              </a:lnSpc>
            </a:pPr>
            <a:r>
              <a:rPr lang="zh-CN" altLang="en-US" sz="1400" dirty="0" smtClean="0">
                <a:latin typeface="Microsoft YaHei" pitchFamily="34" charset="-122"/>
                <a:ea typeface="Microsoft YaHei" pitchFamily="34" charset="-122"/>
              </a:rPr>
              <a:t>通过</a:t>
            </a:r>
            <a:r>
              <a:rPr lang="en-US" altLang="zh-CN" sz="1400" dirty="0" smtClean="0">
                <a:latin typeface="Microsoft YaHei" pitchFamily="34" charset="-122"/>
                <a:ea typeface="Microsoft YaHei" pitchFamily="34" charset="-122"/>
              </a:rPr>
              <a:t>for</a:t>
            </a:r>
            <a:r>
              <a:rPr lang="zh-CN" altLang="en-US" sz="1400" dirty="0" smtClean="0">
                <a:latin typeface="Microsoft YaHei" pitchFamily="34" charset="-122"/>
                <a:ea typeface="Microsoft YaHei" pitchFamily="34" charset="-122"/>
              </a:rPr>
              <a:t>，</a:t>
            </a:r>
            <a:r>
              <a:rPr lang="en-US" altLang="zh-CN" sz="1400" dirty="0" smtClean="0">
                <a:latin typeface="Microsoft YaHei" pitchFamily="34" charset="-122"/>
                <a:ea typeface="Microsoft YaHei" pitchFamily="34" charset="-122"/>
              </a:rPr>
              <a:t>batch</a:t>
            </a:r>
            <a:r>
              <a:rPr lang="zh-CN" altLang="en-US" sz="1400" dirty="0" smtClean="0">
                <a:latin typeface="Microsoft YaHei" pitchFamily="34" charset="-122"/>
                <a:ea typeface="Microsoft YaHei" pitchFamily="34" charset="-122"/>
              </a:rPr>
              <a:t>终于开始像一个脚本语言而不只是个命令列表，我们可以通过</a:t>
            </a:r>
            <a:r>
              <a:rPr lang="en-US" altLang="zh-CN" sz="1400" dirty="0" smtClean="0">
                <a:latin typeface="Microsoft YaHei" pitchFamily="34" charset="-122"/>
                <a:ea typeface="Microsoft YaHei" pitchFamily="34" charset="-122"/>
              </a:rPr>
              <a:t>for</a:t>
            </a:r>
            <a:r>
              <a:rPr lang="zh-CN" altLang="en-US" sz="1400" dirty="0">
                <a:latin typeface="Microsoft YaHei" pitchFamily="34" charset="-122"/>
                <a:ea typeface="Microsoft YaHei" pitchFamily="34" charset="-122"/>
              </a:rPr>
              <a:t>做很</a:t>
            </a:r>
            <a:r>
              <a:rPr lang="zh-CN" altLang="en-US" sz="1400" dirty="0" smtClean="0">
                <a:latin typeface="Microsoft YaHei" pitchFamily="34" charset="-122"/>
                <a:ea typeface="Microsoft YaHei" pitchFamily="34" charset="-122"/>
              </a:rPr>
              <a:t>多事情，在其中也会涉及到很多新的，甚至不同于你已知编程语言中</a:t>
            </a:r>
            <a:r>
              <a:rPr lang="en-US" altLang="zh-CN" sz="1400" dirty="0" smtClean="0">
                <a:latin typeface="Microsoft YaHei" pitchFamily="34" charset="-122"/>
                <a:ea typeface="Microsoft YaHei" pitchFamily="34" charset="-122"/>
              </a:rPr>
              <a:t>for</a:t>
            </a:r>
            <a:r>
              <a:rPr lang="zh-CN" altLang="en-US" sz="1400" dirty="0" smtClean="0">
                <a:latin typeface="Microsoft YaHei" pitchFamily="34" charset="-122"/>
                <a:ea typeface="Microsoft YaHei" pitchFamily="34" charset="-122"/>
              </a:rPr>
              <a:t>的用法和特性。</a:t>
            </a:r>
            <a:endParaRPr lang="en-US" altLang="zh-CN" sz="1400" dirty="0" smtClean="0">
              <a:latin typeface="Microsoft YaHei" pitchFamily="34" charset="-122"/>
              <a:ea typeface="Microsoft YaHei" pitchFamily="34" charset="-122"/>
            </a:endParaRPr>
          </a:p>
          <a:p>
            <a:pPr>
              <a:lnSpc>
                <a:spcPct val="150000"/>
              </a:lnSpc>
            </a:pPr>
            <a:r>
              <a:rPr lang="en-US" altLang="zh-CN" sz="1400" dirty="0" smtClean="0">
                <a:latin typeface="Microsoft YaHei" pitchFamily="34" charset="-122"/>
                <a:ea typeface="Microsoft YaHei" pitchFamily="34" charset="-122"/>
              </a:rPr>
              <a:t>For</a:t>
            </a:r>
            <a:r>
              <a:rPr lang="zh-CN" altLang="en-US" sz="1400" dirty="0" smtClean="0">
                <a:latin typeface="Microsoft YaHei" pitchFamily="34" charset="-122"/>
                <a:ea typeface="Microsoft YaHei" pitchFamily="34" charset="-122"/>
              </a:rPr>
              <a:t>可以帮助你解决需要反复执行但是带有不同参数或者值的命令，使得很多繁杂的命令集合，只需要一句话就可以实现。</a:t>
            </a:r>
            <a:endParaRPr lang="en-US" altLang="zh-CN" sz="1400"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36208286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smtClean="0">
                <a:solidFill>
                  <a:srgbClr val="7030A0"/>
                </a:solidFill>
                <a:latin typeface="Tahoma" pitchFamily="34" charset="0"/>
                <a:cs typeface="Tahoma" pitchFamily="34" charset="0"/>
              </a:rPr>
              <a:t>4 </a:t>
            </a:r>
            <a:r>
              <a:rPr lang="en-US" altLang="zh-CN" sz="1200" b="1" i="1" dirty="0">
                <a:solidFill>
                  <a:srgbClr val="7030A0"/>
                </a:solidFill>
                <a:latin typeface="Tahoma" pitchFamily="34" charset="0"/>
                <a:cs typeface="Tahoma" pitchFamily="34" charset="0"/>
              </a:rPr>
              <a:t>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41</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683568" y="908720"/>
            <a:ext cx="7242367" cy="2954655"/>
          </a:xfrm>
          <a:prstGeom prst="rect">
            <a:avLst/>
          </a:prstGeom>
          <a:noFill/>
        </p:spPr>
        <p:txBody>
          <a:bodyPr wrap="none" rtlCol="0">
            <a:spAutoFit/>
          </a:bodyPr>
          <a:lstStyle/>
          <a:p>
            <a:pPr>
              <a:lnSpc>
                <a:spcPct val="150000"/>
              </a:lnSpc>
            </a:pPr>
            <a:r>
              <a:rPr kumimoji="1" lang="zh-CN" altLang="en-US" b="1" dirty="0" smtClean="0">
                <a:latin typeface="Microsoft YaHei" pitchFamily="34" charset="-122"/>
                <a:ea typeface="Microsoft YaHei" pitchFamily="34" charset="-122"/>
              </a:rPr>
              <a:t>首先让我们来先了解下</a:t>
            </a:r>
            <a:r>
              <a:rPr lang="en-US" altLang="zh-CN" b="1" dirty="0" smtClean="0">
                <a:latin typeface="Microsoft YaHei" pitchFamily="34" charset="-122"/>
                <a:ea typeface="Microsoft YaHei" pitchFamily="34" charset="-122"/>
              </a:rPr>
              <a:t>FOR</a:t>
            </a:r>
            <a:r>
              <a:rPr lang="zh-CN" altLang="en-US" b="1" dirty="0" smtClean="0">
                <a:latin typeface="Microsoft YaHei" pitchFamily="34" charset="-122"/>
                <a:ea typeface="Microsoft YaHei" pitchFamily="34" charset="-122"/>
              </a:rPr>
              <a:t>命令的基本格式：</a:t>
            </a:r>
            <a:endParaRPr lang="en-US" altLang="zh-CN" b="1" dirty="0" smtClean="0">
              <a:latin typeface="Microsoft YaHei" pitchFamily="34" charset="-122"/>
              <a:ea typeface="Microsoft YaHei" pitchFamily="34" charset="-122"/>
            </a:endParaRPr>
          </a:p>
          <a:p>
            <a:pPr>
              <a:lnSpc>
                <a:spcPct val="150000"/>
              </a:lnSpc>
            </a:pPr>
            <a:endParaRPr lang="en-US" altLang="zh-CN" b="1" dirty="0" smtClean="0">
              <a:latin typeface="Microsoft YaHei" pitchFamily="34" charset="-122"/>
              <a:ea typeface="Microsoft YaHei" pitchFamily="34" charset="-122"/>
            </a:endParaRPr>
          </a:p>
          <a:p>
            <a:pPr>
              <a:lnSpc>
                <a:spcPct val="150000"/>
              </a:lnSpc>
            </a:pPr>
            <a:r>
              <a:rPr kumimoji="1" lang="en-US" altLang="zh-CN" sz="1600" b="1" dirty="0" smtClean="0">
                <a:latin typeface="Microsoft YaHei" pitchFamily="34" charset="-122"/>
                <a:ea typeface="Microsoft YaHei" pitchFamily="34" charset="-122"/>
              </a:rPr>
              <a:t>FOR </a:t>
            </a:r>
            <a:r>
              <a:rPr kumimoji="1" lang="en-US" altLang="zh-CN" sz="1600" dirty="0" smtClean="0">
                <a:latin typeface="Microsoft YaHei" pitchFamily="34" charset="-122"/>
                <a:ea typeface="Microsoft YaHei" pitchFamily="34" charset="-122"/>
              </a:rPr>
              <a:t>%%variable </a:t>
            </a:r>
            <a:r>
              <a:rPr kumimoji="1" lang="en-US" altLang="zh-CN" sz="1600" b="1" dirty="0" smtClean="0">
                <a:latin typeface="Microsoft YaHei" pitchFamily="34" charset="-122"/>
                <a:ea typeface="Microsoft YaHei" pitchFamily="34" charset="-122"/>
              </a:rPr>
              <a:t>IN </a:t>
            </a:r>
            <a:r>
              <a:rPr kumimoji="1" lang="zh-CN" altLang="en-US" sz="1600" dirty="0" smtClean="0">
                <a:latin typeface="Microsoft YaHei" pitchFamily="34" charset="-122"/>
                <a:ea typeface="Microsoft YaHei" pitchFamily="34" charset="-122"/>
              </a:rPr>
              <a:t>（</a:t>
            </a:r>
            <a:r>
              <a:rPr kumimoji="1" lang="en-US" altLang="zh-CN" sz="1600" dirty="0" smtClean="0">
                <a:latin typeface="Microsoft YaHei" pitchFamily="34" charset="-122"/>
                <a:ea typeface="Microsoft YaHei" pitchFamily="34" charset="-122"/>
              </a:rPr>
              <a:t>set</a:t>
            </a:r>
            <a:r>
              <a:rPr kumimoji="1" lang="zh-CN" altLang="en-US" sz="1600" dirty="0" smtClean="0">
                <a:latin typeface="Microsoft YaHei" pitchFamily="34" charset="-122"/>
                <a:ea typeface="Microsoft YaHei" pitchFamily="34" charset="-122"/>
              </a:rPr>
              <a:t>） </a:t>
            </a:r>
            <a:r>
              <a:rPr kumimoji="1" lang="en-US" altLang="zh-CN" sz="1600" b="1" dirty="0" smtClean="0">
                <a:latin typeface="Microsoft YaHei" pitchFamily="34" charset="-122"/>
                <a:ea typeface="Microsoft YaHei" pitchFamily="34" charset="-122"/>
              </a:rPr>
              <a:t>DO </a:t>
            </a:r>
            <a:r>
              <a:rPr kumimoji="1" lang="en-US" altLang="zh-CN" sz="1600" dirty="0" smtClean="0">
                <a:latin typeface="Microsoft YaHei" pitchFamily="34" charset="-122"/>
                <a:ea typeface="Microsoft YaHei" pitchFamily="34" charset="-122"/>
              </a:rPr>
              <a:t>command[command-parameters]</a:t>
            </a:r>
          </a:p>
          <a:p>
            <a:pPr>
              <a:lnSpc>
                <a:spcPct val="150000"/>
              </a:lnSpc>
            </a:pPr>
            <a:endParaRPr kumimoji="1" lang="en-US" altLang="zh-CN" sz="1600" dirty="0" smtClean="0">
              <a:latin typeface="Microsoft YaHei" pitchFamily="34" charset="-122"/>
              <a:ea typeface="Microsoft YaHei" pitchFamily="34" charset="-122"/>
            </a:endParaRPr>
          </a:p>
          <a:p>
            <a:pPr>
              <a:lnSpc>
                <a:spcPct val="150000"/>
              </a:lnSpc>
            </a:pPr>
            <a:r>
              <a:rPr lang="en-US" altLang="ja-JP" sz="1400" dirty="0">
                <a:latin typeface="Microsoft YaHei" pitchFamily="34" charset="-122"/>
                <a:ea typeface="Microsoft YaHei" pitchFamily="34" charset="-122"/>
              </a:rPr>
              <a:t> </a:t>
            </a:r>
            <a:r>
              <a:rPr lang="en-US" altLang="ja-JP" sz="1400" dirty="0" smtClean="0">
                <a:latin typeface="Microsoft YaHei" pitchFamily="34" charset="-122"/>
                <a:ea typeface="Microsoft YaHei" pitchFamily="34" charset="-122"/>
              </a:rPr>
              <a:t>%%variable                                </a:t>
            </a:r>
            <a:r>
              <a:rPr lang="zh-CN" altLang="en-US" sz="1400" dirty="0" smtClean="0">
                <a:latin typeface="Microsoft YaHei" pitchFamily="34" charset="-122"/>
                <a:ea typeface="Microsoft YaHei" pitchFamily="34" charset="-122"/>
              </a:rPr>
              <a:t>指定一个单一字母表示可替换的参数，最常用的是</a:t>
            </a:r>
            <a:r>
              <a:rPr lang="en-US" altLang="zh-CN" sz="1400" dirty="0" smtClean="0">
                <a:latin typeface="Microsoft YaHei" pitchFamily="34" charset="-122"/>
                <a:ea typeface="Microsoft YaHei" pitchFamily="34" charset="-122"/>
              </a:rPr>
              <a:t>%%i</a:t>
            </a:r>
            <a:endParaRPr lang="en-US" altLang="ja-JP" sz="1400" dirty="0" smtClean="0">
              <a:latin typeface="Microsoft YaHei" pitchFamily="34" charset="-122"/>
              <a:ea typeface="Microsoft YaHei" pitchFamily="34" charset="-122"/>
            </a:endParaRPr>
          </a:p>
          <a:p>
            <a:pPr>
              <a:lnSpc>
                <a:spcPct val="150000"/>
              </a:lnSpc>
            </a:pPr>
            <a:r>
              <a:rPr kumimoji="1" lang="en-US" altLang="ja-JP" sz="1400" dirty="0" smtClean="0">
                <a:latin typeface="Microsoft YaHei" pitchFamily="34" charset="-122"/>
                <a:ea typeface="Microsoft YaHei" pitchFamily="34" charset="-122"/>
              </a:rPr>
              <a:t> (set)                                            </a:t>
            </a:r>
            <a:r>
              <a:rPr lang="zh-CN" altLang="en-US" sz="1400" dirty="0" smtClean="0">
                <a:latin typeface="Microsoft YaHei" pitchFamily="34" charset="-122"/>
                <a:ea typeface="Microsoft YaHei" pitchFamily="34" charset="-122"/>
              </a:rPr>
              <a:t>指定一个或一组文件。可以使用通配符</a:t>
            </a:r>
            <a:endParaRPr kumimoji="1" lang="en-US" altLang="ja-JP" sz="1400" dirty="0" smtClean="0">
              <a:latin typeface="Microsoft YaHei" pitchFamily="34" charset="-122"/>
              <a:ea typeface="Microsoft YaHei" pitchFamily="34" charset="-122"/>
            </a:endParaRPr>
          </a:p>
          <a:p>
            <a:pPr>
              <a:lnSpc>
                <a:spcPct val="150000"/>
              </a:lnSpc>
            </a:pPr>
            <a:r>
              <a:rPr kumimoji="1" lang="en-US" altLang="ja-JP" sz="1400" dirty="0" smtClean="0">
                <a:latin typeface="Microsoft YaHei" pitchFamily="34" charset="-122"/>
                <a:ea typeface="Microsoft YaHei" pitchFamily="34" charset="-122"/>
              </a:rPr>
              <a:t> command                                   </a:t>
            </a:r>
            <a:r>
              <a:rPr kumimoji="1" lang="zh-CN" altLang="en-US" sz="1400" dirty="0" smtClean="0">
                <a:latin typeface="Microsoft YaHei" pitchFamily="34" charset="-122"/>
                <a:ea typeface="Microsoft YaHei" pitchFamily="34" charset="-122"/>
              </a:rPr>
              <a:t>指定对每个文件执行的命令</a:t>
            </a:r>
            <a:endParaRPr kumimoji="1" lang="en-US" altLang="ja-JP" sz="1400" dirty="0" smtClean="0">
              <a:latin typeface="Microsoft YaHei" pitchFamily="34" charset="-122"/>
              <a:ea typeface="Microsoft YaHei" pitchFamily="34" charset="-122"/>
            </a:endParaRPr>
          </a:p>
          <a:p>
            <a:pPr>
              <a:lnSpc>
                <a:spcPct val="150000"/>
              </a:lnSpc>
            </a:pPr>
            <a:r>
              <a:rPr lang="en-US" altLang="ja-JP" sz="1400" dirty="0">
                <a:latin typeface="Microsoft YaHei" pitchFamily="34" charset="-122"/>
                <a:ea typeface="Microsoft YaHei" pitchFamily="34" charset="-122"/>
              </a:rPr>
              <a:t> </a:t>
            </a:r>
            <a:r>
              <a:rPr lang="en-US" altLang="ja-JP" sz="1400" dirty="0" smtClean="0">
                <a:latin typeface="Microsoft YaHei" pitchFamily="34" charset="-122"/>
                <a:ea typeface="Microsoft YaHei" pitchFamily="34" charset="-122"/>
              </a:rPr>
              <a:t>command-parameters               </a:t>
            </a:r>
            <a:r>
              <a:rPr lang="zh-CN" altLang="en-US" sz="1400" dirty="0" smtClean="0">
                <a:latin typeface="Microsoft YaHei" pitchFamily="34" charset="-122"/>
                <a:ea typeface="Microsoft YaHei" pitchFamily="34" charset="-122"/>
              </a:rPr>
              <a:t>为特定命令指定参数或命令行开关</a:t>
            </a:r>
            <a:endParaRPr kumimoji="1" lang="ja-JP" altLang="en-US" sz="1400" dirty="0" smtClean="0">
              <a:latin typeface="Microsoft YaHei" pitchFamily="34" charset="-122"/>
              <a:ea typeface="Microsoft YaHei" pitchFamily="34" charset="-122"/>
            </a:endParaRP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3085584"/>
            <a:ext cx="1619523" cy="3528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角丸四角形吹き出し 3"/>
          <p:cNvSpPr/>
          <p:nvPr/>
        </p:nvSpPr>
        <p:spPr>
          <a:xfrm>
            <a:off x="971600" y="3952397"/>
            <a:ext cx="6004754" cy="2140898"/>
          </a:xfrm>
          <a:custGeom>
            <a:avLst/>
            <a:gdLst>
              <a:gd name="connsiteX0" fmla="*/ 0 w 5717398"/>
              <a:gd name="connsiteY0" fmla="*/ 276036 h 1656183"/>
              <a:gd name="connsiteX1" fmla="*/ 276036 w 5717398"/>
              <a:gd name="connsiteY1" fmla="*/ 0 h 1656183"/>
              <a:gd name="connsiteX2" fmla="*/ 3335149 w 5717398"/>
              <a:gd name="connsiteY2" fmla="*/ 0 h 1656183"/>
              <a:gd name="connsiteX3" fmla="*/ 6004754 w 5717398"/>
              <a:gd name="connsiteY3" fmla="*/ -484715 h 1656183"/>
              <a:gd name="connsiteX4" fmla="*/ 4764498 w 5717398"/>
              <a:gd name="connsiteY4" fmla="*/ 0 h 1656183"/>
              <a:gd name="connsiteX5" fmla="*/ 5441362 w 5717398"/>
              <a:gd name="connsiteY5" fmla="*/ 0 h 1656183"/>
              <a:gd name="connsiteX6" fmla="*/ 5717398 w 5717398"/>
              <a:gd name="connsiteY6" fmla="*/ 276036 h 1656183"/>
              <a:gd name="connsiteX7" fmla="*/ 5717398 w 5717398"/>
              <a:gd name="connsiteY7" fmla="*/ 276031 h 1656183"/>
              <a:gd name="connsiteX8" fmla="*/ 5717398 w 5717398"/>
              <a:gd name="connsiteY8" fmla="*/ 276031 h 1656183"/>
              <a:gd name="connsiteX9" fmla="*/ 5717398 w 5717398"/>
              <a:gd name="connsiteY9" fmla="*/ 690076 h 1656183"/>
              <a:gd name="connsiteX10" fmla="*/ 5717398 w 5717398"/>
              <a:gd name="connsiteY10" fmla="*/ 1380147 h 1656183"/>
              <a:gd name="connsiteX11" fmla="*/ 5441362 w 5717398"/>
              <a:gd name="connsiteY11" fmla="*/ 1656183 h 1656183"/>
              <a:gd name="connsiteX12" fmla="*/ 4764498 w 5717398"/>
              <a:gd name="connsiteY12" fmla="*/ 1656183 h 1656183"/>
              <a:gd name="connsiteX13" fmla="*/ 3335149 w 5717398"/>
              <a:gd name="connsiteY13" fmla="*/ 1656183 h 1656183"/>
              <a:gd name="connsiteX14" fmla="*/ 3335149 w 5717398"/>
              <a:gd name="connsiteY14" fmla="*/ 1656183 h 1656183"/>
              <a:gd name="connsiteX15" fmla="*/ 276036 w 5717398"/>
              <a:gd name="connsiteY15" fmla="*/ 1656183 h 1656183"/>
              <a:gd name="connsiteX16" fmla="*/ 0 w 5717398"/>
              <a:gd name="connsiteY16" fmla="*/ 1380147 h 1656183"/>
              <a:gd name="connsiteX17" fmla="*/ 0 w 5717398"/>
              <a:gd name="connsiteY17" fmla="*/ 690076 h 1656183"/>
              <a:gd name="connsiteX18" fmla="*/ 0 w 5717398"/>
              <a:gd name="connsiteY18" fmla="*/ 276031 h 1656183"/>
              <a:gd name="connsiteX19" fmla="*/ 0 w 5717398"/>
              <a:gd name="connsiteY19" fmla="*/ 276031 h 1656183"/>
              <a:gd name="connsiteX20" fmla="*/ 0 w 5717398"/>
              <a:gd name="connsiteY20" fmla="*/ 276036 h 1656183"/>
              <a:gd name="connsiteX0" fmla="*/ 0 w 6004754"/>
              <a:gd name="connsiteY0" fmla="*/ 760751 h 2140898"/>
              <a:gd name="connsiteX1" fmla="*/ 276036 w 6004754"/>
              <a:gd name="connsiteY1" fmla="*/ 484715 h 2140898"/>
              <a:gd name="connsiteX2" fmla="*/ 4626921 w 6004754"/>
              <a:gd name="connsiteY2" fmla="*/ 455687 h 2140898"/>
              <a:gd name="connsiteX3" fmla="*/ 6004754 w 6004754"/>
              <a:gd name="connsiteY3" fmla="*/ 0 h 2140898"/>
              <a:gd name="connsiteX4" fmla="*/ 4764498 w 6004754"/>
              <a:gd name="connsiteY4" fmla="*/ 484715 h 2140898"/>
              <a:gd name="connsiteX5" fmla="*/ 5441362 w 6004754"/>
              <a:gd name="connsiteY5" fmla="*/ 484715 h 2140898"/>
              <a:gd name="connsiteX6" fmla="*/ 5717398 w 6004754"/>
              <a:gd name="connsiteY6" fmla="*/ 760751 h 2140898"/>
              <a:gd name="connsiteX7" fmla="*/ 5717398 w 6004754"/>
              <a:gd name="connsiteY7" fmla="*/ 760746 h 2140898"/>
              <a:gd name="connsiteX8" fmla="*/ 5717398 w 6004754"/>
              <a:gd name="connsiteY8" fmla="*/ 760746 h 2140898"/>
              <a:gd name="connsiteX9" fmla="*/ 5717398 w 6004754"/>
              <a:gd name="connsiteY9" fmla="*/ 1174791 h 2140898"/>
              <a:gd name="connsiteX10" fmla="*/ 5717398 w 6004754"/>
              <a:gd name="connsiteY10" fmla="*/ 1864862 h 2140898"/>
              <a:gd name="connsiteX11" fmla="*/ 5441362 w 6004754"/>
              <a:gd name="connsiteY11" fmla="*/ 2140898 h 2140898"/>
              <a:gd name="connsiteX12" fmla="*/ 4764498 w 6004754"/>
              <a:gd name="connsiteY12" fmla="*/ 2140898 h 2140898"/>
              <a:gd name="connsiteX13" fmla="*/ 3335149 w 6004754"/>
              <a:gd name="connsiteY13" fmla="*/ 2140898 h 2140898"/>
              <a:gd name="connsiteX14" fmla="*/ 3335149 w 6004754"/>
              <a:gd name="connsiteY14" fmla="*/ 2140898 h 2140898"/>
              <a:gd name="connsiteX15" fmla="*/ 276036 w 6004754"/>
              <a:gd name="connsiteY15" fmla="*/ 2140898 h 2140898"/>
              <a:gd name="connsiteX16" fmla="*/ 0 w 6004754"/>
              <a:gd name="connsiteY16" fmla="*/ 1864862 h 2140898"/>
              <a:gd name="connsiteX17" fmla="*/ 0 w 6004754"/>
              <a:gd name="connsiteY17" fmla="*/ 1174791 h 2140898"/>
              <a:gd name="connsiteX18" fmla="*/ 0 w 6004754"/>
              <a:gd name="connsiteY18" fmla="*/ 760746 h 2140898"/>
              <a:gd name="connsiteX19" fmla="*/ 0 w 6004754"/>
              <a:gd name="connsiteY19" fmla="*/ 760746 h 2140898"/>
              <a:gd name="connsiteX20" fmla="*/ 0 w 6004754"/>
              <a:gd name="connsiteY20" fmla="*/ 760751 h 2140898"/>
              <a:gd name="connsiteX0" fmla="*/ 0 w 6004754"/>
              <a:gd name="connsiteY0" fmla="*/ 760751 h 2140898"/>
              <a:gd name="connsiteX1" fmla="*/ 276036 w 6004754"/>
              <a:gd name="connsiteY1" fmla="*/ 484715 h 2140898"/>
              <a:gd name="connsiteX2" fmla="*/ 4626921 w 6004754"/>
              <a:gd name="connsiteY2" fmla="*/ 455687 h 2140898"/>
              <a:gd name="connsiteX3" fmla="*/ 6004754 w 6004754"/>
              <a:gd name="connsiteY3" fmla="*/ 0 h 2140898"/>
              <a:gd name="connsiteX4" fmla="*/ 5243469 w 6004754"/>
              <a:gd name="connsiteY4" fmla="*/ 484715 h 2140898"/>
              <a:gd name="connsiteX5" fmla="*/ 5441362 w 6004754"/>
              <a:gd name="connsiteY5" fmla="*/ 484715 h 2140898"/>
              <a:gd name="connsiteX6" fmla="*/ 5717398 w 6004754"/>
              <a:gd name="connsiteY6" fmla="*/ 760751 h 2140898"/>
              <a:gd name="connsiteX7" fmla="*/ 5717398 w 6004754"/>
              <a:gd name="connsiteY7" fmla="*/ 760746 h 2140898"/>
              <a:gd name="connsiteX8" fmla="*/ 5717398 w 6004754"/>
              <a:gd name="connsiteY8" fmla="*/ 760746 h 2140898"/>
              <a:gd name="connsiteX9" fmla="*/ 5717398 w 6004754"/>
              <a:gd name="connsiteY9" fmla="*/ 1174791 h 2140898"/>
              <a:gd name="connsiteX10" fmla="*/ 5717398 w 6004754"/>
              <a:gd name="connsiteY10" fmla="*/ 1864862 h 2140898"/>
              <a:gd name="connsiteX11" fmla="*/ 5441362 w 6004754"/>
              <a:gd name="connsiteY11" fmla="*/ 2140898 h 2140898"/>
              <a:gd name="connsiteX12" fmla="*/ 4764498 w 6004754"/>
              <a:gd name="connsiteY12" fmla="*/ 2140898 h 2140898"/>
              <a:gd name="connsiteX13" fmla="*/ 3335149 w 6004754"/>
              <a:gd name="connsiteY13" fmla="*/ 2140898 h 2140898"/>
              <a:gd name="connsiteX14" fmla="*/ 3335149 w 6004754"/>
              <a:gd name="connsiteY14" fmla="*/ 2140898 h 2140898"/>
              <a:gd name="connsiteX15" fmla="*/ 276036 w 6004754"/>
              <a:gd name="connsiteY15" fmla="*/ 2140898 h 2140898"/>
              <a:gd name="connsiteX16" fmla="*/ 0 w 6004754"/>
              <a:gd name="connsiteY16" fmla="*/ 1864862 h 2140898"/>
              <a:gd name="connsiteX17" fmla="*/ 0 w 6004754"/>
              <a:gd name="connsiteY17" fmla="*/ 1174791 h 2140898"/>
              <a:gd name="connsiteX18" fmla="*/ 0 w 6004754"/>
              <a:gd name="connsiteY18" fmla="*/ 760746 h 2140898"/>
              <a:gd name="connsiteX19" fmla="*/ 0 w 6004754"/>
              <a:gd name="connsiteY19" fmla="*/ 760746 h 2140898"/>
              <a:gd name="connsiteX20" fmla="*/ 0 w 6004754"/>
              <a:gd name="connsiteY20" fmla="*/ 760751 h 214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04754" h="2140898">
                <a:moveTo>
                  <a:pt x="0" y="760751"/>
                </a:moveTo>
                <a:cubicBezTo>
                  <a:pt x="0" y="608301"/>
                  <a:pt x="123586" y="484715"/>
                  <a:pt x="276036" y="484715"/>
                </a:cubicBezTo>
                <a:lnTo>
                  <a:pt x="4626921" y="455687"/>
                </a:lnTo>
                <a:lnTo>
                  <a:pt x="6004754" y="0"/>
                </a:lnTo>
                <a:lnTo>
                  <a:pt x="5243469" y="484715"/>
                </a:lnTo>
                <a:lnTo>
                  <a:pt x="5441362" y="484715"/>
                </a:lnTo>
                <a:cubicBezTo>
                  <a:pt x="5593812" y="484715"/>
                  <a:pt x="5717398" y="608301"/>
                  <a:pt x="5717398" y="760751"/>
                </a:cubicBezTo>
                <a:lnTo>
                  <a:pt x="5717398" y="760746"/>
                </a:lnTo>
                <a:lnTo>
                  <a:pt x="5717398" y="760746"/>
                </a:lnTo>
                <a:lnTo>
                  <a:pt x="5717398" y="1174791"/>
                </a:lnTo>
                <a:lnTo>
                  <a:pt x="5717398" y="1864862"/>
                </a:lnTo>
                <a:cubicBezTo>
                  <a:pt x="5717398" y="2017312"/>
                  <a:pt x="5593812" y="2140898"/>
                  <a:pt x="5441362" y="2140898"/>
                </a:cubicBezTo>
                <a:lnTo>
                  <a:pt x="4764498" y="2140898"/>
                </a:lnTo>
                <a:lnTo>
                  <a:pt x="3335149" y="2140898"/>
                </a:lnTo>
                <a:lnTo>
                  <a:pt x="3335149" y="2140898"/>
                </a:lnTo>
                <a:lnTo>
                  <a:pt x="276036" y="2140898"/>
                </a:lnTo>
                <a:cubicBezTo>
                  <a:pt x="123586" y="2140898"/>
                  <a:pt x="0" y="2017312"/>
                  <a:pt x="0" y="1864862"/>
                </a:cubicBezTo>
                <a:lnTo>
                  <a:pt x="0" y="1174791"/>
                </a:lnTo>
                <a:lnTo>
                  <a:pt x="0" y="760746"/>
                </a:lnTo>
                <a:lnTo>
                  <a:pt x="0" y="760746"/>
                </a:lnTo>
                <a:lnTo>
                  <a:pt x="0" y="760751"/>
                </a:lnTo>
                <a:close/>
              </a:path>
            </a:pathLst>
          </a:custGeom>
          <a:ln/>
        </p:spPr>
        <p:style>
          <a:lnRef idx="1">
            <a:schemeClr val="dk1"/>
          </a:lnRef>
          <a:fillRef idx="2">
            <a:schemeClr val="dk1"/>
          </a:fillRef>
          <a:effectRef idx="1">
            <a:schemeClr val="dk1"/>
          </a:effectRef>
          <a:fontRef idx="minor">
            <a:schemeClr val="dk1"/>
          </a:fontRef>
        </p:style>
        <p:txBody>
          <a:bodyPr rtlCol="0" anchor="ctr"/>
          <a:lstStyle/>
          <a:p>
            <a:pPr algn="ctr">
              <a:lnSpc>
                <a:spcPct val="150000"/>
              </a:lnSpc>
            </a:pPr>
            <a:endParaRPr lang="en-US" altLang="zh-CN" sz="1600" b="1" dirty="0" smtClean="0">
              <a:solidFill>
                <a:schemeClr val="tx1"/>
              </a:solidFill>
              <a:latin typeface="Microsoft YaHei" pitchFamily="34" charset="-122"/>
              <a:ea typeface="Microsoft YaHei" pitchFamily="34" charset="-122"/>
            </a:endParaRPr>
          </a:p>
          <a:p>
            <a:pPr algn="ctr">
              <a:lnSpc>
                <a:spcPct val="150000"/>
              </a:lnSpc>
            </a:pPr>
            <a:r>
              <a:rPr lang="zh-CN" altLang="en-US" sz="1600" b="1" dirty="0" smtClean="0">
                <a:solidFill>
                  <a:schemeClr val="tx1"/>
                </a:solidFill>
                <a:latin typeface="Microsoft YaHei" pitchFamily="34" charset="-122"/>
                <a:ea typeface="Microsoft YaHei" pitchFamily="34" charset="-122"/>
              </a:rPr>
              <a:t>这样的结构可能不太好理解，即便你学习过编译语言，</a:t>
            </a:r>
            <a:endParaRPr lang="en-US" altLang="zh-CN" sz="1600" b="1" dirty="0" smtClean="0">
              <a:solidFill>
                <a:schemeClr val="tx1"/>
              </a:solidFill>
              <a:latin typeface="Microsoft YaHei" pitchFamily="34" charset="-122"/>
              <a:ea typeface="Microsoft YaHei" pitchFamily="34" charset="-122"/>
            </a:endParaRPr>
          </a:p>
          <a:p>
            <a:pPr algn="ctr">
              <a:lnSpc>
                <a:spcPct val="150000"/>
              </a:lnSpc>
            </a:pPr>
            <a:r>
              <a:rPr lang="zh-CN" altLang="en-US" sz="1600" b="1" dirty="0" smtClean="0">
                <a:solidFill>
                  <a:schemeClr val="tx1"/>
                </a:solidFill>
                <a:latin typeface="Microsoft YaHei" pitchFamily="34" charset="-122"/>
                <a:ea typeface="Microsoft YaHei" pitchFamily="34" charset="-122"/>
              </a:rPr>
              <a:t>这样的</a:t>
            </a:r>
            <a:r>
              <a:rPr lang="en-US" altLang="zh-CN" sz="1600" b="1" dirty="0" smtClean="0">
                <a:solidFill>
                  <a:schemeClr val="tx1"/>
                </a:solidFill>
                <a:latin typeface="Microsoft YaHei" pitchFamily="34" charset="-122"/>
                <a:ea typeface="Microsoft YaHei" pitchFamily="34" charset="-122"/>
              </a:rPr>
              <a:t>For</a:t>
            </a:r>
            <a:r>
              <a:rPr lang="zh-CN" altLang="en-US" sz="1600" b="1" dirty="0" smtClean="0">
                <a:solidFill>
                  <a:schemeClr val="tx1"/>
                </a:solidFill>
                <a:latin typeface="Microsoft YaHei" pitchFamily="34" charset="-122"/>
                <a:ea typeface="Microsoft YaHei" pitchFamily="34" charset="-122"/>
              </a:rPr>
              <a:t>格式可能也不太常用，还是让我们来点更生动</a:t>
            </a:r>
            <a:endParaRPr lang="en-US" altLang="zh-CN" sz="1600" b="1" dirty="0" smtClean="0">
              <a:solidFill>
                <a:schemeClr val="tx1"/>
              </a:solidFill>
              <a:latin typeface="Microsoft YaHei" pitchFamily="34" charset="-122"/>
              <a:ea typeface="Microsoft YaHei" pitchFamily="34" charset="-122"/>
            </a:endParaRPr>
          </a:p>
          <a:p>
            <a:pPr algn="ctr">
              <a:lnSpc>
                <a:spcPct val="150000"/>
              </a:lnSpc>
            </a:pPr>
            <a:r>
              <a:rPr lang="zh-CN" altLang="en-US" sz="1600" b="1" dirty="0" smtClean="0">
                <a:solidFill>
                  <a:schemeClr val="tx1"/>
                </a:solidFill>
                <a:latin typeface="Microsoft YaHei" pitchFamily="34" charset="-122"/>
                <a:ea typeface="Microsoft YaHei" pitchFamily="34" charset="-122"/>
              </a:rPr>
              <a:t>更</a:t>
            </a:r>
            <a:r>
              <a:rPr lang="en-US" altLang="zh-CN" sz="1600" b="1" dirty="0" smtClean="0">
                <a:solidFill>
                  <a:schemeClr val="tx1"/>
                </a:solidFill>
                <a:latin typeface="Microsoft YaHei" pitchFamily="34" charset="-122"/>
                <a:ea typeface="Microsoft YaHei" pitchFamily="34" charset="-122"/>
              </a:rPr>
              <a:t>Coooo~ool</a:t>
            </a:r>
            <a:r>
              <a:rPr lang="zh-CN" altLang="en-US" sz="1600" b="1" dirty="0" smtClean="0">
                <a:solidFill>
                  <a:schemeClr val="tx1"/>
                </a:solidFill>
                <a:latin typeface="Microsoft YaHei" pitchFamily="34" charset="-122"/>
                <a:ea typeface="Microsoft YaHei" pitchFamily="34" charset="-122"/>
              </a:rPr>
              <a:t>的例子吧！</a:t>
            </a:r>
            <a:endParaRPr kumimoji="1" lang="ja-JP" altLang="en-US" sz="1600" b="1" dirty="0">
              <a:solidFill>
                <a:schemeClr val="tx1"/>
              </a:solidFill>
              <a:latin typeface="Microsoft YaHei" pitchFamily="34" charset="-122"/>
              <a:ea typeface="Microsoft YaHei" pitchFamily="34" charset="-122"/>
            </a:endParaRPr>
          </a:p>
        </p:txBody>
      </p:sp>
    </p:spTree>
    <p:extLst>
      <p:ext uri="{BB962C8B-B14F-4D97-AF65-F5344CB8AC3E}">
        <p14:creationId xmlns:p14="http://schemas.microsoft.com/office/powerpoint/2010/main" val="283806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4 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42</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1132">
            <a:off x="903410" y="1772816"/>
            <a:ext cx="165262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3131840" y="2052866"/>
            <a:ext cx="4680520" cy="2262158"/>
          </a:xfrm>
          <a:prstGeom prst="rect">
            <a:avLst/>
          </a:prstGeom>
          <a:noFill/>
        </p:spPr>
        <p:txBody>
          <a:bodyPr wrap="square" rtlCol="0">
            <a:spAutoFit/>
          </a:bodyPr>
          <a:lstStyle/>
          <a:p>
            <a:pPr>
              <a:lnSpc>
                <a:spcPct val="150000"/>
              </a:lnSpc>
            </a:pPr>
            <a:r>
              <a:rPr kumimoji="1" lang="zh-CN" altLang="en-US" sz="1400" b="1" dirty="0" smtClean="0">
                <a:latin typeface="Microsoft YaHei" pitchFamily="34" charset="-122"/>
                <a:ea typeface="Microsoft YaHei" pitchFamily="34" charset="-122"/>
              </a:rPr>
              <a:t>知道了</a:t>
            </a:r>
            <a:r>
              <a:rPr kumimoji="1" lang="en-US" altLang="zh-CN" sz="1400" b="1" dirty="0" smtClean="0">
                <a:latin typeface="Microsoft YaHei" pitchFamily="34" charset="-122"/>
                <a:ea typeface="Microsoft YaHei" pitchFamily="34" charset="-122"/>
              </a:rPr>
              <a:t>for</a:t>
            </a:r>
            <a:r>
              <a:rPr kumimoji="1" lang="zh-CN" altLang="en-US" sz="1400" b="1" dirty="0" smtClean="0">
                <a:latin typeface="Microsoft YaHei" pitchFamily="34" charset="-122"/>
                <a:ea typeface="Microsoft YaHei" pitchFamily="34" charset="-122"/>
              </a:rPr>
              <a:t>的基本感念和原理之后，我们还需要了解下</a:t>
            </a:r>
            <a:r>
              <a:rPr kumimoji="1" lang="en-US" altLang="zh-CN" sz="1400" b="1" dirty="0" smtClean="0">
                <a:latin typeface="Microsoft YaHei" pitchFamily="34" charset="-122"/>
                <a:ea typeface="Microsoft YaHei" pitchFamily="34" charset="-122"/>
              </a:rPr>
              <a:t>for</a:t>
            </a:r>
            <a:r>
              <a:rPr kumimoji="1" lang="zh-CN" altLang="en-US" sz="1400" b="1" dirty="0" smtClean="0">
                <a:latin typeface="Microsoft YaHei" pitchFamily="34" charset="-122"/>
                <a:ea typeface="Microsoft YaHei" pitchFamily="34" charset="-122"/>
              </a:rPr>
              <a:t>的参数。</a:t>
            </a:r>
            <a:endParaRPr kumimoji="1" lang="en-US" altLang="zh-CN" sz="1400" b="1" dirty="0" smtClean="0">
              <a:latin typeface="Microsoft YaHei" pitchFamily="34" charset="-122"/>
              <a:ea typeface="Microsoft YaHei" pitchFamily="34" charset="-122"/>
            </a:endParaRPr>
          </a:p>
          <a:p>
            <a:pPr>
              <a:lnSpc>
                <a:spcPct val="150000"/>
              </a:lnSpc>
            </a:pPr>
            <a:r>
              <a:rPr lang="zh-CN" altLang="en-US" sz="1400" b="1" dirty="0" smtClean="0">
                <a:latin typeface="Microsoft YaHei" pitchFamily="34" charset="-122"/>
                <a:ea typeface="Microsoft YaHei" pitchFamily="34" charset="-122"/>
              </a:rPr>
              <a:t>没错，</a:t>
            </a:r>
            <a:r>
              <a:rPr lang="en-US" altLang="zh-CN" sz="1400" b="1" dirty="0" smtClean="0">
                <a:latin typeface="Microsoft YaHei" pitchFamily="34" charset="-122"/>
                <a:ea typeface="Microsoft YaHei" pitchFamily="34" charset="-122"/>
              </a:rPr>
              <a:t>for</a:t>
            </a:r>
            <a:r>
              <a:rPr lang="zh-CN" altLang="en-US" sz="1400" b="1" dirty="0" smtClean="0">
                <a:latin typeface="Microsoft YaHei" pitchFamily="34" charset="-122"/>
                <a:ea typeface="Microsoft YaHei" pitchFamily="34" charset="-122"/>
              </a:rPr>
              <a:t>是有参数的命令，它支持四个参数，分别是：</a:t>
            </a:r>
            <a:endParaRPr lang="en-US" altLang="zh-CN" sz="1400" b="1" dirty="0" smtClean="0">
              <a:latin typeface="Microsoft YaHei" pitchFamily="34" charset="-122"/>
              <a:ea typeface="Microsoft YaHei" pitchFamily="34" charset="-122"/>
            </a:endParaRPr>
          </a:p>
          <a:p>
            <a:pPr>
              <a:lnSpc>
                <a:spcPct val="150000"/>
              </a:lnSpc>
            </a:pPr>
            <a:r>
              <a:rPr lang="en-US" altLang="ja-JP" sz="2400" b="1" dirty="0" smtClean="0">
                <a:latin typeface="Microsoft YaHei" pitchFamily="34" charset="-122"/>
                <a:ea typeface="Microsoft YaHei" pitchFamily="34" charset="-122"/>
              </a:rPr>
              <a:t>/</a:t>
            </a:r>
            <a:r>
              <a:rPr lang="en-US" altLang="zh-CN" sz="2400" b="1" dirty="0" smtClean="0">
                <a:latin typeface="Microsoft YaHei" pitchFamily="34" charset="-122"/>
                <a:ea typeface="Microsoft YaHei" pitchFamily="34" charset="-122"/>
              </a:rPr>
              <a:t>D</a:t>
            </a:r>
            <a:r>
              <a:rPr lang="en-US" altLang="ja-JP" sz="2400" b="1" dirty="0" smtClean="0">
                <a:latin typeface="Microsoft YaHei" pitchFamily="34" charset="-122"/>
                <a:ea typeface="Microsoft YaHei" pitchFamily="34" charset="-122"/>
              </a:rPr>
              <a:t>   /</a:t>
            </a:r>
            <a:r>
              <a:rPr lang="en-US" altLang="zh-CN" sz="2400" b="1" dirty="0" smtClean="0">
                <a:latin typeface="Microsoft YaHei" pitchFamily="34" charset="-122"/>
                <a:ea typeface="Microsoft YaHei" pitchFamily="34" charset="-122"/>
              </a:rPr>
              <a:t>R  </a:t>
            </a:r>
            <a:r>
              <a:rPr lang="en-US" altLang="ja-JP" sz="2400" b="1" dirty="0" smtClean="0">
                <a:latin typeface="Microsoft YaHei" pitchFamily="34" charset="-122"/>
                <a:ea typeface="Microsoft YaHei" pitchFamily="34" charset="-122"/>
              </a:rPr>
              <a:t> /</a:t>
            </a:r>
            <a:r>
              <a:rPr lang="en-US" altLang="zh-CN" sz="2400" b="1" dirty="0" smtClean="0">
                <a:latin typeface="Microsoft YaHei" pitchFamily="34" charset="-122"/>
                <a:ea typeface="Microsoft YaHei" pitchFamily="34" charset="-122"/>
              </a:rPr>
              <a:t>F  </a:t>
            </a:r>
            <a:r>
              <a:rPr lang="en-US" altLang="ja-JP" sz="2400" b="1" dirty="0" smtClean="0">
                <a:latin typeface="Microsoft YaHei" pitchFamily="34" charset="-122"/>
                <a:ea typeface="Microsoft YaHei" pitchFamily="34" charset="-122"/>
              </a:rPr>
              <a:t> /</a:t>
            </a:r>
            <a:r>
              <a:rPr lang="en-US" altLang="zh-CN" sz="2400" b="1" dirty="0">
                <a:latin typeface="Microsoft YaHei" pitchFamily="34" charset="-122"/>
                <a:ea typeface="Microsoft YaHei" pitchFamily="34" charset="-122"/>
              </a:rPr>
              <a:t>L</a:t>
            </a:r>
            <a:endParaRPr lang="en-US" altLang="ja-JP" sz="2400" b="1" dirty="0" smtClean="0">
              <a:latin typeface="Microsoft YaHei" pitchFamily="34" charset="-122"/>
              <a:ea typeface="Microsoft YaHei" pitchFamily="34" charset="-122"/>
            </a:endParaRPr>
          </a:p>
          <a:p>
            <a:pPr>
              <a:lnSpc>
                <a:spcPct val="150000"/>
              </a:lnSpc>
            </a:pPr>
            <a:r>
              <a:rPr kumimoji="1" lang="zh-CN" altLang="en-US" sz="1400" b="1" dirty="0" smtClean="0">
                <a:latin typeface="Microsoft YaHei" pitchFamily="34" charset="-122"/>
                <a:ea typeface="Microsoft YaHei" pitchFamily="34" charset="-122"/>
              </a:rPr>
              <a:t>使用不同的参数，</a:t>
            </a:r>
            <a:r>
              <a:rPr kumimoji="1" lang="en-US" altLang="zh-CN" sz="1400" b="1" dirty="0" smtClean="0">
                <a:latin typeface="Microsoft YaHei" pitchFamily="34" charset="-122"/>
                <a:ea typeface="Microsoft YaHei" pitchFamily="34" charset="-122"/>
              </a:rPr>
              <a:t>for</a:t>
            </a:r>
            <a:r>
              <a:rPr kumimoji="1" lang="zh-CN" altLang="en-US" sz="1400" b="1" dirty="0" smtClean="0">
                <a:latin typeface="Microsoft YaHei" pitchFamily="34" charset="-122"/>
                <a:ea typeface="Microsoft YaHei" pitchFamily="34" charset="-122"/>
              </a:rPr>
              <a:t>的功能和效果也会有很大不同，下面我们会通过一些例子来详细说明他们。</a:t>
            </a:r>
            <a:endParaRPr kumimoji="1" lang="ja-JP" altLang="en-US" sz="1400" b="1"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3996998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4 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43</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611560" y="620688"/>
            <a:ext cx="8113340" cy="2631490"/>
          </a:xfrm>
          <a:prstGeom prst="rect">
            <a:avLst/>
          </a:prstGeom>
          <a:noFill/>
        </p:spPr>
        <p:txBody>
          <a:bodyPr wrap="square" rtlCol="0">
            <a:spAutoFit/>
          </a:bodyPr>
          <a:lstStyle/>
          <a:p>
            <a:pPr>
              <a:lnSpc>
                <a:spcPct val="150000"/>
              </a:lnSpc>
            </a:pPr>
            <a:r>
              <a:rPr lang="zh-CN" altLang="en-US" b="1" dirty="0" smtClean="0">
                <a:latin typeface="Microsoft YaHei" pitchFamily="34" charset="-122"/>
                <a:ea typeface="Microsoft YaHei" pitchFamily="34" charset="-122"/>
              </a:rPr>
              <a:t>参数 </a:t>
            </a:r>
            <a:r>
              <a:rPr lang="en-US" altLang="zh-CN" b="1" dirty="0" smtClean="0">
                <a:latin typeface="Microsoft YaHei" pitchFamily="34" charset="-122"/>
                <a:ea typeface="Microsoft YaHei" pitchFamily="34" charset="-122"/>
              </a:rPr>
              <a:t>/d</a:t>
            </a:r>
          </a:p>
          <a:p>
            <a:pPr>
              <a:lnSpc>
                <a:spcPct val="150000"/>
              </a:lnSpc>
            </a:pPr>
            <a:endParaRPr kumimoji="1" lang="en-US" altLang="ja-JP" b="1" dirty="0">
              <a:latin typeface="Microsoft YaHei" pitchFamily="34" charset="-122"/>
              <a:ea typeface="Microsoft YaHei" pitchFamily="34" charset="-122"/>
            </a:endParaRPr>
          </a:p>
          <a:p>
            <a:pPr>
              <a:lnSpc>
                <a:spcPct val="150000"/>
              </a:lnSpc>
            </a:pPr>
            <a:r>
              <a:rPr lang="en-US" altLang="zh-CN" sz="1600" b="1" dirty="0">
                <a:latin typeface="Microsoft YaHei" pitchFamily="34" charset="-122"/>
                <a:ea typeface="Microsoft YaHei" pitchFamily="34" charset="-122"/>
              </a:rPr>
              <a:t>FOR </a:t>
            </a:r>
            <a:r>
              <a:rPr lang="en-US" altLang="zh-CN" sz="1600" b="1" dirty="0" smtClean="0">
                <a:latin typeface="Microsoft YaHei" pitchFamily="34" charset="-122"/>
                <a:ea typeface="Microsoft YaHei" pitchFamily="34" charset="-122"/>
              </a:rPr>
              <a:t> /D </a:t>
            </a:r>
            <a:r>
              <a:rPr lang="en-US" altLang="zh-CN" sz="1600" dirty="0" smtClean="0">
                <a:latin typeface="Microsoft YaHei" pitchFamily="34" charset="-122"/>
                <a:ea typeface="Microsoft YaHei" pitchFamily="34" charset="-122"/>
              </a:rPr>
              <a:t>%%</a:t>
            </a:r>
            <a:r>
              <a:rPr lang="en-US" altLang="zh-CN" sz="1600" dirty="0">
                <a:latin typeface="Microsoft YaHei" pitchFamily="34" charset="-122"/>
                <a:ea typeface="Microsoft YaHei" pitchFamily="34" charset="-122"/>
              </a:rPr>
              <a:t>variable </a:t>
            </a:r>
            <a:r>
              <a:rPr lang="en-US" altLang="zh-CN" sz="1600" b="1" dirty="0">
                <a:latin typeface="Microsoft YaHei" pitchFamily="34" charset="-122"/>
                <a:ea typeface="Microsoft YaHei" pitchFamily="34" charset="-122"/>
              </a:rPr>
              <a:t>IN </a:t>
            </a:r>
            <a:r>
              <a:rPr lang="zh-CN" altLang="en-US" sz="1600" dirty="0">
                <a:latin typeface="Microsoft YaHei" pitchFamily="34" charset="-122"/>
                <a:ea typeface="Microsoft YaHei" pitchFamily="34" charset="-122"/>
              </a:rPr>
              <a:t>（</a:t>
            </a:r>
            <a:r>
              <a:rPr lang="en-US" altLang="zh-CN" sz="1600" dirty="0">
                <a:latin typeface="Microsoft YaHei" pitchFamily="34" charset="-122"/>
                <a:ea typeface="Microsoft YaHei" pitchFamily="34" charset="-122"/>
              </a:rPr>
              <a:t>set</a:t>
            </a:r>
            <a:r>
              <a:rPr lang="zh-CN" altLang="en-US" sz="1600" dirty="0">
                <a:latin typeface="Microsoft YaHei" pitchFamily="34" charset="-122"/>
                <a:ea typeface="Microsoft YaHei" pitchFamily="34" charset="-122"/>
              </a:rPr>
              <a:t>） </a:t>
            </a:r>
            <a:r>
              <a:rPr lang="en-US" altLang="zh-CN" sz="1600" b="1" dirty="0">
                <a:latin typeface="Microsoft YaHei" pitchFamily="34" charset="-122"/>
                <a:ea typeface="Microsoft YaHei" pitchFamily="34" charset="-122"/>
              </a:rPr>
              <a:t>DO </a:t>
            </a:r>
            <a:r>
              <a:rPr lang="en-US" altLang="zh-CN" sz="1600" dirty="0" smtClean="0">
                <a:latin typeface="Microsoft YaHei" pitchFamily="34" charset="-122"/>
                <a:ea typeface="Microsoft YaHei" pitchFamily="34" charset="-122"/>
              </a:rPr>
              <a:t>command[command-parameters]</a:t>
            </a:r>
          </a:p>
          <a:p>
            <a:pPr>
              <a:lnSpc>
                <a:spcPct val="150000"/>
              </a:lnSpc>
            </a:pPr>
            <a:r>
              <a:rPr lang="en-US" altLang="zh-CN" sz="1600" b="1" dirty="0">
                <a:latin typeface="Microsoft YaHei" pitchFamily="34" charset="-122"/>
                <a:ea typeface="Microsoft YaHei" pitchFamily="34" charset="-122"/>
              </a:rPr>
              <a:t> </a:t>
            </a:r>
            <a:r>
              <a:rPr lang="en-US" altLang="zh-CN" sz="1600" b="1" dirty="0" smtClean="0">
                <a:latin typeface="Microsoft YaHei" pitchFamily="34" charset="-122"/>
                <a:ea typeface="Microsoft YaHei" pitchFamily="34" charset="-122"/>
              </a:rPr>
              <a:t>        </a:t>
            </a:r>
            <a:r>
              <a:rPr lang="zh-CN" altLang="en-US" sz="1400" dirty="0" smtClean="0">
                <a:latin typeface="Microsoft YaHei" pitchFamily="34" charset="-122"/>
                <a:ea typeface="Microsoft YaHei" pitchFamily="34" charset="-122"/>
              </a:rPr>
              <a:t>如果集（</a:t>
            </a:r>
            <a:r>
              <a:rPr lang="en-US" altLang="zh-CN" sz="1400" dirty="0" smtClean="0">
                <a:latin typeface="Microsoft YaHei" pitchFamily="34" charset="-122"/>
                <a:ea typeface="Microsoft YaHei" pitchFamily="34" charset="-122"/>
              </a:rPr>
              <a:t>set</a:t>
            </a:r>
            <a:r>
              <a:rPr lang="zh-CN" altLang="en-US" sz="1400" dirty="0" smtClean="0">
                <a:latin typeface="Microsoft YaHei" pitchFamily="34" charset="-122"/>
                <a:ea typeface="Microsoft YaHei" pitchFamily="34" charset="-122"/>
              </a:rPr>
              <a:t>）中包含通配符（</a:t>
            </a:r>
            <a:r>
              <a:rPr lang="en-US" altLang="zh-CN" sz="1400" dirty="0" smtClean="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或？），则将对</a:t>
            </a:r>
            <a:r>
              <a:rPr lang="en-US" altLang="zh-CN" sz="1400" dirty="0" smtClean="0">
                <a:latin typeface="Microsoft YaHei" pitchFamily="34" charset="-122"/>
                <a:ea typeface="Microsoft YaHei" pitchFamily="34" charset="-122"/>
              </a:rPr>
              <a:t>set</a:t>
            </a:r>
            <a:r>
              <a:rPr lang="zh-CN" altLang="en-US" sz="1400" dirty="0" smtClean="0">
                <a:latin typeface="Microsoft YaHei" pitchFamily="34" charset="-122"/>
                <a:ea typeface="Microsoft YaHei" pitchFamily="34" charset="-122"/>
              </a:rPr>
              <a:t>相匹的每个目录（而不是目录中的文件组）执行指定的</a:t>
            </a:r>
            <a:r>
              <a:rPr lang="en-US" altLang="zh-CN" sz="1400" dirty="0" smtClean="0">
                <a:latin typeface="Microsoft YaHei" pitchFamily="34" charset="-122"/>
                <a:ea typeface="Microsoft YaHei" pitchFamily="34" charset="-122"/>
              </a:rPr>
              <a:t>command</a:t>
            </a:r>
            <a:r>
              <a:rPr lang="zh-CN" altLang="en-US" sz="1400" dirty="0" smtClean="0">
                <a:latin typeface="Microsoft YaHei" pitchFamily="34" charset="-122"/>
                <a:ea typeface="Microsoft YaHei" pitchFamily="34" charset="-122"/>
              </a:rPr>
              <a:t>。</a:t>
            </a:r>
            <a:endParaRPr lang="en-US" altLang="zh-CN" sz="1400" dirty="0" smtClean="0">
              <a:latin typeface="Microsoft YaHei" pitchFamily="34" charset="-122"/>
              <a:ea typeface="Microsoft YaHei" pitchFamily="34" charset="-122"/>
            </a:endParaRPr>
          </a:p>
          <a:p>
            <a:pPr>
              <a:lnSpc>
                <a:spcPct val="150000"/>
              </a:lnSpc>
            </a:pPr>
            <a:r>
              <a:rPr lang="en-US" altLang="ja-JP" sz="1400" dirty="0" smtClean="0">
                <a:latin typeface="Microsoft YaHei" pitchFamily="34" charset="-122"/>
                <a:ea typeface="Microsoft YaHei" pitchFamily="34" charset="-122"/>
              </a:rPr>
              <a:t> </a:t>
            </a:r>
          </a:p>
          <a:p>
            <a:pPr>
              <a:lnSpc>
                <a:spcPct val="150000"/>
              </a:lnSpc>
            </a:pPr>
            <a:r>
              <a:rPr kumimoji="1" lang="zh-CN" altLang="en-US" sz="1400" dirty="0" smtClean="0">
                <a:latin typeface="Microsoft YaHei" pitchFamily="34" charset="-122"/>
                <a:ea typeface="Microsoft YaHei" pitchFamily="34" charset="-122"/>
              </a:rPr>
              <a:t>这个参数主要用来目录搜索，不会搜索文件，例如下面的例子：</a:t>
            </a:r>
            <a:endParaRPr kumimoji="1" lang="en-US" altLang="zh-CN" sz="1400" dirty="0" smtClean="0">
              <a:latin typeface="Microsoft YaHei" pitchFamily="34" charset="-122"/>
              <a:ea typeface="Microsoft YaHei" pitchFamily="34" charset="-122"/>
            </a:endParaRPr>
          </a:p>
        </p:txBody>
      </p:sp>
      <p:sp>
        <p:nvSpPr>
          <p:cNvPr id="6" name="テキスト ボックス 5"/>
          <p:cNvSpPr txBox="1"/>
          <p:nvPr/>
        </p:nvSpPr>
        <p:spPr>
          <a:xfrm>
            <a:off x="689701" y="4158764"/>
            <a:ext cx="4332518" cy="830997"/>
          </a:xfrm>
          <a:prstGeom prst="rect">
            <a:avLst/>
          </a:prstGeom>
          <a:noFill/>
        </p:spPr>
        <p:txBody>
          <a:bodyPr wrap="square" rtlCol="0">
            <a:spAutoFit/>
          </a:bodyPr>
          <a:lstStyle/>
          <a:p>
            <a:r>
              <a:rPr kumimoji="1" lang="en-US" altLang="ja-JP" sz="1600" b="1" dirty="0" smtClean="0">
                <a:latin typeface="Courier New" pitchFamily="49" charset="0"/>
                <a:ea typeface="Meiryo UI" pitchFamily="50" charset="-128"/>
                <a:cs typeface="Courier New" pitchFamily="49" charset="0"/>
              </a:rPr>
              <a:t>@</a:t>
            </a:r>
            <a:r>
              <a:rPr kumimoji="1" lang="en-US" altLang="zh-CN" sz="1600" b="1" dirty="0" smtClean="0">
                <a:latin typeface="Courier New" pitchFamily="49" charset="0"/>
                <a:ea typeface="Meiryo UI" pitchFamily="50" charset="-128"/>
                <a:cs typeface="Courier New" pitchFamily="49" charset="0"/>
              </a:rPr>
              <a:t>echo off</a:t>
            </a:r>
          </a:p>
          <a:p>
            <a:r>
              <a:rPr lang="en-US" altLang="zh-CN" sz="1600" b="1" dirty="0" smtClean="0">
                <a:latin typeface="Courier New" pitchFamily="49" charset="0"/>
                <a:ea typeface="Meiryo UI" pitchFamily="50" charset="-128"/>
                <a:cs typeface="Courier New" pitchFamily="49" charset="0"/>
              </a:rPr>
              <a:t>for /d %%i in (c:\*) do echo %%i </a:t>
            </a:r>
            <a:endParaRPr lang="en-US" altLang="ja-JP" sz="1600" b="1" dirty="0" smtClean="0">
              <a:latin typeface="Courier New" pitchFamily="49" charset="0"/>
              <a:ea typeface="Meiryo UI" pitchFamily="50" charset="-128"/>
              <a:cs typeface="Courier New" pitchFamily="49" charset="0"/>
            </a:endParaRPr>
          </a:p>
          <a:p>
            <a:r>
              <a:rPr lang="en-US" altLang="ja-JP" sz="1600" b="1" dirty="0" smtClean="0">
                <a:latin typeface="Courier New" pitchFamily="49" charset="0"/>
                <a:ea typeface="Meiryo UI" pitchFamily="50" charset="-128"/>
                <a:cs typeface="Courier New" pitchFamily="49" charset="0"/>
              </a:rPr>
              <a:t>pause</a:t>
            </a:r>
            <a:endParaRPr kumimoji="1" lang="ja-JP" altLang="en-US" sz="1600" b="1" dirty="0" smtClean="0">
              <a:latin typeface="Courier New" pitchFamily="49" charset="0"/>
              <a:ea typeface="Meiryo UI" pitchFamily="50" charset="-128"/>
              <a:cs typeface="Courier New" pitchFamily="49" charset="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497437"/>
            <a:ext cx="4077494" cy="29749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388238" y="3726096"/>
            <a:ext cx="1742785" cy="369332"/>
          </a:xfrm>
          <a:prstGeom prst="rect">
            <a:avLst/>
          </a:prstGeom>
          <a:noFill/>
        </p:spPr>
        <p:txBody>
          <a:bodyPr wrap="none" rtlCol="0">
            <a:spAutoFit/>
          </a:bodyPr>
          <a:lstStyle/>
          <a:p>
            <a:r>
              <a:rPr lang="en-US" altLang="zh-CN" b="1" i="1" dirty="0" smtClean="0">
                <a:solidFill>
                  <a:srgbClr val="CC00CC"/>
                </a:solidFill>
                <a:latin typeface="Lucida Handwriting" pitchFamily="66" charset="0"/>
                <a:ea typeface="Microsoft YaHei" pitchFamily="34" charset="-122"/>
                <a:cs typeface="Courier New" pitchFamily="49" charset="0"/>
              </a:rPr>
              <a:t>Example 1</a:t>
            </a:r>
            <a:r>
              <a:rPr lang="zh-CN" altLang="en-US" b="1" i="1" dirty="0" smtClean="0">
                <a:solidFill>
                  <a:srgbClr val="CC00CC"/>
                </a:solidFill>
                <a:latin typeface="Lucida Handwriting" pitchFamily="66" charset="0"/>
                <a:ea typeface="Microsoft YaHei" pitchFamily="34" charset="-122"/>
                <a:cs typeface="Courier New" pitchFamily="49" charset="0"/>
              </a:rPr>
              <a:t>：</a:t>
            </a:r>
            <a:endParaRPr kumimoji="1" lang="ja-JP" altLang="en-US" b="1" i="1" dirty="0" smtClean="0">
              <a:solidFill>
                <a:srgbClr val="CC00CC"/>
              </a:solidFill>
              <a:latin typeface="Lucida Handwriting" pitchFamily="66" charset="0"/>
              <a:ea typeface="Microsoft YaHei" pitchFamily="34" charset="-122"/>
              <a:cs typeface="Courier New" pitchFamily="49" charset="0"/>
            </a:endParaRPr>
          </a:p>
        </p:txBody>
      </p:sp>
      <p:sp>
        <p:nvSpPr>
          <p:cNvPr id="8" name="テキスト ボックス 7"/>
          <p:cNvSpPr txBox="1"/>
          <p:nvPr/>
        </p:nvSpPr>
        <p:spPr>
          <a:xfrm>
            <a:off x="685102" y="5085184"/>
            <a:ext cx="3961434" cy="700576"/>
          </a:xfrm>
          <a:prstGeom prst="rect">
            <a:avLst/>
          </a:prstGeom>
          <a:noFill/>
        </p:spPr>
        <p:txBody>
          <a:bodyPr wrap="square" rtlCol="0">
            <a:spAutoFit/>
          </a:bodyPr>
          <a:lstStyle/>
          <a:p>
            <a:pPr>
              <a:lnSpc>
                <a:spcPct val="150000"/>
              </a:lnSpc>
            </a:pPr>
            <a:r>
              <a:rPr kumimoji="1" lang="zh-CN" altLang="en-US" sz="1400" b="1" dirty="0" smtClean="0">
                <a:latin typeface="Microsoft YaHei" pitchFamily="34" charset="-122"/>
                <a:ea typeface="Microsoft YaHei" pitchFamily="34" charset="-122"/>
              </a:rPr>
              <a:t>运行会把</a:t>
            </a:r>
            <a:r>
              <a:rPr kumimoji="1" lang="en-US" altLang="zh-CN" sz="1400" b="1" dirty="0" smtClean="0">
                <a:latin typeface="Microsoft YaHei" pitchFamily="34" charset="-122"/>
                <a:ea typeface="Microsoft YaHei" pitchFamily="34" charset="-122"/>
              </a:rPr>
              <a:t>C</a:t>
            </a:r>
            <a:r>
              <a:rPr kumimoji="1" lang="zh-CN" altLang="en-US" sz="1400" b="1" dirty="0" smtClean="0">
                <a:latin typeface="Microsoft YaHei" pitchFamily="34" charset="-122"/>
                <a:ea typeface="Microsoft YaHei" pitchFamily="34" charset="-122"/>
              </a:rPr>
              <a:t>盘根目录下的全部目录打印出来，而文件名字并不显示。</a:t>
            </a:r>
            <a:endParaRPr kumimoji="1" lang="ja-JP" altLang="en-US" sz="1400" b="1" dirty="0" smtClean="0">
              <a:latin typeface="Microsoft YaHei" pitchFamily="34" charset="-122"/>
              <a:ea typeface="Microsoft YaHei" pitchFamily="34" charset="-122"/>
            </a:endParaRPr>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2059" y="4984924"/>
            <a:ext cx="3048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テキスト ボックス 11"/>
          <p:cNvSpPr txBox="1"/>
          <p:nvPr/>
        </p:nvSpPr>
        <p:spPr>
          <a:xfrm>
            <a:off x="673702" y="4158763"/>
            <a:ext cx="4332518" cy="830997"/>
          </a:xfrm>
          <a:prstGeom prst="rect">
            <a:avLst/>
          </a:prstGeom>
          <a:noFill/>
        </p:spPr>
        <p:txBody>
          <a:bodyPr wrap="square" rtlCol="0">
            <a:spAutoFit/>
          </a:bodyPr>
          <a:lstStyle/>
          <a:p>
            <a:r>
              <a:rPr kumimoji="1" lang="en-US" altLang="ja-JP" sz="1600" b="1" dirty="0" smtClean="0">
                <a:latin typeface="Courier New" pitchFamily="49" charset="0"/>
                <a:ea typeface="Meiryo UI" pitchFamily="50" charset="-128"/>
                <a:cs typeface="Courier New" pitchFamily="49" charset="0"/>
              </a:rPr>
              <a:t>@</a:t>
            </a:r>
            <a:r>
              <a:rPr kumimoji="1" lang="en-US" altLang="zh-CN" sz="1600" b="1" dirty="0" smtClean="0">
                <a:latin typeface="Courier New" pitchFamily="49" charset="0"/>
                <a:ea typeface="Meiryo UI" pitchFamily="50" charset="-128"/>
                <a:cs typeface="Courier New" pitchFamily="49" charset="0"/>
              </a:rPr>
              <a:t>echo off</a:t>
            </a:r>
          </a:p>
          <a:p>
            <a:r>
              <a:rPr lang="en-US" altLang="zh-CN" sz="1600" b="1" dirty="0" smtClean="0">
                <a:latin typeface="Courier New" pitchFamily="49" charset="0"/>
                <a:ea typeface="Meiryo UI" pitchFamily="50" charset="-128"/>
                <a:cs typeface="Courier New" pitchFamily="49" charset="0"/>
              </a:rPr>
              <a:t>for /d %%i in (????) do echo %%i </a:t>
            </a:r>
            <a:endParaRPr lang="en-US" altLang="ja-JP" sz="1600" b="1" dirty="0" smtClean="0">
              <a:latin typeface="Courier New" pitchFamily="49" charset="0"/>
              <a:ea typeface="Meiryo UI" pitchFamily="50" charset="-128"/>
              <a:cs typeface="Courier New" pitchFamily="49" charset="0"/>
            </a:endParaRPr>
          </a:p>
          <a:p>
            <a:r>
              <a:rPr lang="en-US" altLang="ja-JP" sz="1600" b="1" dirty="0" smtClean="0">
                <a:latin typeface="Courier New" pitchFamily="49" charset="0"/>
                <a:ea typeface="Meiryo UI" pitchFamily="50" charset="-128"/>
                <a:cs typeface="Courier New" pitchFamily="49" charset="0"/>
              </a:rPr>
              <a:t>pause</a:t>
            </a:r>
            <a:endParaRPr kumimoji="1" lang="ja-JP" altLang="en-US" sz="1600" b="1" dirty="0" smtClean="0">
              <a:latin typeface="Courier New" pitchFamily="49" charset="0"/>
              <a:ea typeface="Meiryo UI" pitchFamily="50" charset="-128"/>
              <a:cs typeface="Courier New" pitchFamily="49" charset="0"/>
            </a:endParaRPr>
          </a:p>
        </p:txBody>
      </p:sp>
      <p:sp>
        <p:nvSpPr>
          <p:cNvPr id="14" name="テキスト ボックス 13"/>
          <p:cNvSpPr txBox="1"/>
          <p:nvPr/>
        </p:nvSpPr>
        <p:spPr>
          <a:xfrm>
            <a:off x="388237" y="3739228"/>
            <a:ext cx="1742785" cy="369332"/>
          </a:xfrm>
          <a:prstGeom prst="rect">
            <a:avLst/>
          </a:prstGeom>
          <a:noFill/>
        </p:spPr>
        <p:txBody>
          <a:bodyPr wrap="none" rtlCol="0">
            <a:spAutoFit/>
          </a:bodyPr>
          <a:lstStyle/>
          <a:p>
            <a:r>
              <a:rPr lang="en-US" altLang="zh-CN" b="1" i="1" dirty="0" smtClean="0">
                <a:solidFill>
                  <a:srgbClr val="CC00CC"/>
                </a:solidFill>
                <a:latin typeface="Lucida Handwriting" pitchFamily="66" charset="0"/>
                <a:ea typeface="Microsoft YaHei" pitchFamily="34" charset="-122"/>
                <a:cs typeface="Courier New" pitchFamily="49" charset="0"/>
              </a:rPr>
              <a:t>Example 2</a:t>
            </a:r>
            <a:r>
              <a:rPr lang="zh-CN" altLang="en-US" b="1" i="1" dirty="0" smtClean="0">
                <a:solidFill>
                  <a:srgbClr val="CC00CC"/>
                </a:solidFill>
                <a:latin typeface="Lucida Handwriting" pitchFamily="66" charset="0"/>
                <a:ea typeface="Microsoft YaHei" pitchFamily="34" charset="-122"/>
                <a:cs typeface="Courier New" pitchFamily="49" charset="0"/>
              </a:rPr>
              <a:t>：</a:t>
            </a:r>
            <a:endParaRPr kumimoji="1" lang="ja-JP" altLang="en-US" b="1" i="1" dirty="0" smtClean="0">
              <a:solidFill>
                <a:srgbClr val="CC00CC"/>
              </a:solidFill>
              <a:latin typeface="Lucida Handwriting" pitchFamily="66" charset="0"/>
              <a:ea typeface="Microsoft YaHei" pitchFamily="34" charset="-122"/>
              <a:cs typeface="Courier New" pitchFamily="49" charset="0"/>
            </a:endParaRPr>
          </a:p>
        </p:txBody>
      </p:sp>
      <p:sp>
        <p:nvSpPr>
          <p:cNvPr id="15" name="テキスト ボックス 14"/>
          <p:cNvSpPr txBox="1"/>
          <p:nvPr/>
        </p:nvSpPr>
        <p:spPr>
          <a:xfrm>
            <a:off x="685102" y="5085184"/>
            <a:ext cx="3961434" cy="1023742"/>
          </a:xfrm>
          <a:prstGeom prst="rect">
            <a:avLst/>
          </a:prstGeom>
          <a:noFill/>
        </p:spPr>
        <p:txBody>
          <a:bodyPr wrap="square" rtlCol="0">
            <a:spAutoFit/>
          </a:bodyPr>
          <a:lstStyle/>
          <a:p>
            <a:pPr>
              <a:lnSpc>
                <a:spcPct val="150000"/>
              </a:lnSpc>
            </a:pPr>
            <a:r>
              <a:rPr lang="zh-CN" altLang="en-US" sz="1400" b="1" dirty="0" smtClean="0">
                <a:latin typeface="Microsoft YaHei" pitchFamily="34" charset="-122"/>
                <a:ea typeface="Microsoft YaHei" pitchFamily="34" charset="-122"/>
              </a:rPr>
              <a:t>这样的话如果你当前目录下有目录名字只有</a:t>
            </a:r>
            <a:r>
              <a:rPr lang="en-US" altLang="zh-CN" sz="1400" b="1" dirty="0" smtClean="0">
                <a:latin typeface="Microsoft YaHei" pitchFamily="34" charset="-122"/>
                <a:ea typeface="Microsoft YaHei" pitchFamily="34" charset="-122"/>
              </a:rPr>
              <a:t>1-4</a:t>
            </a:r>
            <a:r>
              <a:rPr lang="zh-CN" altLang="en-US" sz="1400" b="1" dirty="0" smtClean="0">
                <a:latin typeface="Microsoft YaHei" pitchFamily="34" charset="-122"/>
                <a:ea typeface="Microsoft YaHei" pitchFamily="34" charset="-122"/>
              </a:rPr>
              <a:t>个字母的话，就会显示出来，没有就不显示了，这里说下</a:t>
            </a:r>
            <a:r>
              <a:rPr lang="en-US" altLang="zh-CN" sz="1400" b="1" dirty="0" smtClean="0">
                <a:latin typeface="Microsoft YaHei" pitchFamily="34" charset="-122"/>
                <a:ea typeface="Microsoft YaHei" pitchFamily="34" charset="-122"/>
              </a:rPr>
              <a:t>*</a:t>
            </a:r>
            <a:r>
              <a:rPr lang="zh-CN" altLang="en-US" sz="1400" b="1" dirty="0" smtClean="0">
                <a:latin typeface="Microsoft YaHei" pitchFamily="34" charset="-122"/>
                <a:ea typeface="Microsoft YaHei" pitchFamily="34" charset="-122"/>
              </a:rPr>
              <a:t>表示</a:t>
            </a:r>
            <a:r>
              <a:rPr lang="en-US" altLang="zh-CN" sz="1400" b="1" dirty="0" smtClean="0">
                <a:latin typeface="Microsoft YaHei" pitchFamily="34" charset="-122"/>
                <a:ea typeface="Microsoft YaHei" pitchFamily="34" charset="-122"/>
              </a:rPr>
              <a:t>0</a:t>
            </a:r>
            <a:r>
              <a:rPr lang="zh-CN" altLang="en-US" sz="1400" b="1" dirty="0" smtClean="0">
                <a:latin typeface="Microsoft YaHei" pitchFamily="34" charset="-122"/>
                <a:ea typeface="Microsoft YaHei" pitchFamily="34" charset="-122"/>
              </a:rPr>
              <a:t>到任意个字符，？表示</a:t>
            </a:r>
            <a:r>
              <a:rPr lang="en-US" altLang="zh-CN" sz="1400" b="1" dirty="0" smtClean="0">
                <a:latin typeface="Microsoft YaHei" pitchFamily="34" charset="-122"/>
                <a:ea typeface="Microsoft YaHei" pitchFamily="34" charset="-122"/>
              </a:rPr>
              <a:t>0</a:t>
            </a:r>
            <a:r>
              <a:rPr lang="zh-CN" altLang="en-US" sz="1400" b="1" dirty="0" smtClean="0">
                <a:latin typeface="Microsoft YaHei" pitchFamily="34" charset="-122"/>
                <a:ea typeface="Microsoft YaHei" pitchFamily="34" charset="-122"/>
              </a:rPr>
              <a:t>或</a:t>
            </a:r>
            <a:r>
              <a:rPr lang="en-US" altLang="zh-CN" sz="1400" b="1" dirty="0" smtClean="0">
                <a:latin typeface="Microsoft YaHei" pitchFamily="34" charset="-122"/>
                <a:ea typeface="Microsoft YaHei" pitchFamily="34" charset="-122"/>
              </a:rPr>
              <a:t>1</a:t>
            </a:r>
            <a:r>
              <a:rPr lang="zh-CN" altLang="en-US" sz="1400" b="1" dirty="0" smtClean="0">
                <a:latin typeface="Microsoft YaHei" pitchFamily="34" charset="-122"/>
                <a:ea typeface="Microsoft YaHei" pitchFamily="34" charset="-122"/>
              </a:rPr>
              <a:t>个。</a:t>
            </a:r>
            <a:endParaRPr kumimoji="1" lang="ja-JP" altLang="en-US" sz="1400" b="1" dirty="0" smtClean="0">
              <a:latin typeface="Microsoft YaHei" pitchFamily="34" charset="-122"/>
              <a:ea typeface="Microsoft YaHei" pitchFamily="34" charset="-122"/>
            </a:endParaRPr>
          </a:p>
        </p:txBody>
      </p: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0032" y="3466733"/>
            <a:ext cx="4077494" cy="29665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2059" y="3903688"/>
            <a:ext cx="3810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494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7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780"/>
                            </p:stCondLst>
                            <p:childTnLst>
                              <p:par>
                                <p:cTn id="13" presetID="10" presetClass="entr" presetSubtype="0" fill="hold" grpId="0"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2030"/>
                            </p:stCondLst>
                            <p:childTnLst>
                              <p:par>
                                <p:cTn id="17" presetID="42" presetClass="entr" presetSubtype="0" fill="hold" nodeType="afterEffect">
                                  <p:stCondLst>
                                    <p:cond delay="100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anim calcmode="lin" valueType="num">
                                      <p:cBhvr>
                                        <p:cTn id="20" dur="500" fill="hold"/>
                                        <p:tgtEl>
                                          <p:spTgt spid="3074"/>
                                        </p:tgtEl>
                                        <p:attrNameLst>
                                          <p:attrName>ppt_x</p:attrName>
                                        </p:attrNameLst>
                                      </p:cBhvr>
                                      <p:tavLst>
                                        <p:tav tm="0">
                                          <p:val>
                                            <p:strVal val="#ppt_x"/>
                                          </p:val>
                                        </p:tav>
                                        <p:tav tm="100000">
                                          <p:val>
                                            <p:strVal val="#ppt_x"/>
                                          </p:val>
                                        </p:tav>
                                      </p:tavLst>
                                    </p:anim>
                                    <p:anim calcmode="lin" valueType="num">
                                      <p:cBhvr>
                                        <p:cTn id="21" dur="500" fill="hold"/>
                                        <p:tgtEl>
                                          <p:spTgt spid="3074"/>
                                        </p:tgtEl>
                                        <p:attrNameLst>
                                          <p:attrName>ppt_y</p:attrName>
                                        </p:attrNameLst>
                                      </p:cBhvr>
                                      <p:tavLst>
                                        <p:tav tm="0">
                                          <p:val>
                                            <p:strVal val="#ppt_y+.1"/>
                                          </p:val>
                                        </p:tav>
                                        <p:tav tm="100000">
                                          <p:val>
                                            <p:strVal val="#ppt_y"/>
                                          </p:val>
                                        </p:tav>
                                      </p:tavLst>
                                    </p:anim>
                                  </p:childTnLst>
                                </p:cTn>
                              </p:par>
                            </p:childTnLst>
                          </p:cTn>
                        </p:par>
                        <p:par>
                          <p:cTn id="22" fill="hold">
                            <p:stCondLst>
                              <p:cond delay="3530"/>
                            </p:stCondLst>
                            <p:childTnLst>
                              <p:par>
                                <p:cTn id="23" presetID="1" presetClass="entr" presetSubtype="0" fill="hold" nodeType="afterEffect">
                                  <p:stCondLst>
                                    <p:cond delay="0"/>
                                  </p:stCondLst>
                                  <p:childTnLst>
                                    <p:set>
                                      <p:cBhvr>
                                        <p:cTn id="24" dur="1" fill="hold">
                                          <p:stCondLst>
                                            <p:cond delay="0"/>
                                          </p:stCondLst>
                                        </p:cTn>
                                        <p:tgtEl>
                                          <p:spTgt spid="3075"/>
                                        </p:tgtEl>
                                        <p:attrNameLst>
                                          <p:attrName>style.visibility</p:attrName>
                                        </p:attrNameLst>
                                      </p:cBhvr>
                                      <p:to>
                                        <p:strVal val="visible"/>
                                      </p:to>
                                    </p:set>
                                  </p:childTnLst>
                                </p:cTn>
                              </p:par>
                            </p:childTnLst>
                          </p:cTn>
                        </p:par>
                        <p:par>
                          <p:cTn id="25" fill="hold">
                            <p:stCondLst>
                              <p:cond delay="3530"/>
                            </p:stCondLst>
                            <p:childTnLst>
                              <p:par>
                                <p:cTn id="26" presetID="35" presetClass="emph" presetSubtype="0" repeatCount="indefinite" nodeType="afterEffect">
                                  <p:stCondLst>
                                    <p:cond delay="0"/>
                                  </p:stCondLst>
                                  <p:endCondLst>
                                    <p:cond evt="onNext" delay="0">
                                      <p:tgtEl>
                                        <p:sldTgt/>
                                      </p:tgtEl>
                                    </p:cond>
                                  </p:endCondLst>
                                  <p:childTnLst>
                                    <p:anim calcmode="discrete" valueType="str">
                                      <p:cBhvr>
                                        <p:cTn id="27" dur="1000" fill="hold"/>
                                        <p:tgtEl>
                                          <p:spTgt spid="3075"/>
                                        </p:tgtEl>
                                        <p:attrNameLst>
                                          <p:attrName>style.visibility</p:attrName>
                                        </p:attrNameLst>
                                      </p:cBhvr>
                                      <p:tavLst>
                                        <p:tav tm="0">
                                          <p:val>
                                            <p:strVal val="hidden"/>
                                          </p:val>
                                        </p:tav>
                                        <p:tav tm="50000">
                                          <p:val>
                                            <p:strVal val="visible"/>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anim calcmode="lin" valueType="num">
                                      <p:cBhvr>
                                        <p:cTn id="31" dur="500" fill="hold"/>
                                        <p:tgtEl>
                                          <p:spTgt spid="8"/>
                                        </p:tgtEl>
                                        <p:attrNameLst>
                                          <p:attrName>ppt_x</p:attrName>
                                        </p:attrNameLst>
                                      </p:cBhvr>
                                      <p:tavLst>
                                        <p:tav tm="0">
                                          <p:val>
                                            <p:strVal val="#ppt_x"/>
                                          </p:val>
                                        </p:tav>
                                        <p:tav tm="100000">
                                          <p:val>
                                            <p:strVal val="#ppt_x"/>
                                          </p:val>
                                        </p:tav>
                                      </p:tavLst>
                                    </p:anim>
                                    <p:anim calcmode="lin" valueType="num">
                                      <p:cBhvr>
                                        <p:cTn id="32"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iterate type="lt">
                                    <p:tmPct val="0"/>
                                  </p:iterate>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074"/>
                                        </p:tgtEl>
                                      </p:cBhvr>
                                    </p:animEffect>
                                    <p:set>
                                      <p:cBhvr>
                                        <p:cTn id="43" dur="1" fill="hold">
                                          <p:stCondLst>
                                            <p:cond delay="499"/>
                                          </p:stCondLst>
                                        </p:cTn>
                                        <p:tgtEl>
                                          <p:spTgt spid="307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307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1" presetClass="entr" presetSubtype="0" fill="hold" grpId="0" nodeType="clickEffect">
                                  <p:stCondLst>
                                    <p:cond delay="0"/>
                                  </p:stCondLst>
                                  <p:iterate type="lt">
                                    <p:tmPct val="7000"/>
                                  </p:iterate>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14"/>
                                        </p:tgtEl>
                                        <p:attrNameLst>
                                          <p:attrName>ppt_y</p:attrName>
                                        </p:attrNameLst>
                                      </p:cBhvr>
                                      <p:tavLst>
                                        <p:tav tm="0">
                                          <p:val>
                                            <p:strVal val="#ppt_y"/>
                                          </p:val>
                                        </p:tav>
                                        <p:tav tm="100000">
                                          <p:val>
                                            <p:strVal val="#ppt_y"/>
                                          </p:val>
                                        </p:tav>
                                      </p:tavLst>
                                    </p:anim>
                                    <p:anim calcmode="lin" valueType="num">
                                      <p:cBhvr>
                                        <p:cTn id="5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14"/>
                                        </p:tgtEl>
                                      </p:cBhvr>
                                    </p:animEffect>
                                  </p:childTnLst>
                                </p:cTn>
                              </p:par>
                            </p:childTnLst>
                          </p:cTn>
                        </p:par>
                        <p:par>
                          <p:cTn id="58" fill="hold">
                            <p:stCondLst>
                              <p:cond delay="780"/>
                            </p:stCondLst>
                            <p:childTnLst>
                              <p:par>
                                <p:cTn id="59" presetID="10" presetClass="entr" presetSubtype="0" fill="hold" grpId="0" nodeType="afterEffect">
                                  <p:stCondLst>
                                    <p:cond delay="10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childTnLst>
                          </p:cTn>
                        </p:par>
                        <p:par>
                          <p:cTn id="62" fill="hold">
                            <p:stCondLst>
                              <p:cond delay="2030"/>
                            </p:stCondLst>
                            <p:childTnLst>
                              <p:par>
                                <p:cTn id="63" presetID="42" presetClass="entr" presetSubtype="0" fill="hold" nodeType="afterEffect">
                                  <p:stCondLst>
                                    <p:cond delay="1000"/>
                                  </p:stCondLst>
                                  <p:childTnLst>
                                    <p:set>
                                      <p:cBhvr>
                                        <p:cTn id="64" dur="1" fill="hold">
                                          <p:stCondLst>
                                            <p:cond delay="0"/>
                                          </p:stCondLst>
                                        </p:cTn>
                                        <p:tgtEl>
                                          <p:spTgt spid="3077"/>
                                        </p:tgtEl>
                                        <p:attrNameLst>
                                          <p:attrName>style.visibility</p:attrName>
                                        </p:attrNameLst>
                                      </p:cBhvr>
                                      <p:to>
                                        <p:strVal val="visible"/>
                                      </p:to>
                                    </p:set>
                                    <p:animEffect transition="in" filter="fade">
                                      <p:cBhvr>
                                        <p:cTn id="65" dur="500"/>
                                        <p:tgtEl>
                                          <p:spTgt spid="3077"/>
                                        </p:tgtEl>
                                      </p:cBhvr>
                                    </p:animEffect>
                                    <p:anim calcmode="lin" valueType="num">
                                      <p:cBhvr>
                                        <p:cTn id="66" dur="500" fill="hold"/>
                                        <p:tgtEl>
                                          <p:spTgt spid="3077"/>
                                        </p:tgtEl>
                                        <p:attrNameLst>
                                          <p:attrName>ppt_x</p:attrName>
                                        </p:attrNameLst>
                                      </p:cBhvr>
                                      <p:tavLst>
                                        <p:tav tm="0">
                                          <p:val>
                                            <p:strVal val="#ppt_x"/>
                                          </p:val>
                                        </p:tav>
                                        <p:tav tm="100000">
                                          <p:val>
                                            <p:strVal val="#ppt_x"/>
                                          </p:val>
                                        </p:tav>
                                      </p:tavLst>
                                    </p:anim>
                                    <p:anim calcmode="lin" valueType="num">
                                      <p:cBhvr>
                                        <p:cTn id="67" dur="500" fill="hold"/>
                                        <p:tgtEl>
                                          <p:spTgt spid="3077"/>
                                        </p:tgtEl>
                                        <p:attrNameLst>
                                          <p:attrName>ppt_y</p:attrName>
                                        </p:attrNameLst>
                                      </p:cBhvr>
                                      <p:tavLst>
                                        <p:tav tm="0">
                                          <p:val>
                                            <p:strVal val="#ppt_y+.1"/>
                                          </p:val>
                                        </p:tav>
                                        <p:tav tm="100000">
                                          <p:val>
                                            <p:strVal val="#ppt_y"/>
                                          </p:val>
                                        </p:tav>
                                      </p:tavLst>
                                    </p:anim>
                                  </p:childTnLst>
                                </p:cTn>
                              </p:par>
                            </p:childTnLst>
                          </p:cTn>
                        </p:par>
                        <p:par>
                          <p:cTn id="68" fill="hold">
                            <p:stCondLst>
                              <p:cond delay="3530"/>
                            </p:stCondLst>
                            <p:childTnLst>
                              <p:par>
                                <p:cTn id="69" presetID="1" presetClass="entr" presetSubtype="0" fill="hold" nodeType="afterEffect">
                                  <p:stCondLst>
                                    <p:cond delay="0"/>
                                  </p:stCondLst>
                                  <p:childTnLst>
                                    <p:set>
                                      <p:cBhvr>
                                        <p:cTn id="70" dur="1" fill="hold">
                                          <p:stCondLst>
                                            <p:cond delay="0"/>
                                          </p:stCondLst>
                                        </p:cTn>
                                        <p:tgtEl>
                                          <p:spTgt spid="3078"/>
                                        </p:tgtEl>
                                        <p:attrNameLst>
                                          <p:attrName>style.visibility</p:attrName>
                                        </p:attrNameLst>
                                      </p:cBhvr>
                                      <p:to>
                                        <p:strVal val="visible"/>
                                      </p:to>
                                    </p:set>
                                  </p:childTnLst>
                                </p:cTn>
                              </p:par>
                            </p:childTnLst>
                          </p:cTn>
                        </p:par>
                        <p:par>
                          <p:cTn id="71" fill="hold">
                            <p:stCondLst>
                              <p:cond delay="3530"/>
                            </p:stCondLst>
                            <p:childTnLst>
                              <p:par>
                                <p:cTn id="72" presetID="35" presetClass="emph" presetSubtype="0" repeatCount="indefinite" fill="hold" nodeType="afterEffect">
                                  <p:stCondLst>
                                    <p:cond delay="0"/>
                                  </p:stCondLst>
                                  <p:endCondLst>
                                    <p:cond evt="onNext" delay="0">
                                      <p:tgtEl>
                                        <p:sldTgt/>
                                      </p:tgtEl>
                                    </p:cond>
                                  </p:endCondLst>
                                  <p:childTnLst>
                                    <p:anim calcmode="discrete" valueType="str">
                                      <p:cBhvr>
                                        <p:cTn id="73" dur="1000" fill="hold"/>
                                        <p:tgtEl>
                                          <p:spTgt spid="3078"/>
                                        </p:tgtEl>
                                        <p:attrNameLst>
                                          <p:attrName>style.visibility</p:attrName>
                                        </p:attrNameLst>
                                      </p:cBhvr>
                                      <p:tavLst>
                                        <p:tav tm="0">
                                          <p:val>
                                            <p:strVal val="hidden"/>
                                          </p:val>
                                        </p:tav>
                                        <p:tav tm="50000">
                                          <p:val>
                                            <p:strVal val="visible"/>
                                          </p:val>
                                        </p:tav>
                                      </p:tavLst>
                                    </p:anim>
                                  </p:childTnLst>
                                </p:cTn>
                              </p:par>
                              <p:par>
                                <p:cTn id="74" presetID="42" presetClass="entr" presetSubtype="0" fill="hold" grpId="0" nodeType="withEffect">
                                  <p:stCondLst>
                                    <p:cond delay="100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anim calcmode="lin" valueType="num">
                                      <p:cBhvr>
                                        <p:cTn id="77" dur="500" fill="hold"/>
                                        <p:tgtEl>
                                          <p:spTgt spid="15"/>
                                        </p:tgtEl>
                                        <p:attrNameLst>
                                          <p:attrName>ppt_x</p:attrName>
                                        </p:attrNameLst>
                                      </p:cBhvr>
                                      <p:tavLst>
                                        <p:tav tm="0">
                                          <p:val>
                                            <p:strVal val="#ppt_x"/>
                                          </p:val>
                                        </p:tav>
                                        <p:tav tm="100000">
                                          <p:val>
                                            <p:strVal val="#ppt_x"/>
                                          </p:val>
                                        </p:tav>
                                      </p:tavLst>
                                    </p:anim>
                                    <p:anim calcmode="lin" valueType="num">
                                      <p:cBhvr>
                                        <p:cTn id="7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p:bldP spid="5" grpId="1"/>
      <p:bldP spid="8" grpId="0"/>
      <p:bldP spid="8" grpId="1"/>
      <p:bldP spid="12" grpId="0"/>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4 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44</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611560" y="620688"/>
            <a:ext cx="8113340" cy="3477875"/>
          </a:xfrm>
          <a:prstGeom prst="rect">
            <a:avLst/>
          </a:prstGeom>
          <a:noFill/>
        </p:spPr>
        <p:txBody>
          <a:bodyPr wrap="square" rtlCol="0">
            <a:spAutoFit/>
          </a:bodyPr>
          <a:lstStyle/>
          <a:p>
            <a:pPr>
              <a:lnSpc>
                <a:spcPct val="150000"/>
              </a:lnSpc>
            </a:pPr>
            <a:r>
              <a:rPr lang="zh-CN" altLang="en-US" b="1" dirty="0" smtClean="0">
                <a:latin typeface="Microsoft YaHei" pitchFamily="34" charset="-122"/>
                <a:ea typeface="Microsoft YaHei" pitchFamily="34" charset="-122"/>
              </a:rPr>
              <a:t>参数 </a:t>
            </a:r>
            <a:r>
              <a:rPr lang="en-US" altLang="zh-CN" b="1" dirty="0" smtClean="0">
                <a:latin typeface="Microsoft YaHei" pitchFamily="34" charset="-122"/>
                <a:ea typeface="Microsoft YaHei" pitchFamily="34" charset="-122"/>
              </a:rPr>
              <a:t>/r</a:t>
            </a:r>
          </a:p>
          <a:p>
            <a:pPr>
              <a:lnSpc>
                <a:spcPct val="150000"/>
              </a:lnSpc>
            </a:pPr>
            <a:endParaRPr kumimoji="1" lang="en-US" altLang="ja-JP" b="1" dirty="0">
              <a:latin typeface="Microsoft YaHei" pitchFamily="34" charset="-122"/>
              <a:ea typeface="Microsoft YaHei" pitchFamily="34" charset="-122"/>
            </a:endParaRPr>
          </a:p>
          <a:p>
            <a:r>
              <a:rPr lang="en-US" altLang="zh-CN" sz="1600" b="1" dirty="0" smtClean="0">
                <a:latin typeface="Microsoft YaHei" pitchFamily="34" charset="-122"/>
                <a:ea typeface="Microsoft YaHei" pitchFamily="34" charset="-122"/>
              </a:rPr>
              <a:t>FOR  /R </a:t>
            </a:r>
            <a:r>
              <a:rPr lang="en-US" altLang="ja-JP" sz="1600" dirty="0">
                <a:latin typeface="Microsoft YaHei" pitchFamily="34" charset="-122"/>
                <a:ea typeface="Microsoft YaHei" pitchFamily="34" charset="-122"/>
              </a:rPr>
              <a:t>[[drive:]path] %%variable </a:t>
            </a:r>
            <a:r>
              <a:rPr lang="en-US" altLang="ja-JP" sz="1600" b="1" dirty="0">
                <a:latin typeface="Microsoft YaHei" pitchFamily="34" charset="-122"/>
                <a:ea typeface="Microsoft YaHei" pitchFamily="34" charset="-122"/>
              </a:rPr>
              <a:t>IN</a:t>
            </a:r>
            <a:r>
              <a:rPr lang="en-US" altLang="ja-JP" sz="1600" dirty="0">
                <a:latin typeface="Microsoft YaHei" pitchFamily="34" charset="-122"/>
                <a:ea typeface="Microsoft YaHei" pitchFamily="34" charset="-122"/>
              </a:rPr>
              <a:t> (set) </a:t>
            </a:r>
            <a:r>
              <a:rPr lang="en-US" altLang="ja-JP" sz="1600" b="1" dirty="0">
                <a:latin typeface="Microsoft YaHei" pitchFamily="34" charset="-122"/>
                <a:ea typeface="Microsoft YaHei" pitchFamily="34" charset="-122"/>
              </a:rPr>
              <a:t>DO</a:t>
            </a:r>
            <a:r>
              <a:rPr lang="en-US" altLang="ja-JP" sz="1600" dirty="0">
                <a:latin typeface="Microsoft YaHei" pitchFamily="34" charset="-122"/>
                <a:ea typeface="Microsoft YaHei" pitchFamily="34" charset="-122"/>
              </a:rPr>
              <a:t> command [command-parameters]</a:t>
            </a:r>
          </a:p>
          <a:p>
            <a:pPr>
              <a:lnSpc>
                <a:spcPct val="150000"/>
              </a:lnSpc>
            </a:pPr>
            <a:r>
              <a:rPr lang="en-US" altLang="zh-CN" sz="1600" b="1" dirty="0" smtClean="0">
                <a:latin typeface="Microsoft YaHei" pitchFamily="34" charset="-122"/>
                <a:ea typeface="Microsoft YaHei" pitchFamily="34" charset="-122"/>
              </a:rPr>
              <a:t>         </a:t>
            </a:r>
            <a:r>
              <a:rPr lang="en-US" altLang="zh-CN" sz="1400" dirty="0" smtClean="0">
                <a:latin typeface="Microsoft YaHei" pitchFamily="34" charset="-122"/>
                <a:ea typeface="Microsoft YaHei" pitchFamily="34" charset="-122"/>
              </a:rPr>
              <a:t>1.</a:t>
            </a:r>
            <a:r>
              <a:rPr lang="zh-CN" altLang="en-US" sz="1400" dirty="0" smtClean="0">
                <a:latin typeface="Microsoft YaHei" pitchFamily="34" charset="-122"/>
                <a:ea typeface="Microsoft YaHei" pitchFamily="34" charset="-122"/>
              </a:rPr>
              <a:t>如果</a:t>
            </a:r>
            <a:r>
              <a:rPr lang="en-US" altLang="zh-CN" sz="1400" dirty="0" smtClean="0">
                <a:latin typeface="Microsoft YaHei" pitchFamily="34" charset="-122"/>
                <a:ea typeface="Microsoft YaHei" pitchFamily="34" charset="-122"/>
              </a:rPr>
              <a:t>set</a:t>
            </a:r>
            <a:r>
              <a:rPr lang="zh-CN" altLang="en-US" sz="1400" dirty="0" smtClean="0">
                <a:latin typeface="Microsoft YaHei" pitchFamily="34" charset="-122"/>
                <a:ea typeface="Microsoft YaHei" pitchFamily="34" charset="-122"/>
              </a:rPr>
              <a:t>中的文件名包含通配符，则列举参数指定目录及其子目录下的所有子目录中与</a:t>
            </a:r>
            <a:r>
              <a:rPr lang="en-US" altLang="zh-CN" sz="1400" dirty="0" smtClean="0">
                <a:latin typeface="Microsoft YaHei" pitchFamily="34" charset="-122"/>
                <a:ea typeface="Microsoft YaHei" pitchFamily="34" charset="-122"/>
              </a:rPr>
              <a:t>set</a:t>
            </a:r>
            <a:r>
              <a:rPr lang="zh-CN" altLang="en-US" sz="1400" dirty="0" smtClean="0">
                <a:latin typeface="Microsoft YaHei" pitchFamily="34" charset="-122"/>
                <a:ea typeface="Microsoft YaHei" pitchFamily="34" charset="-122"/>
              </a:rPr>
              <a:t>项目和文件；</a:t>
            </a:r>
            <a:endParaRPr lang="en-US" altLang="zh-CN" sz="1400" dirty="0" smtClean="0">
              <a:latin typeface="Microsoft YaHei" pitchFamily="34" charset="-122"/>
              <a:ea typeface="Microsoft YaHei" pitchFamily="34" charset="-122"/>
            </a:endParaRPr>
          </a:p>
          <a:p>
            <a:pPr>
              <a:lnSpc>
                <a:spcPct val="150000"/>
              </a:lnSpc>
            </a:pPr>
            <a:r>
              <a:rPr lang="en-US" altLang="zh-CN" sz="1400" dirty="0">
                <a:latin typeface="Microsoft YaHei" pitchFamily="34" charset="-122"/>
                <a:ea typeface="Microsoft YaHei" pitchFamily="34" charset="-122"/>
              </a:rPr>
              <a:t> </a:t>
            </a:r>
            <a:r>
              <a:rPr lang="en-US" altLang="zh-CN" sz="1400" dirty="0" smtClean="0">
                <a:latin typeface="Microsoft YaHei" pitchFamily="34" charset="-122"/>
                <a:ea typeface="Microsoft YaHei" pitchFamily="34" charset="-122"/>
              </a:rPr>
              <a:t>         2.</a:t>
            </a:r>
            <a:r>
              <a:rPr lang="zh-CN" altLang="en-US" sz="1400" dirty="0" smtClean="0">
                <a:latin typeface="Microsoft YaHei" pitchFamily="34" charset="-122"/>
                <a:ea typeface="Microsoft YaHei" pitchFamily="34" charset="-122"/>
              </a:rPr>
              <a:t>如果</a:t>
            </a:r>
            <a:r>
              <a:rPr lang="en-US" altLang="zh-CN" sz="1400" dirty="0" smtClean="0">
                <a:latin typeface="Microsoft YaHei" pitchFamily="34" charset="-122"/>
                <a:ea typeface="Microsoft YaHei" pitchFamily="34" charset="-122"/>
              </a:rPr>
              <a:t>set</a:t>
            </a:r>
            <a:r>
              <a:rPr lang="zh-CN" altLang="en-US" sz="1400" dirty="0" smtClean="0">
                <a:latin typeface="Microsoft YaHei" pitchFamily="34" charset="-122"/>
                <a:ea typeface="Microsoft YaHei" pitchFamily="34" charset="-122"/>
              </a:rPr>
              <a:t>中为具体文件名，则枚举该目录树；</a:t>
            </a:r>
            <a:endParaRPr lang="en-US" altLang="zh-CN" sz="1400" dirty="0" smtClean="0">
              <a:latin typeface="Microsoft YaHei" pitchFamily="34" charset="-122"/>
              <a:ea typeface="Microsoft YaHei" pitchFamily="34" charset="-122"/>
            </a:endParaRPr>
          </a:p>
          <a:p>
            <a:pPr>
              <a:lnSpc>
                <a:spcPct val="150000"/>
              </a:lnSpc>
            </a:pPr>
            <a:r>
              <a:rPr lang="en-US" altLang="zh-CN" sz="1400" dirty="0">
                <a:latin typeface="Microsoft YaHei" pitchFamily="34" charset="-122"/>
                <a:ea typeface="Microsoft YaHei" pitchFamily="34" charset="-122"/>
              </a:rPr>
              <a:t> </a:t>
            </a:r>
            <a:r>
              <a:rPr lang="en-US" altLang="zh-CN" sz="1400" dirty="0" smtClean="0">
                <a:latin typeface="Microsoft YaHei" pitchFamily="34" charset="-122"/>
                <a:ea typeface="Microsoft YaHei" pitchFamily="34" charset="-122"/>
              </a:rPr>
              <a:t>         3.</a:t>
            </a:r>
            <a:r>
              <a:rPr lang="zh-CN" altLang="en-US" sz="1400" dirty="0" smtClean="0">
                <a:latin typeface="Microsoft YaHei" pitchFamily="34" charset="-122"/>
                <a:ea typeface="Microsoft YaHei" pitchFamily="34" charset="-122"/>
              </a:rPr>
              <a:t>如果</a:t>
            </a:r>
            <a:r>
              <a:rPr lang="en-US" altLang="zh-CN" sz="1400" dirty="0">
                <a:latin typeface="Microsoft YaHei" pitchFamily="34" charset="-122"/>
                <a:ea typeface="Microsoft YaHei" pitchFamily="34" charset="-122"/>
              </a:rPr>
              <a:t>[</a:t>
            </a:r>
            <a:r>
              <a:rPr lang="en-US" altLang="zh-CN" sz="1400" dirty="0" smtClean="0">
                <a:latin typeface="Microsoft YaHei" pitchFamily="34" charset="-122"/>
                <a:ea typeface="Microsoft YaHei" pitchFamily="34" charset="-122"/>
              </a:rPr>
              <a:t>drive:]path</a:t>
            </a:r>
            <a:r>
              <a:rPr lang="zh-CN" altLang="en-US" sz="1400" dirty="0" smtClean="0">
                <a:latin typeface="Microsoft YaHei" pitchFamily="34" charset="-122"/>
                <a:ea typeface="Microsoft YaHei" pitchFamily="34" charset="-122"/>
              </a:rPr>
              <a:t>不指定目录，则使用当前目录，相当于（</a:t>
            </a:r>
            <a:r>
              <a:rPr lang="en-US" altLang="zh-CN" sz="1400" dirty="0" smtClean="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字符。</a:t>
            </a:r>
            <a:endParaRPr lang="en-US" altLang="zh-CN" sz="1400" dirty="0" smtClean="0">
              <a:latin typeface="Microsoft YaHei" pitchFamily="34" charset="-122"/>
              <a:ea typeface="Microsoft YaHei" pitchFamily="34" charset="-122"/>
            </a:endParaRPr>
          </a:p>
          <a:p>
            <a:pPr>
              <a:lnSpc>
                <a:spcPct val="150000"/>
              </a:lnSpc>
            </a:pPr>
            <a:r>
              <a:rPr lang="en-US" altLang="ja-JP" sz="1400" dirty="0" smtClean="0">
                <a:latin typeface="Microsoft YaHei" pitchFamily="34" charset="-122"/>
                <a:ea typeface="Microsoft YaHei" pitchFamily="34" charset="-122"/>
              </a:rPr>
              <a:t> </a:t>
            </a:r>
          </a:p>
          <a:p>
            <a:pPr>
              <a:lnSpc>
                <a:spcPct val="150000"/>
              </a:lnSpc>
            </a:pPr>
            <a:r>
              <a:rPr lang="en-US" altLang="zh-CN" sz="1400" dirty="0" smtClean="0">
                <a:latin typeface="Microsoft YaHei" pitchFamily="34" charset="-122"/>
                <a:ea typeface="Microsoft YaHei" pitchFamily="34" charset="-122"/>
              </a:rPr>
              <a:t>/R</a:t>
            </a:r>
            <a:r>
              <a:rPr lang="zh-CN" altLang="en-US" sz="1400" dirty="0" smtClean="0">
                <a:latin typeface="Microsoft YaHei" pitchFamily="34" charset="-122"/>
                <a:ea typeface="Microsoft YaHei" pitchFamily="34" charset="-122"/>
              </a:rPr>
              <a:t>参数和</a:t>
            </a:r>
            <a:r>
              <a:rPr lang="en-US" altLang="zh-CN" sz="1400" dirty="0" smtClean="0">
                <a:latin typeface="Microsoft YaHei" pitchFamily="34" charset="-122"/>
                <a:ea typeface="Microsoft YaHei" pitchFamily="34" charset="-122"/>
              </a:rPr>
              <a:t>/D</a:t>
            </a:r>
            <a:r>
              <a:rPr lang="zh-CN" altLang="en-US" sz="1400" dirty="0" smtClean="0">
                <a:latin typeface="Microsoft YaHei" pitchFamily="34" charset="-122"/>
                <a:ea typeface="Microsoft YaHei" pitchFamily="34" charset="-122"/>
              </a:rPr>
              <a:t>参数一样，都是针对文件目录的相关操作，但是功能比</a:t>
            </a:r>
            <a:r>
              <a:rPr lang="en-US" altLang="zh-CN" sz="1400" dirty="0" smtClean="0">
                <a:latin typeface="Microsoft YaHei" pitchFamily="34" charset="-122"/>
                <a:ea typeface="Microsoft YaHei" pitchFamily="34" charset="-122"/>
              </a:rPr>
              <a:t>/D</a:t>
            </a:r>
            <a:r>
              <a:rPr lang="zh-CN" altLang="en-US" sz="1400" dirty="0" smtClean="0">
                <a:latin typeface="Microsoft YaHei" pitchFamily="34" charset="-122"/>
                <a:ea typeface="Microsoft YaHei" pitchFamily="34" charset="-122"/>
              </a:rPr>
              <a:t>更强大和有趣，多一些例子可以帮我们更好的理解他。</a:t>
            </a:r>
            <a:endParaRPr kumimoji="1" lang="en-US" altLang="zh-CN" sz="1400" dirty="0" smtClean="0">
              <a:latin typeface="Microsoft YaHei" pitchFamily="34" charset="-122"/>
              <a:ea typeface="Microsoft YaHei" pitchFamily="34" charset="-122"/>
            </a:endParaRPr>
          </a:p>
        </p:txBody>
      </p:sp>
      <p:sp>
        <p:nvSpPr>
          <p:cNvPr id="16" name="テキスト ボックス 15"/>
          <p:cNvSpPr txBox="1"/>
          <p:nvPr/>
        </p:nvSpPr>
        <p:spPr>
          <a:xfrm>
            <a:off x="496769" y="4358099"/>
            <a:ext cx="1742785" cy="369332"/>
          </a:xfrm>
          <a:prstGeom prst="rect">
            <a:avLst/>
          </a:prstGeom>
          <a:noFill/>
        </p:spPr>
        <p:txBody>
          <a:bodyPr wrap="none" rtlCol="0">
            <a:spAutoFit/>
          </a:bodyPr>
          <a:lstStyle/>
          <a:p>
            <a:r>
              <a:rPr lang="en-US" altLang="zh-CN" b="1" i="1" dirty="0" smtClean="0">
                <a:solidFill>
                  <a:srgbClr val="CC00CC"/>
                </a:solidFill>
                <a:latin typeface="Lucida Handwriting" pitchFamily="66" charset="0"/>
                <a:ea typeface="Microsoft YaHei" pitchFamily="34" charset="-122"/>
                <a:cs typeface="Courier New" pitchFamily="49" charset="0"/>
              </a:rPr>
              <a:t>Example 1</a:t>
            </a:r>
            <a:r>
              <a:rPr lang="zh-CN" altLang="en-US" b="1" i="1" dirty="0" smtClean="0">
                <a:solidFill>
                  <a:srgbClr val="CC00CC"/>
                </a:solidFill>
                <a:latin typeface="Lucida Handwriting" pitchFamily="66" charset="0"/>
                <a:ea typeface="Microsoft YaHei" pitchFamily="34" charset="-122"/>
                <a:cs typeface="Courier New" pitchFamily="49" charset="0"/>
              </a:rPr>
              <a:t>：</a:t>
            </a:r>
            <a:endParaRPr kumimoji="1" lang="ja-JP" altLang="en-US" b="1" i="1" dirty="0" smtClean="0">
              <a:solidFill>
                <a:srgbClr val="CC00CC"/>
              </a:solidFill>
              <a:latin typeface="Lucida Handwriting" pitchFamily="66" charset="0"/>
              <a:ea typeface="Microsoft YaHei" pitchFamily="34" charset="-122"/>
              <a:cs typeface="Courier New" pitchFamily="49" charset="0"/>
            </a:endParaRPr>
          </a:p>
        </p:txBody>
      </p:sp>
      <p:sp>
        <p:nvSpPr>
          <p:cNvPr id="17" name="テキスト ボックス 16"/>
          <p:cNvSpPr txBox="1"/>
          <p:nvPr/>
        </p:nvSpPr>
        <p:spPr>
          <a:xfrm>
            <a:off x="496769" y="4879831"/>
            <a:ext cx="1742785" cy="369332"/>
          </a:xfrm>
          <a:prstGeom prst="rect">
            <a:avLst/>
          </a:prstGeom>
          <a:noFill/>
        </p:spPr>
        <p:txBody>
          <a:bodyPr wrap="none" rtlCol="0">
            <a:spAutoFit/>
          </a:bodyPr>
          <a:lstStyle/>
          <a:p>
            <a:r>
              <a:rPr lang="en-US" altLang="zh-CN" b="1" i="1" dirty="0" smtClean="0">
                <a:solidFill>
                  <a:srgbClr val="CC00CC"/>
                </a:solidFill>
                <a:latin typeface="Lucida Handwriting" pitchFamily="66" charset="0"/>
                <a:ea typeface="Microsoft YaHei" pitchFamily="34" charset="-122"/>
                <a:cs typeface="Courier New" pitchFamily="49" charset="0"/>
              </a:rPr>
              <a:t>Example 2</a:t>
            </a:r>
            <a:r>
              <a:rPr lang="zh-CN" altLang="en-US" b="1" i="1" dirty="0" smtClean="0">
                <a:solidFill>
                  <a:srgbClr val="CC00CC"/>
                </a:solidFill>
                <a:latin typeface="Lucida Handwriting" pitchFamily="66" charset="0"/>
                <a:ea typeface="Microsoft YaHei" pitchFamily="34" charset="-122"/>
                <a:cs typeface="Courier New" pitchFamily="49" charset="0"/>
              </a:rPr>
              <a:t>：</a:t>
            </a:r>
            <a:endParaRPr kumimoji="1" lang="ja-JP" altLang="en-US" b="1" i="1" dirty="0" smtClean="0">
              <a:solidFill>
                <a:srgbClr val="CC00CC"/>
              </a:solidFill>
              <a:latin typeface="Lucida Handwriting" pitchFamily="66" charset="0"/>
              <a:ea typeface="Microsoft YaHei" pitchFamily="34" charset="-122"/>
              <a:cs typeface="Courier New" pitchFamily="49" charset="0"/>
            </a:endParaRPr>
          </a:p>
        </p:txBody>
      </p:sp>
      <p:sp>
        <p:nvSpPr>
          <p:cNvPr id="18" name="テキスト ボックス 17"/>
          <p:cNvSpPr txBox="1"/>
          <p:nvPr/>
        </p:nvSpPr>
        <p:spPr>
          <a:xfrm>
            <a:off x="516231" y="5438219"/>
            <a:ext cx="1742785" cy="369332"/>
          </a:xfrm>
          <a:prstGeom prst="rect">
            <a:avLst/>
          </a:prstGeom>
          <a:noFill/>
        </p:spPr>
        <p:txBody>
          <a:bodyPr wrap="none" rtlCol="0">
            <a:spAutoFit/>
          </a:bodyPr>
          <a:lstStyle/>
          <a:p>
            <a:r>
              <a:rPr lang="en-US" altLang="zh-CN" b="1" i="1" dirty="0" smtClean="0">
                <a:solidFill>
                  <a:srgbClr val="CC00CC"/>
                </a:solidFill>
                <a:latin typeface="Lucida Handwriting" pitchFamily="66" charset="0"/>
                <a:ea typeface="Microsoft YaHei" pitchFamily="34" charset="-122"/>
                <a:cs typeface="Courier New" pitchFamily="49" charset="0"/>
              </a:rPr>
              <a:t>Example 3</a:t>
            </a:r>
            <a:r>
              <a:rPr lang="zh-CN" altLang="en-US" b="1" i="1" dirty="0" smtClean="0">
                <a:solidFill>
                  <a:srgbClr val="CC00CC"/>
                </a:solidFill>
                <a:latin typeface="Lucida Handwriting" pitchFamily="66" charset="0"/>
                <a:ea typeface="Microsoft YaHei" pitchFamily="34" charset="-122"/>
                <a:cs typeface="Courier New" pitchFamily="49" charset="0"/>
              </a:rPr>
              <a:t>：</a:t>
            </a:r>
            <a:endParaRPr kumimoji="1" lang="ja-JP" altLang="en-US" b="1" i="1" dirty="0" smtClean="0">
              <a:solidFill>
                <a:srgbClr val="CC00CC"/>
              </a:solidFill>
              <a:latin typeface="Lucida Handwriting" pitchFamily="66" charset="0"/>
              <a:ea typeface="Microsoft YaHei" pitchFamily="34" charset="-122"/>
              <a:cs typeface="Courier New" pitchFamily="49" charset="0"/>
            </a:endParaRPr>
          </a:p>
        </p:txBody>
      </p:sp>
      <p:sp>
        <p:nvSpPr>
          <p:cNvPr id="2" name="テキスト ボックス 1"/>
          <p:cNvSpPr txBox="1"/>
          <p:nvPr/>
        </p:nvSpPr>
        <p:spPr>
          <a:xfrm>
            <a:off x="2406655" y="4358099"/>
            <a:ext cx="4104456" cy="338554"/>
          </a:xfrm>
          <a:prstGeom prst="rect">
            <a:avLst/>
          </a:prstGeom>
          <a:noFill/>
        </p:spPr>
        <p:txBody>
          <a:bodyPr wrap="square" rtlCol="0">
            <a:spAutoFit/>
          </a:bodyPr>
          <a:lstStyle/>
          <a:p>
            <a:r>
              <a:rPr lang="pt-BR" altLang="ja-JP" sz="1600" b="1" dirty="0">
                <a:latin typeface="Microsoft YaHei" pitchFamily="34" charset="-122"/>
                <a:ea typeface="Microsoft YaHei" pitchFamily="34" charset="-122"/>
              </a:rPr>
              <a:t>for</a:t>
            </a:r>
            <a:r>
              <a:rPr lang="pt-BR" altLang="ja-JP" sz="1600" dirty="0">
                <a:latin typeface="Microsoft YaHei" pitchFamily="34" charset="-122"/>
                <a:ea typeface="Microsoft YaHei" pitchFamily="34" charset="-122"/>
              </a:rPr>
              <a:t> /r </a:t>
            </a:r>
            <a:r>
              <a:rPr lang="pt-BR" altLang="ja-JP" sz="1600" b="1" dirty="0">
                <a:solidFill>
                  <a:srgbClr val="FF0000"/>
                </a:solidFill>
                <a:latin typeface="Microsoft YaHei" pitchFamily="34" charset="-122"/>
                <a:ea typeface="Microsoft YaHei" pitchFamily="34" charset="-122"/>
              </a:rPr>
              <a:t>c:\ </a:t>
            </a:r>
            <a:r>
              <a:rPr lang="pt-BR" altLang="ja-JP" sz="1600" dirty="0">
                <a:latin typeface="Microsoft YaHei" pitchFamily="34" charset="-122"/>
                <a:ea typeface="Microsoft YaHei" pitchFamily="34" charset="-122"/>
              </a:rPr>
              <a:t>%%i </a:t>
            </a:r>
            <a:r>
              <a:rPr lang="pt-BR" altLang="ja-JP" sz="1600" b="1" dirty="0">
                <a:latin typeface="Microsoft YaHei" pitchFamily="34" charset="-122"/>
                <a:ea typeface="Microsoft YaHei" pitchFamily="34" charset="-122"/>
              </a:rPr>
              <a:t>in</a:t>
            </a:r>
            <a:r>
              <a:rPr lang="pt-BR" altLang="ja-JP" sz="1600" dirty="0">
                <a:latin typeface="Microsoft YaHei" pitchFamily="34" charset="-122"/>
                <a:ea typeface="Microsoft YaHei" pitchFamily="34" charset="-122"/>
              </a:rPr>
              <a:t> (</a:t>
            </a:r>
            <a:r>
              <a:rPr lang="pt-BR" altLang="ja-JP" sz="1600" b="1" dirty="0">
                <a:solidFill>
                  <a:srgbClr val="0070C0"/>
                </a:solidFill>
                <a:latin typeface="Microsoft YaHei" pitchFamily="34" charset="-122"/>
                <a:ea typeface="Microsoft YaHei" pitchFamily="34" charset="-122"/>
              </a:rPr>
              <a:t>*.exe</a:t>
            </a:r>
            <a:r>
              <a:rPr lang="pt-BR" altLang="ja-JP" sz="1600" dirty="0">
                <a:latin typeface="Microsoft YaHei" pitchFamily="34" charset="-122"/>
                <a:ea typeface="Microsoft YaHei" pitchFamily="34" charset="-122"/>
              </a:rPr>
              <a:t>) </a:t>
            </a:r>
            <a:r>
              <a:rPr lang="pt-BR" altLang="ja-JP" sz="1600" b="1" dirty="0">
                <a:latin typeface="Microsoft YaHei" pitchFamily="34" charset="-122"/>
                <a:ea typeface="Microsoft YaHei" pitchFamily="34" charset="-122"/>
              </a:rPr>
              <a:t>do</a:t>
            </a:r>
            <a:r>
              <a:rPr lang="pt-BR" altLang="ja-JP" sz="1600" dirty="0">
                <a:latin typeface="Microsoft YaHei" pitchFamily="34" charset="-122"/>
                <a:ea typeface="Microsoft YaHei" pitchFamily="34" charset="-122"/>
              </a:rPr>
              <a:t> echo %%</a:t>
            </a:r>
            <a:r>
              <a:rPr lang="pt-BR" altLang="ja-JP" sz="1600" dirty="0" smtClean="0">
                <a:latin typeface="Microsoft YaHei" pitchFamily="34" charset="-122"/>
                <a:ea typeface="Microsoft YaHei" pitchFamily="34" charset="-122"/>
              </a:rPr>
              <a:t>i</a:t>
            </a:r>
            <a:endParaRPr kumimoji="1" lang="ja-JP" altLang="en-US" sz="1600" b="1" i="1" dirty="0" smtClean="0">
              <a:latin typeface="Microsoft YaHei" pitchFamily="34" charset="-122"/>
              <a:ea typeface="Microsoft YaHei" pitchFamily="34" charset="-122"/>
            </a:endParaRPr>
          </a:p>
        </p:txBody>
      </p:sp>
      <p:sp>
        <p:nvSpPr>
          <p:cNvPr id="19" name="テキスト ボックス 18"/>
          <p:cNvSpPr txBox="1"/>
          <p:nvPr/>
        </p:nvSpPr>
        <p:spPr>
          <a:xfrm>
            <a:off x="2431817" y="4871581"/>
            <a:ext cx="3816424" cy="338554"/>
          </a:xfrm>
          <a:prstGeom prst="rect">
            <a:avLst/>
          </a:prstGeom>
          <a:noFill/>
        </p:spPr>
        <p:txBody>
          <a:bodyPr wrap="square" rtlCol="0">
            <a:spAutoFit/>
          </a:bodyPr>
          <a:lstStyle/>
          <a:p>
            <a:r>
              <a:rPr lang="pt-BR" altLang="ja-JP" sz="1600" b="1" dirty="0">
                <a:latin typeface="Microsoft YaHei" pitchFamily="34" charset="-122"/>
                <a:ea typeface="Microsoft YaHei" pitchFamily="34" charset="-122"/>
              </a:rPr>
              <a:t>for</a:t>
            </a:r>
            <a:r>
              <a:rPr lang="pt-BR" altLang="ja-JP" sz="1600" dirty="0">
                <a:latin typeface="Microsoft YaHei" pitchFamily="34" charset="-122"/>
                <a:ea typeface="Microsoft YaHei" pitchFamily="34" charset="-122"/>
              </a:rPr>
              <a:t> /r %%i </a:t>
            </a:r>
            <a:r>
              <a:rPr lang="pt-BR" altLang="ja-JP" sz="1600" b="1" dirty="0">
                <a:latin typeface="Microsoft YaHei" pitchFamily="34" charset="-122"/>
                <a:ea typeface="Microsoft YaHei" pitchFamily="34" charset="-122"/>
              </a:rPr>
              <a:t>in</a:t>
            </a:r>
            <a:r>
              <a:rPr lang="pt-BR" altLang="ja-JP" sz="1600" dirty="0">
                <a:latin typeface="Microsoft YaHei" pitchFamily="34" charset="-122"/>
                <a:ea typeface="Microsoft YaHei" pitchFamily="34" charset="-122"/>
              </a:rPr>
              <a:t> (</a:t>
            </a:r>
            <a:r>
              <a:rPr lang="pt-BR" altLang="ja-JP" sz="1600" b="1" dirty="0">
                <a:solidFill>
                  <a:srgbClr val="0070C0"/>
                </a:solidFill>
                <a:latin typeface="Microsoft YaHei" pitchFamily="34" charset="-122"/>
                <a:ea typeface="Microsoft YaHei" pitchFamily="34" charset="-122"/>
              </a:rPr>
              <a:t>*.exe</a:t>
            </a:r>
            <a:r>
              <a:rPr lang="pt-BR" altLang="ja-JP" sz="1600" dirty="0">
                <a:latin typeface="Microsoft YaHei" pitchFamily="34" charset="-122"/>
                <a:ea typeface="Microsoft YaHei" pitchFamily="34" charset="-122"/>
              </a:rPr>
              <a:t>) </a:t>
            </a:r>
            <a:r>
              <a:rPr lang="pt-BR" altLang="ja-JP" sz="1600" b="1" dirty="0">
                <a:latin typeface="Microsoft YaHei" pitchFamily="34" charset="-122"/>
                <a:ea typeface="Microsoft YaHei" pitchFamily="34" charset="-122"/>
              </a:rPr>
              <a:t>do</a:t>
            </a:r>
            <a:r>
              <a:rPr lang="pt-BR" altLang="ja-JP" sz="1600" dirty="0">
                <a:latin typeface="Microsoft YaHei" pitchFamily="34" charset="-122"/>
                <a:ea typeface="Microsoft YaHei" pitchFamily="34" charset="-122"/>
              </a:rPr>
              <a:t> </a:t>
            </a:r>
            <a:r>
              <a:rPr lang="pt-BR" altLang="ja-JP" sz="1600" dirty="0" smtClean="0">
                <a:latin typeface="Microsoft YaHei" pitchFamily="34" charset="-122"/>
                <a:ea typeface="Microsoft YaHei" pitchFamily="34" charset="-122"/>
              </a:rPr>
              <a:t>echo </a:t>
            </a:r>
            <a:r>
              <a:rPr lang="pt-BR" altLang="ja-JP" sz="1600" dirty="0">
                <a:latin typeface="Microsoft YaHei" pitchFamily="34" charset="-122"/>
                <a:ea typeface="Microsoft YaHei" pitchFamily="34" charset="-122"/>
              </a:rPr>
              <a:t>%%</a:t>
            </a:r>
            <a:r>
              <a:rPr lang="pt-BR" altLang="ja-JP" sz="1600" dirty="0" smtClean="0">
                <a:latin typeface="Microsoft YaHei" pitchFamily="34" charset="-122"/>
                <a:ea typeface="Microsoft YaHei" pitchFamily="34" charset="-122"/>
              </a:rPr>
              <a:t>i</a:t>
            </a:r>
            <a:endParaRPr kumimoji="1" lang="ja-JP" altLang="en-US" sz="1600" b="1" i="1" dirty="0" smtClean="0">
              <a:latin typeface="Microsoft YaHei" pitchFamily="34" charset="-122"/>
              <a:ea typeface="Microsoft YaHei" pitchFamily="34" charset="-122"/>
            </a:endParaRPr>
          </a:p>
        </p:txBody>
      </p:sp>
      <p:sp>
        <p:nvSpPr>
          <p:cNvPr id="20" name="テキスト ボックス 19"/>
          <p:cNvSpPr txBox="1"/>
          <p:nvPr/>
        </p:nvSpPr>
        <p:spPr>
          <a:xfrm>
            <a:off x="2431817" y="5411559"/>
            <a:ext cx="4799374" cy="338554"/>
          </a:xfrm>
          <a:prstGeom prst="rect">
            <a:avLst/>
          </a:prstGeom>
          <a:noFill/>
        </p:spPr>
        <p:txBody>
          <a:bodyPr wrap="square" rtlCol="0">
            <a:spAutoFit/>
          </a:bodyPr>
          <a:lstStyle/>
          <a:p>
            <a:r>
              <a:rPr lang="en-US" altLang="ja-JP" sz="1600" b="1" dirty="0">
                <a:latin typeface="Microsoft YaHei" pitchFamily="34" charset="-122"/>
                <a:ea typeface="Microsoft YaHei" pitchFamily="34" charset="-122"/>
              </a:rPr>
              <a:t>for</a:t>
            </a:r>
            <a:r>
              <a:rPr lang="en-US" altLang="ja-JP" sz="1600" dirty="0">
                <a:latin typeface="Microsoft YaHei" pitchFamily="34" charset="-122"/>
                <a:ea typeface="Microsoft YaHei" pitchFamily="34" charset="-122"/>
              </a:rPr>
              <a:t> /r </a:t>
            </a:r>
            <a:r>
              <a:rPr lang="en-US" altLang="ja-JP" sz="1600" b="1" dirty="0">
                <a:solidFill>
                  <a:srgbClr val="FD0F0F"/>
                </a:solidFill>
                <a:latin typeface="Microsoft YaHei" pitchFamily="34" charset="-122"/>
                <a:ea typeface="Microsoft YaHei" pitchFamily="34" charset="-122"/>
              </a:rPr>
              <a:t>c:\ </a:t>
            </a:r>
            <a:r>
              <a:rPr lang="en-US" altLang="ja-JP" sz="1600" dirty="0">
                <a:latin typeface="Microsoft YaHei" pitchFamily="34" charset="-122"/>
                <a:ea typeface="Microsoft YaHei" pitchFamily="34" charset="-122"/>
              </a:rPr>
              <a:t>%%i </a:t>
            </a:r>
            <a:r>
              <a:rPr lang="en-US" altLang="ja-JP" sz="1600" b="1" dirty="0">
                <a:latin typeface="Microsoft YaHei" pitchFamily="34" charset="-122"/>
                <a:ea typeface="Microsoft YaHei" pitchFamily="34" charset="-122"/>
              </a:rPr>
              <a:t>in</a:t>
            </a:r>
            <a:r>
              <a:rPr lang="en-US" altLang="ja-JP" sz="1600" dirty="0">
                <a:latin typeface="Microsoft YaHei" pitchFamily="34" charset="-122"/>
                <a:ea typeface="Microsoft YaHei" pitchFamily="34" charset="-122"/>
              </a:rPr>
              <a:t> (</a:t>
            </a:r>
            <a:r>
              <a:rPr lang="en-US" altLang="ja-JP" sz="1600" b="1" dirty="0">
                <a:solidFill>
                  <a:srgbClr val="0070C0"/>
                </a:solidFill>
                <a:latin typeface="Microsoft YaHei" pitchFamily="34" charset="-122"/>
                <a:ea typeface="Microsoft YaHei" pitchFamily="34" charset="-122"/>
              </a:rPr>
              <a:t>boot.ini</a:t>
            </a:r>
            <a:r>
              <a:rPr lang="en-US" altLang="ja-JP" sz="1600" dirty="0">
                <a:latin typeface="Microsoft YaHei" pitchFamily="34" charset="-122"/>
                <a:ea typeface="Microsoft YaHei" pitchFamily="34" charset="-122"/>
              </a:rPr>
              <a:t>) </a:t>
            </a:r>
            <a:r>
              <a:rPr lang="en-US" altLang="ja-JP" sz="1600" b="1" dirty="0">
                <a:latin typeface="Microsoft YaHei" pitchFamily="34" charset="-122"/>
                <a:ea typeface="Microsoft YaHei" pitchFamily="34" charset="-122"/>
              </a:rPr>
              <a:t>do</a:t>
            </a:r>
            <a:r>
              <a:rPr lang="en-US" altLang="ja-JP" sz="1600" dirty="0">
                <a:latin typeface="Microsoft YaHei" pitchFamily="34" charset="-122"/>
                <a:ea typeface="Microsoft YaHei" pitchFamily="34" charset="-122"/>
              </a:rPr>
              <a:t> echo %%</a:t>
            </a:r>
            <a:r>
              <a:rPr lang="en-US" altLang="ja-JP" sz="1600" dirty="0" smtClean="0">
                <a:latin typeface="Microsoft YaHei" pitchFamily="34" charset="-122"/>
                <a:ea typeface="Microsoft YaHei" pitchFamily="34" charset="-122"/>
              </a:rPr>
              <a:t>i</a:t>
            </a:r>
            <a:endParaRPr kumimoji="1" lang="ja-JP" altLang="en-US" sz="1600" b="1" i="1" dirty="0" smtClean="0">
              <a:latin typeface="Microsoft YaHei" pitchFamily="34" charset="-122"/>
              <a:ea typeface="Microsoft YaHei" pitchFamily="34" charset="-122"/>
            </a:endParaRPr>
          </a:p>
        </p:txBody>
      </p:sp>
      <p:sp>
        <p:nvSpPr>
          <p:cNvPr id="9" name="正方形/長方形 8">
            <a:hlinkClick r:id="rId3" action="ppaction://hlinkfile" tooltip="Example 1"/>
          </p:cNvPr>
          <p:cNvSpPr/>
          <p:nvPr/>
        </p:nvSpPr>
        <p:spPr>
          <a:xfrm>
            <a:off x="7883073" y="4334727"/>
            <a:ext cx="703381" cy="307777"/>
          </a:xfrm>
          <a:prstGeom prst="rect">
            <a:avLst/>
          </a:prstGeom>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400" b="1" spc="50" dirty="0" smtClean="0">
                <a:ln w="11430"/>
                <a:solidFill>
                  <a:srgbClr val="00B050"/>
                </a:solidFill>
                <a:effectLst>
                  <a:outerShdw blurRad="76200" dist="50800" dir="5400000" algn="tl" rotWithShape="0">
                    <a:srgbClr val="000000">
                      <a:alpha val="65000"/>
                    </a:srgbClr>
                  </a:outerShdw>
                </a:effectLst>
                <a:latin typeface="Microsoft YaHei" pitchFamily="34" charset="-122"/>
                <a:ea typeface="Microsoft YaHei" pitchFamily="34" charset="-122"/>
              </a:rPr>
              <a:t>RUN</a:t>
            </a:r>
            <a:endParaRPr lang="ja-JP" altLang="en-US" sz="1400" b="1" spc="50" dirty="0">
              <a:ln w="11430"/>
              <a:solidFill>
                <a:srgbClr val="00B050"/>
              </a:solidFill>
              <a:effectLst>
                <a:outerShdw blurRad="76200" dist="50800" dir="5400000" algn="tl" rotWithShape="0">
                  <a:srgbClr val="000000">
                    <a:alpha val="65000"/>
                  </a:srgbClr>
                </a:outerShdw>
              </a:effectLst>
              <a:latin typeface="Microsoft YaHei" pitchFamily="34" charset="-122"/>
              <a:ea typeface="Microsoft YaHei" pitchFamily="34" charset="-122"/>
            </a:endParaRPr>
          </a:p>
        </p:txBody>
      </p:sp>
      <p:sp>
        <p:nvSpPr>
          <p:cNvPr id="23" name="正方形/長方形 22">
            <a:hlinkClick r:id="rId4" action="ppaction://hlinkfile" tooltip="Example 2"/>
          </p:cNvPr>
          <p:cNvSpPr/>
          <p:nvPr/>
        </p:nvSpPr>
        <p:spPr>
          <a:xfrm>
            <a:off x="7883075" y="4871580"/>
            <a:ext cx="703381" cy="307777"/>
          </a:xfrm>
          <a:prstGeom prst="rect">
            <a:avLst/>
          </a:prstGeom>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400" b="1" spc="50" dirty="0" smtClean="0">
                <a:ln w="11430"/>
                <a:solidFill>
                  <a:srgbClr val="00B050"/>
                </a:solidFill>
                <a:effectLst>
                  <a:outerShdw blurRad="76200" dist="50800" dir="5400000" algn="tl" rotWithShape="0">
                    <a:srgbClr val="000000">
                      <a:alpha val="65000"/>
                    </a:srgbClr>
                  </a:outerShdw>
                </a:effectLst>
                <a:latin typeface="Microsoft YaHei" pitchFamily="34" charset="-122"/>
                <a:ea typeface="Microsoft YaHei" pitchFamily="34" charset="-122"/>
              </a:rPr>
              <a:t>RUN</a:t>
            </a:r>
            <a:endParaRPr lang="ja-JP" altLang="en-US" sz="1400" b="1" spc="50" dirty="0">
              <a:ln w="11430"/>
              <a:solidFill>
                <a:srgbClr val="00B050"/>
              </a:solidFill>
              <a:effectLst>
                <a:outerShdw blurRad="76200" dist="50800" dir="5400000" algn="tl" rotWithShape="0">
                  <a:srgbClr val="000000">
                    <a:alpha val="65000"/>
                  </a:srgbClr>
                </a:outerShdw>
              </a:effectLst>
              <a:latin typeface="Microsoft YaHei" pitchFamily="34" charset="-122"/>
              <a:ea typeface="Microsoft YaHei" pitchFamily="34" charset="-122"/>
            </a:endParaRPr>
          </a:p>
        </p:txBody>
      </p:sp>
      <p:sp>
        <p:nvSpPr>
          <p:cNvPr id="24" name="正方形/長方形 23">
            <a:hlinkClick r:id="rId5" action="ppaction://hlinkfile" tooltip="Example 3"/>
          </p:cNvPr>
          <p:cNvSpPr/>
          <p:nvPr/>
        </p:nvSpPr>
        <p:spPr>
          <a:xfrm>
            <a:off x="7883074" y="5411558"/>
            <a:ext cx="703381" cy="307777"/>
          </a:xfrm>
          <a:prstGeom prst="rect">
            <a:avLst/>
          </a:prstGeom>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400" b="1" spc="50" dirty="0" smtClean="0">
                <a:ln w="11430"/>
                <a:solidFill>
                  <a:srgbClr val="00B050"/>
                </a:solidFill>
                <a:effectLst>
                  <a:outerShdw blurRad="76200" dist="50800" dir="5400000" algn="tl" rotWithShape="0">
                    <a:srgbClr val="000000">
                      <a:alpha val="65000"/>
                    </a:srgbClr>
                  </a:outerShdw>
                </a:effectLst>
                <a:latin typeface="Microsoft YaHei" pitchFamily="34" charset="-122"/>
                <a:ea typeface="Microsoft YaHei" pitchFamily="34" charset="-122"/>
              </a:rPr>
              <a:t>RUN</a:t>
            </a:r>
            <a:endParaRPr lang="ja-JP" altLang="en-US" sz="1400" b="1" spc="50" dirty="0">
              <a:ln w="11430"/>
              <a:solidFill>
                <a:srgbClr val="00B050"/>
              </a:solidFill>
              <a:effectLst>
                <a:outerShdw blurRad="76200" dist="50800" dir="5400000" algn="tl" rotWithShape="0">
                  <a:srgbClr val="000000">
                    <a:alpha val="65000"/>
                  </a:srgbClr>
                </a:outerShdw>
              </a:effectLst>
              <a:latin typeface="Microsoft YaHei" pitchFamily="34" charset="-122"/>
              <a:ea typeface="Microsoft YaHei" pitchFamily="34" charset="-122"/>
            </a:endParaRPr>
          </a:p>
        </p:txBody>
      </p:sp>
      <p:sp>
        <p:nvSpPr>
          <p:cNvPr id="25" name="テキスト ボックス 24"/>
          <p:cNvSpPr txBox="1"/>
          <p:nvPr/>
        </p:nvSpPr>
        <p:spPr>
          <a:xfrm>
            <a:off x="2438655" y="5412421"/>
            <a:ext cx="5447446" cy="338554"/>
          </a:xfrm>
          <a:prstGeom prst="rect">
            <a:avLst/>
          </a:prstGeom>
          <a:noFill/>
        </p:spPr>
        <p:txBody>
          <a:bodyPr wrap="square" rtlCol="0">
            <a:spAutoFit/>
          </a:bodyPr>
          <a:lstStyle/>
          <a:p>
            <a:r>
              <a:rPr lang="en-US" altLang="ja-JP" sz="1600" b="1" dirty="0">
                <a:latin typeface="Microsoft YaHei" pitchFamily="34" charset="-122"/>
                <a:ea typeface="Microsoft YaHei" pitchFamily="34" charset="-122"/>
              </a:rPr>
              <a:t>for</a:t>
            </a:r>
            <a:r>
              <a:rPr lang="en-US" altLang="ja-JP" sz="1600" dirty="0">
                <a:latin typeface="Microsoft YaHei" pitchFamily="34" charset="-122"/>
                <a:ea typeface="Microsoft YaHei" pitchFamily="34" charset="-122"/>
              </a:rPr>
              <a:t> /r </a:t>
            </a:r>
            <a:r>
              <a:rPr lang="en-US" altLang="ja-JP" sz="1600" b="1" dirty="0">
                <a:solidFill>
                  <a:srgbClr val="FD0F0F"/>
                </a:solidFill>
                <a:latin typeface="Microsoft YaHei" pitchFamily="34" charset="-122"/>
                <a:ea typeface="Microsoft YaHei" pitchFamily="34" charset="-122"/>
              </a:rPr>
              <a:t>c:\ </a:t>
            </a:r>
            <a:r>
              <a:rPr lang="en-US" altLang="ja-JP" sz="1600" dirty="0">
                <a:latin typeface="Microsoft YaHei" pitchFamily="34" charset="-122"/>
                <a:ea typeface="Microsoft YaHei" pitchFamily="34" charset="-122"/>
              </a:rPr>
              <a:t>%%i </a:t>
            </a:r>
            <a:r>
              <a:rPr lang="en-US" altLang="ja-JP" sz="1600" b="1" dirty="0">
                <a:latin typeface="Microsoft YaHei" pitchFamily="34" charset="-122"/>
                <a:ea typeface="Microsoft YaHei" pitchFamily="34" charset="-122"/>
              </a:rPr>
              <a:t>in</a:t>
            </a:r>
            <a:r>
              <a:rPr lang="en-US" altLang="ja-JP" sz="1600" dirty="0">
                <a:latin typeface="Microsoft YaHei" pitchFamily="34" charset="-122"/>
                <a:ea typeface="Microsoft YaHei" pitchFamily="34" charset="-122"/>
              </a:rPr>
              <a:t> (</a:t>
            </a:r>
            <a:r>
              <a:rPr lang="en-US" altLang="ja-JP" sz="1600" b="1" dirty="0">
                <a:solidFill>
                  <a:srgbClr val="0070C0"/>
                </a:solidFill>
                <a:latin typeface="Microsoft YaHei" pitchFamily="34" charset="-122"/>
                <a:ea typeface="Microsoft YaHei" pitchFamily="34" charset="-122"/>
              </a:rPr>
              <a:t>boot.ini</a:t>
            </a:r>
            <a:r>
              <a:rPr lang="en-US" altLang="ja-JP" sz="1600" dirty="0">
                <a:latin typeface="Microsoft YaHei" pitchFamily="34" charset="-122"/>
                <a:ea typeface="Microsoft YaHei" pitchFamily="34" charset="-122"/>
              </a:rPr>
              <a:t>) </a:t>
            </a:r>
            <a:r>
              <a:rPr lang="en-US" altLang="ja-JP" sz="1600" b="1" dirty="0">
                <a:latin typeface="Microsoft YaHei" pitchFamily="34" charset="-122"/>
                <a:ea typeface="Microsoft YaHei" pitchFamily="34" charset="-122"/>
              </a:rPr>
              <a:t>do</a:t>
            </a:r>
            <a:r>
              <a:rPr lang="en-US" altLang="ja-JP" sz="1600" dirty="0">
                <a:latin typeface="Microsoft YaHei" pitchFamily="34" charset="-122"/>
                <a:ea typeface="Microsoft YaHei" pitchFamily="34" charset="-122"/>
              </a:rPr>
              <a:t> if exist %%i echo %%</a:t>
            </a:r>
            <a:r>
              <a:rPr lang="en-US" altLang="ja-JP" sz="1600" dirty="0" smtClean="0">
                <a:latin typeface="Microsoft YaHei" pitchFamily="34" charset="-122"/>
                <a:ea typeface="Microsoft YaHei" pitchFamily="34" charset="-122"/>
              </a:rPr>
              <a:t>i</a:t>
            </a:r>
            <a:endParaRPr kumimoji="1" lang="ja-JP" altLang="en-US" sz="1600" b="1" i="1"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376521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7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80"/>
                            </p:stCondLst>
                            <p:childTnLst>
                              <p:par>
                                <p:cTn id="13" presetID="2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7000"/>
                                  </p:iterate>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7"/>
                                        </p:tgtEl>
                                        <p:attrNameLst>
                                          <p:attrName>ppt_y</p:attrName>
                                        </p:attrNameLst>
                                      </p:cBhvr>
                                      <p:tavLst>
                                        <p:tav tm="0">
                                          <p:val>
                                            <p:strVal val="#ppt_y"/>
                                          </p:val>
                                        </p:tav>
                                        <p:tav tm="100000">
                                          <p:val>
                                            <p:strVal val="#ppt_y"/>
                                          </p:val>
                                        </p:tav>
                                      </p:tavLst>
                                    </p:anim>
                                    <p:anim calcmode="lin" valueType="num">
                                      <p:cBhvr>
                                        <p:cTn id="2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7"/>
                                        </p:tgtEl>
                                      </p:cBhvr>
                                    </p:animEffect>
                                  </p:childTnLst>
                                </p:cTn>
                              </p:par>
                            </p:childTnLst>
                          </p:cTn>
                        </p:par>
                        <p:par>
                          <p:cTn id="30" fill="hold">
                            <p:stCondLst>
                              <p:cond delay="780"/>
                            </p:stCondLst>
                            <p:childTnLst>
                              <p:par>
                                <p:cTn id="31" presetID="2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randombar(horizont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7000"/>
                                  </p:iterate>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8"/>
                                        </p:tgtEl>
                                        <p:attrNameLst>
                                          <p:attrName>ppt_y</p:attrName>
                                        </p:attrNameLst>
                                      </p:cBhvr>
                                      <p:tavLst>
                                        <p:tav tm="0">
                                          <p:val>
                                            <p:strVal val="#ppt_y"/>
                                          </p:val>
                                        </p:tav>
                                        <p:tav tm="100000">
                                          <p:val>
                                            <p:strVal val="#ppt_y"/>
                                          </p:val>
                                        </p:tav>
                                      </p:tavLst>
                                    </p:anim>
                                    <p:anim calcmode="lin" valueType="num">
                                      <p:cBhvr>
                                        <p:cTn id="45"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1"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childTnLst>
                          </p:cTn>
                        </p:par>
                        <p:par>
                          <p:cTn id="57" fill="hold">
                            <p:stCondLst>
                              <p:cond delay="0"/>
                            </p:stCondLst>
                            <p:childTnLst>
                              <p:par>
                                <p:cTn id="58" presetID="22" presetClass="entr" presetSubtype="4"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randombar(horizontal)">
                                      <p:cBhvr>
                                        <p:cTn id="6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 grpId="0"/>
      <p:bldP spid="19" grpId="0"/>
      <p:bldP spid="20" grpId="0"/>
      <p:bldP spid="20" grpId="1"/>
      <p:bldP spid="9" grpId="0" animBg="1"/>
      <p:bldP spid="23" grpId="0" animBg="1"/>
      <p:bldP spid="24" grpId="0" animBg="1"/>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4 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45</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611560" y="620688"/>
            <a:ext cx="8113340" cy="4078039"/>
          </a:xfrm>
          <a:prstGeom prst="rect">
            <a:avLst/>
          </a:prstGeom>
          <a:noFill/>
        </p:spPr>
        <p:txBody>
          <a:bodyPr wrap="square" rtlCol="0">
            <a:spAutoFit/>
          </a:bodyPr>
          <a:lstStyle/>
          <a:p>
            <a:pPr>
              <a:lnSpc>
                <a:spcPct val="150000"/>
              </a:lnSpc>
            </a:pPr>
            <a:r>
              <a:rPr lang="zh-CN" altLang="en-US" b="1" dirty="0" smtClean="0">
                <a:latin typeface="Microsoft YaHei" pitchFamily="34" charset="-122"/>
                <a:ea typeface="Microsoft YaHei" pitchFamily="34" charset="-122"/>
              </a:rPr>
              <a:t>参数 </a:t>
            </a:r>
            <a:r>
              <a:rPr lang="en-US" altLang="zh-CN" b="1" dirty="0" smtClean="0">
                <a:latin typeface="Microsoft YaHei" pitchFamily="34" charset="-122"/>
                <a:ea typeface="Microsoft YaHei" pitchFamily="34" charset="-122"/>
              </a:rPr>
              <a:t>/l</a:t>
            </a:r>
          </a:p>
          <a:p>
            <a:pPr>
              <a:lnSpc>
                <a:spcPct val="150000"/>
              </a:lnSpc>
            </a:pPr>
            <a:endParaRPr kumimoji="1" lang="en-US" altLang="ja-JP" b="1" dirty="0">
              <a:latin typeface="Microsoft YaHei" pitchFamily="34" charset="-122"/>
              <a:ea typeface="Microsoft YaHei" pitchFamily="34" charset="-122"/>
            </a:endParaRPr>
          </a:p>
          <a:p>
            <a:r>
              <a:rPr lang="en-US" altLang="zh-CN" sz="1600" b="1" dirty="0">
                <a:latin typeface="Microsoft YaHei" pitchFamily="34" charset="-122"/>
                <a:ea typeface="Microsoft YaHei" pitchFamily="34" charset="-122"/>
              </a:rPr>
              <a:t>FOR /L </a:t>
            </a:r>
            <a:r>
              <a:rPr lang="en-US" altLang="zh-CN" sz="1600" dirty="0">
                <a:latin typeface="Microsoft YaHei" pitchFamily="34" charset="-122"/>
                <a:ea typeface="Microsoft YaHei" pitchFamily="34" charset="-122"/>
              </a:rPr>
              <a:t>%%variable</a:t>
            </a:r>
            <a:r>
              <a:rPr lang="en-US" altLang="zh-CN" sz="1600" b="1" dirty="0">
                <a:latin typeface="Microsoft YaHei" pitchFamily="34" charset="-122"/>
                <a:ea typeface="Microsoft YaHei" pitchFamily="34" charset="-122"/>
              </a:rPr>
              <a:t> IN </a:t>
            </a:r>
            <a:r>
              <a:rPr lang="en-US" altLang="zh-CN" sz="1600" dirty="0">
                <a:latin typeface="Microsoft YaHei" pitchFamily="34" charset="-122"/>
                <a:ea typeface="Microsoft YaHei" pitchFamily="34" charset="-122"/>
              </a:rPr>
              <a:t>(start,step,end) </a:t>
            </a:r>
            <a:r>
              <a:rPr lang="en-US" altLang="zh-CN" sz="1600" b="1" dirty="0">
                <a:latin typeface="Microsoft YaHei" pitchFamily="34" charset="-122"/>
                <a:ea typeface="Microsoft YaHei" pitchFamily="34" charset="-122"/>
              </a:rPr>
              <a:t>DO </a:t>
            </a:r>
            <a:r>
              <a:rPr lang="en-US" altLang="zh-CN" sz="1600" dirty="0">
                <a:latin typeface="Microsoft YaHei" pitchFamily="34" charset="-122"/>
                <a:ea typeface="Microsoft YaHei" pitchFamily="34" charset="-122"/>
              </a:rPr>
              <a:t>command [command-parameters]</a:t>
            </a:r>
          </a:p>
          <a:p>
            <a:pPr>
              <a:lnSpc>
                <a:spcPct val="150000"/>
              </a:lnSpc>
            </a:pPr>
            <a:r>
              <a:rPr lang="en-US" altLang="ja-JP" sz="1400" dirty="0" smtClean="0">
                <a:latin typeface="Microsoft YaHei" pitchFamily="34" charset="-122"/>
                <a:ea typeface="Microsoft YaHei" pitchFamily="34" charset="-122"/>
              </a:rPr>
              <a:t> </a:t>
            </a:r>
          </a:p>
          <a:p>
            <a:pPr>
              <a:lnSpc>
                <a:spcPct val="150000"/>
              </a:lnSpc>
            </a:pPr>
            <a:r>
              <a:rPr kumimoji="1" lang="zh-CN" altLang="en-US" sz="1400" dirty="0" smtClean="0">
                <a:latin typeface="Microsoft YaHei" pitchFamily="34" charset="-122"/>
                <a:ea typeface="Microsoft YaHei" pitchFamily="34" charset="-122"/>
              </a:rPr>
              <a:t>这个参数将以迭代的形式设置变量，</a:t>
            </a:r>
            <a:r>
              <a:rPr lang="zh-CN" altLang="en-US" sz="1400" dirty="0" smtClean="0">
                <a:latin typeface="Microsoft YaHei" pitchFamily="34" charset="-122"/>
                <a:ea typeface="Microsoft YaHei" pitchFamily="34" charset="-122"/>
              </a:rPr>
              <a:t>首先设置</a:t>
            </a:r>
            <a:r>
              <a:rPr kumimoji="1" lang="zh-CN" altLang="en-US" sz="1400" dirty="0" smtClean="0">
                <a:latin typeface="Microsoft YaHei" pitchFamily="34" charset="-122"/>
                <a:ea typeface="Microsoft YaHei" pitchFamily="34" charset="-122"/>
              </a:rPr>
              <a:t>变量起始值（</a:t>
            </a:r>
            <a:r>
              <a:rPr kumimoji="1" lang="en-US" altLang="zh-CN" sz="1400" dirty="0" smtClean="0">
                <a:latin typeface="Microsoft YaHei" pitchFamily="34" charset="-122"/>
                <a:ea typeface="Microsoft YaHei" pitchFamily="34" charset="-122"/>
              </a:rPr>
              <a:t>Start#</a:t>
            </a:r>
            <a:r>
              <a:rPr lang="zh-CN" altLang="en-US" sz="1400" dirty="0">
                <a:latin typeface="Microsoft YaHei" pitchFamily="34" charset="-122"/>
                <a:ea typeface="Microsoft YaHei" pitchFamily="34" charset="-122"/>
              </a:rPr>
              <a:t>）</a:t>
            </a:r>
            <a:r>
              <a:rPr lang="zh-CN" altLang="en-US" sz="1400" dirty="0" smtClean="0">
                <a:latin typeface="Microsoft YaHei" pitchFamily="34" charset="-122"/>
                <a:ea typeface="Microsoft YaHei" pitchFamily="34" charset="-122"/>
              </a:rPr>
              <a:t>，然后逐步执行一组范围</a:t>
            </a:r>
            <a:r>
              <a:rPr lang="zh-CN" altLang="en-US" sz="1400" dirty="0">
                <a:latin typeface="Microsoft YaHei" pitchFamily="34" charset="-122"/>
                <a:ea typeface="Microsoft YaHei" pitchFamily="34" charset="-122"/>
              </a:rPr>
              <a:t>的值，直到该值超过所设置的终止值 </a:t>
            </a:r>
          </a:p>
          <a:p>
            <a:pPr>
              <a:lnSpc>
                <a:spcPct val="150000"/>
              </a:lnSpc>
            </a:pPr>
            <a:r>
              <a:rPr lang="en-US" altLang="zh-CN" sz="1400" dirty="0">
                <a:latin typeface="Microsoft YaHei" pitchFamily="34" charset="-122"/>
                <a:ea typeface="Microsoft YaHei" pitchFamily="34" charset="-122"/>
              </a:rPr>
              <a:t>(End#)</a:t>
            </a:r>
            <a:r>
              <a:rPr lang="zh-CN" altLang="en-US" sz="1400" dirty="0">
                <a:latin typeface="Microsoft YaHei" pitchFamily="34" charset="-122"/>
                <a:ea typeface="Microsoft YaHei" pitchFamily="34" charset="-122"/>
              </a:rPr>
              <a:t>。</a:t>
            </a:r>
            <a:r>
              <a:rPr lang="en-US" altLang="zh-CN" sz="1400" dirty="0">
                <a:latin typeface="Microsoft YaHei" pitchFamily="34" charset="-122"/>
                <a:ea typeface="Microsoft YaHei" pitchFamily="34" charset="-122"/>
              </a:rPr>
              <a:t>/L </a:t>
            </a:r>
            <a:r>
              <a:rPr lang="zh-CN" altLang="en-US" sz="1400" dirty="0">
                <a:latin typeface="Microsoft YaHei" pitchFamily="34" charset="-122"/>
                <a:ea typeface="Microsoft YaHei" pitchFamily="34" charset="-122"/>
              </a:rPr>
              <a:t>将通过对 </a:t>
            </a:r>
            <a:r>
              <a:rPr lang="en-US" altLang="zh-CN" sz="1400" dirty="0">
                <a:latin typeface="Microsoft YaHei" pitchFamily="34" charset="-122"/>
                <a:ea typeface="Microsoft YaHei" pitchFamily="34" charset="-122"/>
              </a:rPr>
              <a:t>Start# </a:t>
            </a:r>
            <a:r>
              <a:rPr lang="zh-CN" altLang="en-US" sz="1400" dirty="0">
                <a:latin typeface="Microsoft YaHei" pitchFamily="34" charset="-122"/>
                <a:ea typeface="Microsoft YaHei" pitchFamily="34" charset="-122"/>
              </a:rPr>
              <a:t>与 </a:t>
            </a:r>
            <a:r>
              <a:rPr lang="en-US" altLang="zh-CN" sz="1400" dirty="0">
                <a:latin typeface="Microsoft YaHei" pitchFamily="34" charset="-122"/>
                <a:ea typeface="Microsoft YaHei" pitchFamily="34" charset="-122"/>
              </a:rPr>
              <a:t>End# </a:t>
            </a:r>
            <a:r>
              <a:rPr lang="zh-CN" altLang="en-US" sz="1400" dirty="0">
                <a:latin typeface="Microsoft YaHei" pitchFamily="34" charset="-122"/>
                <a:ea typeface="Microsoft YaHei" pitchFamily="34" charset="-122"/>
              </a:rPr>
              <a:t>进行比较来执行迭代变量。如果 </a:t>
            </a:r>
            <a:r>
              <a:rPr lang="en-US" altLang="zh-CN" sz="1400" dirty="0">
                <a:latin typeface="Microsoft YaHei" pitchFamily="34" charset="-122"/>
                <a:ea typeface="Microsoft YaHei" pitchFamily="34" charset="-122"/>
              </a:rPr>
              <a:t>Start# </a:t>
            </a:r>
            <a:r>
              <a:rPr lang="zh-CN" altLang="en-US" sz="1400" dirty="0">
                <a:latin typeface="Microsoft YaHei" pitchFamily="34" charset="-122"/>
                <a:ea typeface="Microsoft YaHei" pitchFamily="34" charset="-122"/>
              </a:rPr>
              <a:t>小于 </a:t>
            </a:r>
            <a:r>
              <a:rPr lang="en-US" altLang="zh-CN" sz="1400" dirty="0">
                <a:latin typeface="Microsoft YaHei" pitchFamily="34" charset="-122"/>
                <a:ea typeface="Microsoft YaHei" pitchFamily="34" charset="-122"/>
              </a:rPr>
              <a:t>End#</a:t>
            </a:r>
            <a:r>
              <a:rPr lang="zh-CN" altLang="en-US" sz="1400" dirty="0">
                <a:latin typeface="Microsoft YaHei" pitchFamily="34" charset="-122"/>
                <a:ea typeface="Microsoft YaHei" pitchFamily="34" charset="-122"/>
              </a:rPr>
              <a:t>，就会执行</a:t>
            </a:r>
          </a:p>
          <a:p>
            <a:pPr>
              <a:lnSpc>
                <a:spcPct val="150000"/>
              </a:lnSpc>
            </a:pPr>
            <a:r>
              <a:rPr lang="zh-CN" altLang="en-US" sz="1400" dirty="0">
                <a:latin typeface="Microsoft YaHei" pitchFamily="34" charset="-122"/>
                <a:ea typeface="Microsoft YaHei" pitchFamily="34" charset="-122"/>
              </a:rPr>
              <a:t>该命令。如果迭代变量超过 </a:t>
            </a:r>
            <a:r>
              <a:rPr lang="en-US" altLang="zh-CN" sz="1400" dirty="0">
                <a:latin typeface="Microsoft YaHei" pitchFamily="34" charset="-122"/>
                <a:ea typeface="Microsoft YaHei" pitchFamily="34" charset="-122"/>
              </a:rPr>
              <a:t>End#</a:t>
            </a:r>
            <a:r>
              <a:rPr lang="zh-CN" altLang="en-US" sz="1400" dirty="0">
                <a:latin typeface="Microsoft YaHei" pitchFamily="34" charset="-122"/>
                <a:ea typeface="Microsoft YaHei" pitchFamily="34" charset="-122"/>
              </a:rPr>
              <a:t>，则命令解释程序退出此循环。还可以使用负的 </a:t>
            </a:r>
            <a:r>
              <a:rPr lang="en-US" altLang="zh-CN" sz="1400" dirty="0">
                <a:latin typeface="Microsoft YaHei" pitchFamily="34" charset="-122"/>
                <a:ea typeface="Microsoft YaHei" pitchFamily="34" charset="-122"/>
              </a:rPr>
              <a:t>Step# </a:t>
            </a:r>
            <a:r>
              <a:rPr lang="zh-CN" altLang="en-US" sz="1400" dirty="0">
                <a:latin typeface="Microsoft YaHei" pitchFamily="34" charset="-122"/>
                <a:ea typeface="Microsoft YaHei" pitchFamily="34" charset="-122"/>
              </a:rPr>
              <a:t>以递减数值的</a:t>
            </a:r>
          </a:p>
          <a:p>
            <a:pPr>
              <a:lnSpc>
                <a:spcPct val="150000"/>
              </a:lnSpc>
            </a:pPr>
            <a:r>
              <a:rPr lang="zh-CN" altLang="en-US" sz="1400" dirty="0">
                <a:latin typeface="Microsoft YaHei" pitchFamily="34" charset="-122"/>
                <a:ea typeface="Microsoft YaHei" pitchFamily="34" charset="-122"/>
              </a:rPr>
              <a:t>方式逐步执行此范围内的值。例如，</a:t>
            </a:r>
            <a:r>
              <a:rPr lang="en-US" altLang="zh-CN" sz="1400" dirty="0">
                <a:latin typeface="Microsoft YaHei" pitchFamily="34" charset="-122"/>
                <a:ea typeface="Microsoft YaHei" pitchFamily="34" charset="-122"/>
              </a:rPr>
              <a:t>(1,1,5) </a:t>
            </a:r>
            <a:r>
              <a:rPr lang="zh-CN" altLang="en-US" sz="1400" dirty="0">
                <a:latin typeface="Microsoft YaHei" pitchFamily="34" charset="-122"/>
                <a:ea typeface="Microsoft YaHei" pitchFamily="34" charset="-122"/>
              </a:rPr>
              <a:t>生成序列 </a:t>
            </a:r>
            <a:r>
              <a:rPr lang="en-US" altLang="zh-CN" sz="1400" dirty="0">
                <a:latin typeface="Microsoft YaHei" pitchFamily="34" charset="-122"/>
                <a:ea typeface="Microsoft YaHei" pitchFamily="34" charset="-122"/>
              </a:rPr>
              <a:t>1 2 3 4 5</a:t>
            </a:r>
            <a:r>
              <a:rPr lang="zh-CN" altLang="en-US" sz="1400" dirty="0">
                <a:latin typeface="Microsoft YaHei" pitchFamily="34" charset="-122"/>
                <a:ea typeface="Microsoft YaHei" pitchFamily="34" charset="-122"/>
              </a:rPr>
              <a:t>，而 </a:t>
            </a:r>
            <a:r>
              <a:rPr lang="en-US" altLang="zh-CN" sz="1400" dirty="0">
                <a:latin typeface="Microsoft YaHei" pitchFamily="34" charset="-122"/>
                <a:ea typeface="Microsoft YaHei" pitchFamily="34" charset="-122"/>
              </a:rPr>
              <a:t>(5,-1,1) </a:t>
            </a:r>
            <a:r>
              <a:rPr lang="zh-CN" altLang="en-US" sz="1400" dirty="0">
                <a:latin typeface="Microsoft YaHei" pitchFamily="34" charset="-122"/>
                <a:ea typeface="Microsoft YaHei" pitchFamily="34" charset="-122"/>
              </a:rPr>
              <a:t>则生成序列 </a:t>
            </a:r>
            <a:r>
              <a:rPr lang="en-US" altLang="zh-CN" sz="1400" dirty="0">
                <a:latin typeface="Microsoft YaHei" pitchFamily="34" charset="-122"/>
                <a:ea typeface="Microsoft YaHei" pitchFamily="34" charset="-122"/>
              </a:rPr>
              <a:t>(5 4 3 2 </a:t>
            </a:r>
          </a:p>
          <a:p>
            <a:pPr>
              <a:lnSpc>
                <a:spcPct val="150000"/>
              </a:lnSpc>
            </a:pPr>
            <a:r>
              <a:rPr lang="en-US" altLang="zh-CN" sz="1400" dirty="0">
                <a:latin typeface="Microsoft YaHei" pitchFamily="34" charset="-122"/>
                <a:ea typeface="Microsoft YaHei" pitchFamily="34" charset="-122"/>
              </a:rPr>
              <a:t>1)</a:t>
            </a:r>
            <a:r>
              <a:rPr lang="zh-CN" altLang="en-US" sz="1400" dirty="0" smtClean="0">
                <a:latin typeface="Microsoft YaHei" pitchFamily="34" charset="-122"/>
                <a:ea typeface="Microsoft YaHei" pitchFamily="34" charset="-122"/>
              </a:rPr>
              <a:t>。</a:t>
            </a:r>
            <a:endParaRPr lang="en-US" altLang="zh-CN" sz="1400" dirty="0" smtClean="0">
              <a:latin typeface="Microsoft YaHei" pitchFamily="34" charset="-122"/>
              <a:ea typeface="Microsoft YaHei" pitchFamily="34" charset="-122"/>
            </a:endParaRPr>
          </a:p>
          <a:p>
            <a:pPr>
              <a:lnSpc>
                <a:spcPct val="150000"/>
              </a:lnSpc>
            </a:pPr>
            <a:r>
              <a:rPr kumimoji="1" lang="zh-CN" altLang="en-US" sz="1400" dirty="0" smtClean="0">
                <a:latin typeface="Microsoft YaHei" pitchFamily="34" charset="-122"/>
                <a:ea typeface="Microsoft YaHei" pitchFamily="34" charset="-122"/>
              </a:rPr>
              <a:t>如果你学过其他编译语言，也许你可以这样理解：</a:t>
            </a:r>
            <a:endParaRPr kumimoji="1" lang="en-US" altLang="zh-CN" sz="1400" dirty="0" smtClean="0">
              <a:latin typeface="Microsoft YaHei" pitchFamily="34" charset="-122"/>
              <a:ea typeface="Microsoft YaHei" pitchFamily="34" charset="-122"/>
            </a:endParaRPr>
          </a:p>
        </p:txBody>
      </p:sp>
      <p:sp>
        <p:nvSpPr>
          <p:cNvPr id="2" name="テキスト ボックス 1"/>
          <p:cNvSpPr txBox="1"/>
          <p:nvPr/>
        </p:nvSpPr>
        <p:spPr>
          <a:xfrm>
            <a:off x="2299556" y="4698727"/>
            <a:ext cx="4104456" cy="461665"/>
          </a:xfrm>
          <a:prstGeom prst="rect">
            <a:avLst/>
          </a:prstGeom>
          <a:noFill/>
        </p:spPr>
        <p:txBody>
          <a:bodyPr wrap="square" rtlCol="0">
            <a:spAutoFit/>
          </a:bodyPr>
          <a:lstStyle/>
          <a:p>
            <a:r>
              <a:rPr kumimoji="1" lang="en-US" altLang="ja-JP" sz="2400" b="1" dirty="0" smtClean="0">
                <a:latin typeface="Microsoft YaHei" pitchFamily="34" charset="-122"/>
                <a:ea typeface="Microsoft YaHei" pitchFamily="34" charset="-122"/>
              </a:rPr>
              <a:t>For /</a:t>
            </a:r>
            <a:r>
              <a:rPr lang="en-US" altLang="ja-JP" sz="2400" b="1" dirty="0" smtClean="0">
                <a:latin typeface="Microsoft YaHei" pitchFamily="34" charset="-122"/>
                <a:ea typeface="Microsoft YaHei" pitchFamily="34" charset="-122"/>
              </a:rPr>
              <a:t>L </a:t>
            </a:r>
            <a:r>
              <a:rPr lang="en-US" altLang="ja-JP" sz="2400" b="1" dirty="0" smtClean="0">
                <a:solidFill>
                  <a:srgbClr val="7030A0"/>
                </a:solidFill>
                <a:latin typeface="Microsoft YaHei" pitchFamily="34" charset="-122"/>
                <a:ea typeface="Microsoft YaHei" pitchFamily="34" charset="-122"/>
              </a:rPr>
              <a:t>%%i </a:t>
            </a:r>
            <a:r>
              <a:rPr lang="en-US" altLang="ja-JP" sz="2400" b="1" dirty="0" smtClean="0">
                <a:latin typeface="Microsoft YaHei" pitchFamily="34" charset="-122"/>
                <a:ea typeface="Microsoft YaHei" pitchFamily="34" charset="-122"/>
              </a:rPr>
              <a:t>in</a:t>
            </a:r>
            <a:r>
              <a:rPr kumimoji="1" lang="en-US" altLang="ja-JP" sz="2400" b="1" dirty="0" smtClean="0">
                <a:latin typeface="Microsoft YaHei" pitchFamily="34" charset="-122"/>
                <a:ea typeface="Microsoft YaHei" pitchFamily="34" charset="-122"/>
              </a:rPr>
              <a:t> (</a:t>
            </a:r>
            <a:r>
              <a:rPr kumimoji="1" lang="en-US" altLang="ja-JP" sz="2400" b="1" dirty="0" smtClean="0">
                <a:solidFill>
                  <a:srgbClr val="FF0000"/>
                </a:solidFill>
                <a:latin typeface="Microsoft YaHei" pitchFamily="34" charset="-122"/>
                <a:ea typeface="Microsoft YaHei" pitchFamily="34" charset="-122"/>
              </a:rPr>
              <a:t>1</a:t>
            </a:r>
            <a:r>
              <a:rPr kumimoji="1" lang="en-US" altLang="ja-JP" sz="2400" b="1" dirty="0" smtClean="0">
                <a:latin typeface="Microsoft YaHei" pitchFamily="34" charset="-122"/>
                <a:ea typeface="Microsoft YaHei" pitchFamily="34" charset="-122"/>
              </a:rPr>
              <a:t> , </a:t>
            </a:r>
            <a:r>
              <a:rPr kumimoji="1" lang="en-US" altLang="ja-JP" sz="2400" b="1" dirty="0" smtClean="0">
                <a:solidFill>
                  <a:srgbClr val="0070C0"/>
                </a:solidFill>
                <a:latin typeface="Microsoft YaHei" pitchFamily="34" charset="-122"/>
                <a:ea typeface="Microsoft YaHei" pitchFamily="34" charset="-122"/>
              </a:rPr>
              <a:t>1</a:t>
            </a:r>
            <a:r>
              <a:rPr kumimoji="1" lang="en-US" altLang="ja-JP" sz="2400" b="1" dirty="0" smtClean="0">
                <a:latin typeface="Microsoft YaHei" pitchFamily="34" charset="-122"/>
                <a:ea typeface="Microsoft YaHei" pitchFamily="34" charset="-122"/>
              </a:rPr>
              <a:t> , </a:t>
            </a:r>
            <a:r>
              <a:rPr kumimoji="1" lang="en-US" altLang="ja-JP" sz="2400" b="1" dirty="0" smtClean="0">
                <a:solidFill>
                  <a:srgbClr val="00B050"/>
                </a:solidFill>
                <a:latin typeface="Microsoft YaHei" pitchFamily="34" charset="-122"/>
                <a:ea typeface="Microsoft YaHei" pitchFamily="34" charset="-122"/>
              </a:rPr>
              <a:t>5</a:t>
            </a:r>
            <a:r>
              <a:rPr kumimoji="1" lang="en-US" altLang="ja-JP" sz="2400" b="1" dirty="0" smtClean="0">
                <a:solidFill>
                  <a:srgbClr val="0070C0"/>
                </a:solidFill>
                <a:latin typeface="Microsoft YaHei" pitchFamily="34" charset="-122"/>
                <a:ea typeface="Microsoft YaHei" pitchFamily="34" charset="-122"/>
              </a:rPr>
              <a:t> </a:t>
            </a:r>
            <a:r>
              <a:rPr lang="en-US" altLang="ja-JP" sz="2400" b="1" dirty="0">
                <a:latin typeface="Microsoft YaHei" pitchFamily="34" charset="-122"/>
                <a:ea typeface="Microsoft YaHei" pitchFamily="34" charset="-122"/>
              </a:rPr>
              <a:t>)</a:t>
            </a:r>
            <a:endParaRPr kumimoji="1" lang="ja-JP" altLang="en-US" sz="2400" b="1" dirty="0" smtClean="0">
              <a:latin typeface="Microsoft YaHei" pitchFamily="34" charset="-122"/>
              <a:ea typeface="Microsoft YaHei" pitchFamily="34" charset="-122"/>
            </a:endParaRPr>
          </a:p>
        </p:txBody>
      </p:sp>
      <p:sp>
        <p:nvSpPr>
          <p:cNvPr id="16" name="テキスト ボックス 15"/>
          <p:cNvSpPr txBox="1"/>
          <p:nvPr/>
        </p:nvSpPr>
        <p:spPr>
          <a:xfrm>
            <a:off x="2483768" y="5717222"/>
            <a:ext cx="3448000" cy="461665"/>
          </a:xfrm>
          <a:prstGeom prst="rect">
            <a:avLst/>
          </a:prstGeom>
          <a:noFill/>
        </p:spPr>
        <p:txBody>
          <a:bodyPr wrap="square" rtlCol="0">
            <a:spAutoFit/>
          </a:bodyPr>
          <a:lstStyle/>
          <a:p>
            <a:r>
              <a:rPr kumimoji="1" lang="en-US" altLang="ja-JP" sz="2400" b="1" dirty="0" smtClean="0">
                <a:latin typeface="Microsoft YaHei" pitchFamily="34" charset="-122"/>
                <a:ea typeface="Microsoft YaHei" pitchFamily="34" charset="-122"/>
              </a:rPr>
              <a:t>For(</a:t>
            </a:r>
            <a:r>
              <a:rPr kumimoji="1" lang="en-US" altLang="ja-JP" sz="2400" b="1" dirty="0" smtClean="0">
                <a:solidFill>
                  <a:srgbClr val="FF0000"/>
                </a:solidFill>
                <a:latin typeface="Microsoft YaHei" pitchFamily="34" charset="-122"/>
                <a:ea typeface="Microsoft YaHei" pitchFamily="34" charset="-122"/>
              </a:rPr>
              <a:t>i=1</a:t>
            </a:r>
            <a:r>
              <a:rPr kumimoji="1" lang="en-US" altLang="ja-JP" sz="2400" b="1" dirty="0" smtClean="0">
                <a:latin typeface="Microsoft YaHei" pitchFamily="34" charset="-122"/>
                <a:ea typeface="Microsoft YaHei" pitchFamily="34" charset="-122"/>
              </a:rPr>
              <a:t>; </a:t>
            </a:r>
            <a:r>
              <a:rPr kumimoji="1" lang="en-US" altLang="ja-JP" sz="2400" b="1" dirty="0" smtClean="0">
                <a:solidFill>
                  <a:srgbClr val="00B050"/>
                </a:solidFill>
                <a:latin typeface="Microsoft YaHei" pitchFamily="34" charset="-122"/>
                <a:ea typeface="Microsoft YaHei" pitchFamily="34" charset="-122"/>
              </a:rPr>
              <a:t>i&lt;=5</a:t>
            </a:r>
            <a:r>
              <a:rPr kumimoji="1" lang="en-US" altLang="ja-JP" sz="2400" b="1" dirty="0" smtClean="0">
                <a:latin typeface="Microsoft YaHei" pitchFamily="34" charset="-122"/>
                <a:ea typeface="Microsoft YaHei" pitchFamily="34" charset="-122"/>
              </a:rPr>
              <a:t>; </a:t>
            </a:r>
            <a:r>
              <a:rPr kumimoji="1" lang="en-US" altLang="ja-JP" sz="2400" b="1" dirty="0" smtClean="0">
                <a:solidFill>
                  <a:srgbClr val="0070C0"/>
                </a:solidFill>
                <a:latin typeface="Microsoft YaHei" pitchFamily="34" charset="-122"/>
                <a:ea typeface="Microsoft YaHei" pitchFamily="34" charset="-122"/>
              </a:rPr>
              <a:t>i=i+1</a:t>
            </a:r>
            <a:r>
              <a:rPr kumimoji="1" lang="en-US" altLang="ja-JP" sz="2400" b="1" dirty="0" smtClean="0">
                <a:latin typeface="Microsoft YaHei" pitchFamily="34" charset="-122"/>
                <a:ea typeface="Microsoft YaHei" pitchFamily="34" charset="-122"/>
              </a:rPr>
              <a:t>)</a:t>
            </a:r>
            <a:endParaRPr kumimoji="1" lang="ja-JP" altLang="en-US" sz="2400" b="1" dirty="0" smtClean="0">
              <a:latin typeface="Microsoft YaHei" pitchFamily="34" charset="-122"/>
              <a:ea typeface="Microsoft YaHei" pitchFamily="34" charset="-122"/>
            </a:endParaRPr>
          </a:p>
        </p:txBody>
      </p:sp>
      <p:sp>
        <p:nvSpPr>
          <p:cNvPr id="4" name="下矢印 3"/>
          <p:cNvSpPr/>
          <p:nvPr/>
        </p:nvSpPr>
        <p:spPr>
          <a:xfrm rot="3540000">
            <a:off x="4017427" y="4933228"/>
            <a:ext cx="155882" cy="978408"/>
          </a:xfrm>
          <a:prstGeom prst="downArrow">
            <a:avLst>
              <a:gd name="adj1" fmla="val 50000"/>
              <a:gd name="adj2" fmla="val 16736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solidFill>
                <a:schemeClr val="tx1"/>
              </a:solidFill>
            </a:endParaRPr>
          </a:p>
        </p:txBody>
      </p:sp>
      <p:sp>
        <p:nvSpPr>
          <p:cNvPr id="18" name="下矢印 17"/>
          <p:cNvSpPr/>
          <p:nvPr/>
        </p:nvSpPr>
        <p:spPr>
          <a:xfrm rot="3540000">
            <a:off x="5049762" y="4908896"/>
            <a:ext cx="155882" cy="978408"/>
          </a:xfrm>
          <a:prstGeom prst="downArrow">
            <a:avLst>
              <a:gd name="adj1" fmla="val 50000"/>
              <a:gd name="adj2" fmla="val 167366"/>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solidFill>
                <a:schemeClr val="tx1"/>
              </a:solidFill>
            </a:endParaRPr>
          </a:p>
        </p:txBody>
      </p:sp>
      <p:sp>
        <p:nvSpPr>
          <p:cNvPr id="19" name="下矢印 18"/>
          <p:cNvSpPr/>
          <p:nvPr/>
        </p:nvSpPr>
        <p:spPr>
          <a:xfrm rot="-1740000">
            <a:off x="5306940" y="5065569"/>
            <a:ext cx="153671" cy="657391"/>
          </a:xfrm>
          <a:prstGeom prst="downArrow">
            <a:avLst>
              <a:gd name="adj1" fmla="val 50000"/>
              <a:gd name="adj2" fmla="val 167366"/>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65092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par>
                          <p:cTn id="16" fill="hold">
                            <p:stCondLst>
                              <p:cond delay="500"/>
                            </p:stCondLst>
                            <p:childTnLst>
                              <p:par>
                                <p:cTn id="17" presetID="22" presetClass="entr" presetSubtype="2" fill="hold" grpId="0" nodeType="after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childTnLst>
                          </p:cTn>
                        </p:par>
                        <p:par>
                          <p:cTn id="20" fill="hold">
                            <p:stCondLst>
                              <p:cond delay="1500"/>
                            </p:stCondLst>
                            <p:childTnLst>
                              <p:par>
                                <p:cTn id="21" presetID="22" presetClass="entr" presetSubtype="1" fill="hold" grpId="0" nodeType="afterEffect">
                                  <p:stCondLst>
                                    <p:cond delay="50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4"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67544" y="514276"/>
            <a:ext cx="3600400" cy="369332"/>
          </a:xfrm>
          <a:prstGeom prst="rect">
            <a:avLst/>
          </a:prstGeom>
          <a:noFill/>
        </p:spPr>
        <p:txBody>
          <a:bodyPr wrap="square" rtlCol="0">
            <a:spAutoFit/>
          </a:bodyPr>
          <a:lstStyle/>
          <a:p>
            <a:r>
              <a:rPr kumimoji="1" lang="en-US" altLang="ja-JP" b="1" dirty="0" smtClean="0">
                <a:latin typeface="方正硬笔行书简体" pitchFamily="65" charset="-122"/>
                <a:ea typeface="方正硬笔行书简体" pitchFamily="65" charset="-122"/>
              </a:rPr>
              <a:t>1 </a:t>
            </a:r>
            <a:r>
              <a:rPr lang="zh-CN" altLang="en-US" b="1" dirty="0" smtClean="0">
                <a:latin typeface="方正硬笔行书简体" pitchFamily="65" charset="-122"/>
                <a:ea typeface="方正硬笔行书简体" pitchFamily="65" charset="-122"/>
              </a:rPr>
              <a:t>了解有关批处理和</a:t>
            </a:r>
            <a:r>
              <a:rPr lang="en-US" altLang="zh-CN" b="1" dirty="0" smtClean="0">
                <a:latin typeface="方正硬笔行书简体" pitchFamily="65" charset="-122"/>
                <a:ea typeface="方正硬笔行书简体" pitchFamily="65" charset="-122"/>
              </a:rPr>
              <a:t>DOS</a:t>
            </a:r>
            <a:r>
              <a:rPr lang="zh-CN" altLang="en-US" b="1" dirty="0" smtClean="0">
                <a:latin typeface="方正硬笔行书简体" pitchFamily="65" charset="-122"/>
                <a:ea typeface="方正硬笔行书简体" pitchFamily="65" charset="-122"/>
              </a:rPr>
              <a:t>的知识</a:t>
            </a:r>
            <a:endParaRPr kumimoji="1" lang="en-US" altLang="zh-CN" b="1" dirty="0" smtClean="0">
              <a:latin typeface="方正硬笔行书简体" pitchFamily="65" charset="-122"/>
              <a:ea typeface="方正硬笔行书简体" pitchFamily="65" charset="-122"/>
            </a:endParaRPr>
          </a:p>
        </p:txBody>
      </p:sp>
      <p:sp>
        <p:nvSpPr>
          <p:cNvPr id="5" name="テキスト ボックス 4"/>
          <p:cNvSpPr txBox="1"/>
          <p:nvPr/>
        </p:nvSpPr>
        <p:spPr>
          <a:xfrm>
            <a:off x="1763688" y="1124744"/>
            <a:ext cx="4536504" cy="523220"/>
          </a:xfrm>
          <a:prstGeom prst="rect">
            <a:avLst/>
          </a:prstGeom>
          <a:noFill/>
        </p:spPr>
        <p:txBody>
          <a:bodyPr wrap="square" rtlCol="0">
            <a:spAutoFit/>
          </a:bodyPr>
          <a:lstStyle/>
          <a:p>
            <a:r>
              <a:rPr lang="en-US" altLang="zh-CN" sz="2800" b="1" dirty="0" smtClean="0">
                <a:latin typeface="微软雅黑" pitchFamily="34" charset="-122"/>
                <a:ea typeface="微软雅黑" pitchFamily="34" charset="-122"/>
              </a:rPr>
              <a:t>Batch : DOS</a:t>
            </a:r>
            <a:r>
              <a:rPr lang="zh-CN" altLang="en-US" sz="2800" b="1" dirty="0" smtClean="0">
                <a:latin typeface="微软雅黑" pitchFamily="34" charset="-122"/>
                <a:ea typeface="微软雅黑" pitchFamily="34" charset="-122"/>
              </a:rPr>
              <a:t>命令的集合</a:t>
            </a:r>
            <a:endParaRPr kumimoji="1" lang="ja-JP" altLang="en-US" sz="2800" b="1" dirty="0">
              <a:latin typeface="微软雅黑" pitchFamily="34" charset="-122"/>
              <a:ea typeface="微软雅黑" pitchFamily="34" charset="-122"/>
            </a:endParaRPr>
          </a:p>
        </p:txBody>
      </p:sp>
      <p:sp>
        <p:nvSpPr>
          <p:cNvPr id="8" name="テキスト ボックス 7"/>
          <p:cNvSpPr txBox="1"/>
          <p:nvPr/>
        </p:nvSpPr>
        <p:spPr>
          <a:xfrm>
            <a:off x="186752" y="6464298"/>
            <a:ext cx="2153000" cy="276999"/>
          </a:xfrm>
          <a:prstGeom prst="rect">
            <a:avLst/>
          </a:prstGeom>
          <a:noFill/>
        </p:spPr>
        <p:txBody>
          <a:bodyPr wrap="square" rtlCol="0">
            <a:spAutoFit/>
          </a:bodyPr>
          <a:lstStyle/>
          <a:p>
            <a:r>
              <a:rPr lang="en-US" altLang="zh-CN" sz="1200" b="1" dirty="0">
                <a:solidFill>
                  <a:srgbClr val="002060"/>
                </a:solidFill>
                <a:latin typeface="Tahoma" pitchFamily="34" charset="0"/>
                <a:cs typeface="Tahoma" pitchFamily="34" charset="0"/>
              </a:rPr>
              <a:t>1</a:t>
            </a:r>
            <a:r>
              <a:rPr lang="en-US" altLang="zh-CN" sz="1200" b="1" i="1" dirty="0" smtClean="0">
                <a:solidFill>
                  <a:srgbClr val="7030A0"/>
                </a:solidFill>
                <a:latin typeface="Tahoma" pitchFamily="34" charset="0"/>
                <a:cs typeface="Tahoma" pitchFamily="34" charset="0"/>
              </a:rPr>
              <a:t>     </a:t>
            </a:r>
            <a:r>
              <a:rPr lang="en-US" altLang="zh-CN" sz="1200" b="1" i="1" dirty="0">
                <a:solidFill>
                  <a:schemeClr val="tx1">
                    <a:lumMod val="50000"/>
                    <a:lumOff val="50000"/>
                  </a:schemeClr>
                </a:solidFill>
                <a:latin typeface="Tahoma" pitchFamily="34" charset="0"/>
                <a:cs typeface="Tahoma" pitchFamily="34" charset="0"/>
              </a:rPr>
              <a:t>t</a:t>
            </a:r>
            <a:r>
              <a:rPr lang="en-US" altLang="zh-CN" sz="1200" b="1" i="1" dirty="0" smtClean="0">
                <a:solidFill>
                  <a:schemeClr val="tx1">
                    <a:lumMod val="50000"/>
                    <a:lumOff val="50000"/>
                  </a:schemeClr>
                </a:solidFill>
                <a:latin typeface="Tahoma" pitchFamily="34" charset="0"/>
                <a:cs typeface="Tahoma" pitchFamily="34" charset="0"/>
              </a:rPr>
              <a:t>his is a new chapter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433" y="2355725"/>
            <a:ext cx="3122622" cy="3915051"/>
          </a:xfrm>
          <a:prstGeom prst="rect">
            <a:avLst/>
          </a:prstGeom>
          <a:noFill/>
          <a:ln w="1587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円形吹き出し 8"/>
          <p:cNvSpPr/>
          <p:nvPr/>
        </p:nvSpPr>
        <p:spPr>
          <a:xfrm>
            <a:off x="2627784" y="1772816"/>
            <a:ext cx="2172816" cy="1512168"/>
          </a:xfrm>
          <a:custGeom>
            <a:avLst/>
            <a:gdLst>
              <a:gd name="connsiteX0" fmla="*/ 536030 w 2232248"/>
              <a:gd name="connsiteY0" fmla="*/ 1530987 h 1301849"/>
              <a:gd name="connsiteX1" fmla="*/ 524212 w 2232248"/>
              <a:gd name="connsiteY1" fmla="*/ 1202773 h 1301849"/>
              <a:gd name="connsiteX2" fmla="*/ 471065 w 2232248"/>
              <a:gd name="connsiteY2" fmla="*/ 119720 h 1301849"/>
              <a:gd name="connsiteX3" fmla="*/ 1497451 w 2232248"/>
              <a:gd name="connsiteY3" fmla="*/ 39168 h 1301849"/>
              <a:gd name="connsiteX4" fmla="*/ 1997096 w 2232248"/>
              <a:gd name="connsiteY4" fmla="*/ 1050585 h 1301849"/>
              <a:gd name="connsiteX5" fmla="*/ 921780 w 2232248"/>
              <a:gd name="connsiteY5" fmla="*/ 1291905 h 1301849"/>
              <a:gd name="connsiteX6" fmla="*/ 536030 w 2232248"/>
              <a:gd name="connsiteY6" fmla="*/ 1530987 h 1301849"/>
              <a:gd name="connsiteX0" fmla="*/ 536036 w 2232728"/>
              <a:gd name="connsiteY0" fmla="*/ 1530992 h 1530992"/>
              <a:gd name="connsiteX1" fmla="*/ 524218 w 2232728"/>
              <a:gd name="connsiteY1" fmla="*/ 1202778 h 1530992"/>
              <a:gd name="connsiteX2" fmla="*/ 471071 w 2232728"/>
              <a:gd name="connsiteY2" fmla="*/ 119725 h 1530992"/>
              <a:gd name="connsiteX3" fmla="*/ 1497457 w 2232728"/>
              <a:gd name="connsiteY3" fmla="*/ 39173 h 1530992"/>
              <a:gd name="connsiteX4" fmla="*/ 1997102 w 2232728"/>
              <a:gd name="connsiteY4" fmla="*/ 1050590 h 1530992"/>
              <a:gd name="connsiteX5" fmla="*/ 796056 w 2232728"/>
              <a:gd name="connsiteY5" fmla="*/ 1246190 h 1530992"/>
              <a:gd name="connsiteX6" fmla="*/ 536036 w 2232728"/>
              <a:gd name="connsiteY6" fmla="*/ 1530992 h 1530992"/>
              <a:gd name="connsiteX0" fmla="*/ 536036 w 2232728"/>
              <a:gd name="connsiteY0" fmla="*/ 1530992 h 1530992"/>
              <a:gd name="connsiteX1" fmla="*/ 524218 w 2232728"/>
              <a:gd name="connsiteY1" fmla="*/ 1202778 h 1530992"/>
              <a:gd name="connsiteX2" fmla="*/ 471071 w 2232728"/>
              <a:gd name="connsiteY2" fmla="*/ 119725 h 1530992"/>
              <a:gd name="connsiteX3" fmla="*/ 1497457 w 2232728"/>
              <a:gd name="connsiteY3" fmla="*/ 39173 h 1530992"/>
              <a:gd name="connsiteX4" fmla="*/ 1997102 w 2232728"/>
              <a:gd name="connsiteY4" fmla="*/ 1050590 h 1530992"/>
              <a:gd name="connsiteX5" fmla="*/ 738906 w 2232728"/>
              <a:gd name="connsiteY5" fmla="*/ 1234760 h 1530992"/>
              <a:gd name="connsiteX6" fmla="*/ 536036 w 2232728"/>
              <a:gd name="connsiteY6" fmla="*/ 1530992 h 1530992"/>
              <a:gd name="connsiteX0" fmla="*/ 536036 w 2232728"/>
              <a:gd name="connsiteY0" fmla="*/ 1530992 h 1530992"/>
              <a:gd name="connsiteX1" fmla="*/ 524218 w 2232728"/>
              <a:gd name="connsiteY1" fmla="*/ 1202778 h 1530992"/>
              <a:gd name="connsiteX2" fmla="*/ 471071 w 2232728"/>
              <a:gd name="connsiteY2" fmla="*/ 119725 h 1530992"/>
              <a:gd name="connsiteX3" fmla="*/ 1497457 w 2232728"/>
              <a:gd name="connsiteY3" fmla="*/ 39173 h 1530992"/>
              <a:gd name="connsiteX4" fmla="*/ 1997102 w 2232728"/>
              <a:gd name="connsiteY4" fmla="*/ 1050590 h 1530992"/>
              <a:gd name="connsiteX5" fmla="*/ 830346 w 2232728"/>
              <a:gd name="connsiteY5" fmla="*/ 1234760 h 1530992"/>
              <a:gd name="connsiteX6" fmla="*/ 536036 w 2232728"/>
              <a:gd name="connsiteY6" fmla="*/ 1530992 h 1530992"/>
              <a:gd name="connsiteX0" fmla="*/ 558896 w 2232728"/>
              <a:gd name="connsiteY0" fmla="*/ 1473842 h 1473842"/>
              <a:gd name="connsiteX1" fmla="*/ 524218 w 2232728"/>
              <a:gd name="connsiteY1" fmla="*/ 1202778 h 1473842"/>
              <a:gd name="connsiteX2" fmla="*/ 471071 w 2232728"/>
              <a:gd name="connsiteY2" fmla="*/ 119725 h 1473842"/>
              <a:gd name="connsiteX3" fmla="*/ 1497457 w 2232728"/>
              <a:gd name="connsiteY3" fmla="*/ 39173 h 1473842"/>
              <a:gd name="connsiteX4" fmla="*/ 1997102 w 2232728"/>
              <a:gd name="connsiteY4" fmla="*/ 1050590 h 1473842"/>
              <a:gd name="connsiteX5" fmla="*/ 830346 w 2232728"/>
              <a:gd name="connsiteY5" fmla="*/ 1234760 h 1473842"/>
              <a:gd name="connsiteX6" fmla="*/ 558896 w 2232728"/>
              <a:gd name="connsiteY6" fmla="*/ 1473842 h 147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2728" h="1473842">
                <a:moveTo>
                  <a:pt x="558896" y="1473842"/>
                </a:moveTo>
                <a:lnTo>
                  <a:pt x="524218" y="1202778"/>
                </a:lnTo>
                <a:cubicBezTo>
                  <a:pt x="-151327" y="956328"/>
                  <a:pt x="-179201" y="388303"/>
                  <a:pt x="471071" y="119725"/>
                </a:cubicBezTo>
                <a:cubicBezTo>
                  <a:pt x="769841" y="-3674"/>
                  <a:pt x="1153382" y="-33775"/>
                  <a:pt x="1497457" y="39173"/>
                </a:cubicBezTo>
                <a:cubicBezTo>
                  <a:pt x="2209326" y="190096"/>
                  <a:pt x="2462167" y="701915"/>
                  <a:pt x="1997102" y="1050590"/>
                </a:cubicBezTo>
                <a:cubicBezTo>
                  <a:pt x="1743065" y="1241050"/>
                  <a:pt x="1237774" y="1276776"/>
                  <a:pt x="830346" y="1234760"/>
                </a:cubicBezTo>
                <a:lnTo>
                  <a:pt x="558896" y="1473842"/>
                </a:ln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200" dirty="0" smtClean="0">
                <a:latin typeface="微软雅黑" pitchFamily="34" charset="-122"/>
                <a:ea typeface="微软雅黑" pitchFamily="34" charset="-122"/>
                <a:cs typeface="Meiryo UI" pitchFamily="50" charset="-128"/>
              </a:rPr>
              <a:t>别急，我还不知道什么是</a:t>
            </a:r>
            <a:r>
              <a:rPr kumimoji="1" lang="en-US" altLang="zh-CN" sz="1200" b="1" dirty="0" smtClean="0">
                <a:latin typeface="微软雅黑" pitchFamily="34" charset="-122"/>
                <a:ea typeface="微软雅黑" pitchFamily="34" charset="-122"/>
                <a:cs typeface="Meiryo UI" pitchFamily="50" charset="-128"/>
              </a:rPr>
              <a:t>Batch</a:t>
            </a:r>
            <a:r>
              <a:rPr kumimoji="1" lang="en-US" altLang="zh-CN" sz="1200" dirty="0" smtClean="0">
                <a:latin typeface="微软雅黑" pitchFamily="34" charset="-122"/>
                <a:ea typeface="微软雅黑" pitchFamily="34" charset="-122"/>
                <a:cs typeface="Meiryo UI" pitchFamily="50" charset="-128"/>
              </a:rPr>
              <a:t> </a:t>
            </a:r>
            <a:r>
              <a:rPr kumimoji="1" lang="zh-CN" altLang="en-US" sz="1200" dirty="0" smtClean="0">
                <a:latin typeface="微软雅黑" pitchFamily="34" charset="-122"/>
                <a:ea typeface="微软雅黑" pitchFamily="34" charset="-122"/>
                <a:cs typeface="Meiryo UI" pitchFamily="50" charset="-128"/>
              </a:rPr>
              <a:t>和 </a:t>
            </a:r>
            <a:r>
              <a:rPr kumimoji="1" lang="en-US" altLang="zh-CN" sz="1200" b="1" dirty="0" smtClean="0">
                <a:latin typeface="微软雅黑" pitchFamily="34" charset="-122"/>
                <a:ea typeface="微软雅黑" pitchFamily="34" charset="-122"/>
                <a:cs typeface="Meiryo UI" pitchFamily="50" charset="-128"/>
              </a:rPr>
              <a:t>DOS </a:t>
            </a:r>
            <a:r>
              <a:rPr kumimoji="1" lang="zh-CN" altLang="en-US" sz="1200" dirty="0" smtClean="0">
                <a:latin typeface="微软雅黑" pitchFamily="34" charset="-122"/>
                <a:ea typeface="微软雅黑" pitchFamily="34" charset="-122"/>
                <a:cs typeface="Meiryo UI" pitchFamily="50" charset="-128"/>
              </a:rPr>
              <a:t>呢，先和我说说他们。</a:t>
            </a:r>
            <a:endParaRPr kumimoji="1" lang="ja-JP" altLang="en-US" sz="1200" dirty="0">
              <a:latin typeface="微软雅黑" pitchFamily="34" charset="-122"/>
              <a:ea typeface="微软雅黑" pitchFamily="34" charset="-122"/>
              <a:cs typeface="Meiryo UI" pitchFamily="50" charset="-128"/>
            </a:endParaRPr>
          </a:p>
        </p:txBody>
      </p:sp>
      <p:sp>
        <p:nvSpPr>
          <p:cNvPr id="2" name="テキスト ボックス 1"/>
          <p:cNvSpPr txBox="1"/>
          <p:nvPr/>
        </p:nvSpPr>
        <p:spPr>
          <a:xfrm>
            <a:off x="4497680" y="3195836"/>
            <a:ext cx="3888432" cy="2723823"/>
          </a:xfrm>
          <a:prstGeom prst="rect">
            <a:avLst/>
          </a:prstGeom>
          <a:noFill/>
        </p:spPr>
        <p:txBody>
          <a:bodyPr wrap="square" rtlCol="0">
            <a:spAutoFit/>
          </a:bodyPr>
          <a:lstStyle/>
          <a:p>
            <a:pPr>
              <a:lnSpc>
                <a:spcPct val="150000"/>
              </a:lnSpc>
            </a:pPr>
            <a:r>
              <a:rPr kumimoji="1" lang="zh-CN" altLang="en-US" sz="1600" b="1" dirty="0" smtClean="0">
                <a:latin typeface="微软雅黑" pitchFamily="34" charset="-122"/>
                <a:ea typeface="微软雅黑" pitchFamily="34" charset="-122"/>
                <a:cs typeface="Meiryo UI" pitchFamily="50" charset="-128"/>
              </a:rPr>
              <a:t>了解 </a:t>
            </a:r>
            <a:r>
              <a:rPr kumimoji="1" lang="en-US" altLang="zh-CN" sz="1600" b="1" dirty="0" smtClean="0">
                <a:latin typeface="微软雅黑" pitchFamily="34" charset="-122"/>
                <a:ea typeface="微软雅黑" pitchFamily="34" charset="-122"/>
                <a:cs typeface="Meiryo UI" pitchFamily="50" charset="-128"/>
              </a:rPr>
              <a:t>Batch </a:t>
            </a:r>
            <a:r>
              <a:rPr kumimoji="1" lang="zh-CN" altLang="en-US" sz="1600" b="1" dirty="0" smtClean="0">
                <a:latin typeface="微软雅黑" pitchFamily="34" charset="-122"/>
                <a:ea typeface="微软雅黑" pitchFamily="34" charset="-122"/>
                <a:cs typeface="Meiryo UI" pitchFamily="50" charset="-128"/>
              </a:rPr>
              <a:t>和 </a:t>
            </a:r>
            <a:r>
              <a:rPr kumimoji="1" lang="en-US" altLang="zh-CN" sz="1600" b="1" dirty="0" smtClean="0">
                <a:latin typeface="微软雅黑" pitchFamily="34" charset="-122"/>
                <a:ea typeface="微软雅黑" pitchFamily="34" charset="-122"/>
                <a:cs typeface="Meiryo UI" pitchFamily="50" charset="-128"/>
              </a:rPr>
              <a:t>DOS  </a:t>
            </a:r>
            <a:r>
              <a:rPr lang="zh-CN" altLang="en-US" sz="1400" dirty="0" smtClean="0">
                <a:latin typeface="微软雅黑" pitchFamily="34" charset="-122"/>
                <a:ea typeface="微软雅黑" pitchFamily="34" charset="-122"/>
                <a:cs typeface="Meiryo UI" pitchFamily="50" charset="-128"/>
              </a:rPr>
              <a:t>将有助于你开展进一步的学习，你需要知道一些他们的基本概念，历史和简单的运行机制。这些知识可以帮助你避免闹一些混淆概念造成的笑话，特别是当你没有用过真正的</a:t>
            </a:r>
            <a:r>
              <a:rPr lang="en-US" altLang="zh-CN" sz="1400" dirty="0" smtClean="0">
                <a:latin typeface="微软雅黑" pitchFamily="34" charset="-122"/>
                <a:ea typeface="微软雅黑" pitchFamily="34" charset="-122"/>
                <a:cs typeface="Meiryo UI" pitchFamily="50" charset="-128"/>
              </a:rPr>
              <a:t>DOS</a:t>
            </a:r>
            <a:r>
              <a:rPr lang="zh-CN" altLang="en-US" sz="1400" dirty="0" smtClean="0">
                <a:latin typeface="微软雅黑" pitchFamily="34" charset="-122"/>
                <a:ea typeface="微软雅黑" pitchFamily="34" charset="-122"/>
                <a:cs typeface="Meiryo UI" pitchFamily="50" charset="-128"/>
              </a:rPr>
              <a:t>系统或者以为</a:t>
            </a:r>
            <a:r>
              <a:rPr lang="en-US" altLang="zh-CN" sz="1400" dirty="0" smtClean="0">
                <a:latin typeface="微软雅黑" pitchFamily="34" charset="-122"/>
                <a:ea typeface="微软雅黑" pitchFamily="34" charset="-122"/>
                <a:cs typeface="Meiryo UI" pitchFamily="50" charset="-128"/>
              </a:rPr>
              <a:t>cmd</a:t>
            </a:r>
            <a:r>
              <a:rPr lang="zh-CN" altLang="en-US" sz="1400" dirty="0" smtClean="0">
                <a:latin typeface="微软雅黑" pitchFamily="34" charset="-122"/>
                <a:ea typeface="微软雅黑" pitchFamily="34" charset="-122"/>
                <a:cs typeface="Meiryo UI" pitchFamily="50" charset="-128"/>
              </a:rPr>
              <a:t>就是</a:t>
            </a:r>
            <a:r>
              <a:rPr lang="en-US" altLang="zh-CN" sz="1400" dirty="0" smtClean="0">
                <a:latin typeface="微软雅黑" pitchFamily="34" charset="-122"/>
                <a:ea typeface="微软雅黑" pitchFamily="34" charset="-122"/>
                <a:cs typeface="Meiryo UI" pitchFamily="50" charset="-128"/>
              </a:rPr>
              <a:t>DOS</a:t>
            </a:r>
            <a:r>
              <a:rPr lang="zh-CN" altLang="en-US" sz="1400" dirty="0" smtClean="0">
                <a:latin typeface="微软雅黑" pitchFamily="34" charset="-122"/>
                <a:ea typeface="微软雅黑" pitchFamily="34" charset="-122"/>
                <a:cs typeface="Meiryo UI" pitchFamily="50" charset="-128"/>
              </a:rPr>
              <a:t>的时候，还有当你想要在</a:t>
            </a:r>
            <a:r>
              <a:rPr lang="en-US" altLang="zh-CN" sz="1400" dirty="0" smtClean="0">
                <a:latin typeface="微软雅黑" pitchFamily="34" charset="-122"/>
                <a:ea typeface="微软雅黑" pitchFamily="34" charset="-122"/>
                <a:cs typeface="Meiryo UI" pitchFamily="50" charset="-128"/>
              </a:rPr>
              <a:t>Windows</a:t>
            </a:r>
            <a:r>
              <a:rPr lang="zh-CN" altLang="en-US" sz="1400" dirty="0" smtClean="0">
                <a:latin typeface="微软雅黑" pitchFamily="34" charset="-122"/>
                <a:ea typeface="微软雅黑" pitchFamily="34" charset="-122"/>
                <a:cs typeface="Meiryo UI" pitchFamily="50" charset="-128"/>
              </a:rPr>
              <a:t>社区装作一个真正的老鸟时，你最好认真阅读这个章节在开始后续的学习。</a:t>
            </a:r>
            <a:endParaRPr kumimoji="1" lang="ja-JP" altLang="en-US" sz="1400" b="1" dirty="0" smtClean="0">
              <a:latin typeface="微软雅黑" pitchFamily="34" charset="-122"/>
              <a:ea typeface="微软雅黑" pitchFamily="34" charset="-122"/>
              <a:cs typeface="Meiryo UI" pitchFamily="50" charset="-128"/>
            </a:endParaRPr>
          </a:p>
        </p:txBody>
      </p:sp>
    </p:spTree>
    <p:extLst>
      <p:ext uri="{BB962C8B-B14F-4D97-AF65-F5344CB8AC3E}">
        <p14:creationId xmlns:p14="http://schemas.microsoft.com/office/powerpoint/2010/main" val="770728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4 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46</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611560" y="620688"/>
            <a:ext cx="8280920" cy="2400657"/>
          </a:xfrm>
          <a:prstGeom prst="rect">
            <a:avLst/>
          </a:prstGeom>
          <a:noFill/>
        </p:spPr>
        <p:txBody>
          <a:bodyPr wrap="square" rtlCol="0">
            <a:spAutoFit/>
          </a:bodyPr>
          <a:lstStyle/>
          <a:p>
            <a:pPr>
              <a:lnSpc>
                <a:spcPct val="150000"/>
              </a:lnSpc>
            </a:pPr>
            <a:r>
              <a:rPr lang="zh-CN" altLang="en-US" b="1" dirty="0" smtClean="0">
                <a:latin typeface="Microsoft YaHei" pitchFamily="34" charset="-122"/>
                <a:ea typeface="Microsoft YaHei" pitchFamily="34" charset="-122"/>
              </a:rPr>
              <a:t>参数 </a:t>
            </a:r>
            <a:r>
              <a:rPr lang="en-US" altLang="zh-CN" b="1" dirty="0" smtClean="0">
                <a:latin typeface="Microsoft YaHei" pitchFamily="34" charset="-122"/>
                <a:ea typeface="Microsoft YaHei" pitchFamily="34" charset="-122"/>
              </a:rPr>
              <a:t>/f</a:t>
            </a:r>
          </a:p>
          <a:p>
            <a:pPr>
              <a:lnSpc>
                <a:spcPct val="150000"/>
              </a:lnSpc>
            </a:pPr>
            <a:endParaRPr kumimoji="1" lang="en-US" altLang="ja-JP" b="1" dirty="0">
              <a:latin typeface="Microsoft YaHei" pitchFamily="34" charset="-122"/>
              <a:ea typeface="Microsoft YaHei" pitchFamily="34" charset="-122"/>
            </a:endParaRPr>
          </a:p>
          <a:p>
            <a:pPr>
              <a:lnSpc>
                <a:spcPct val="150000"/>
              </a:lnSpc>
            </a:pPr>
            <a:r>
              <a:rPr lang="en-US" altLang="ja-JP" sz="1600" b="1" dirty="0">
                <a:latin typeface="Microsoft YaHei" pitchFamily="34" charset="-122"/>
                <a:ea typeface="Microsoft YaHei" pitchFamily="34" charset="-122"/>
              </a:rPr>
              <a:t>FOR</a:t>
            </a:r>
            <a:r>
              <a:rPr lang="en-US" altLang="ja-JP" sz="1600" dirty="0">
                <a:latin typeface="Microsoft YaHei" pitchFamily="34" charset="-122"/>
                <a:ea typeface="Microsoft YaHei" pitchFamily="34" charset="-122"/>
              </a:rPr>
              <a:t> </a:t>
            </a:r>
            <a:r>
              <a:rPr lang="en-US" altLang="ja-JP" sz="1600" b="1" dirty="0">
                <a:latin typeface="Microsoft YaHei" pitchFamily="34" charset="-122"/>
                <a:ea typeface="Microsoft YaHei" pitchFamily="34" charset="-122"/>
              </a:rPr>
              <a:t>/F </a:t>
            </a:r>
            <a:r>
              <a:rPr lang="en-US" altLang="ja-JP" sz="1600" dirty="0">
                <a:latin typeface="Microsoft YaHei" pitchFamily="34" charset="-122"/>
                <a:ea typeface="Microsoft YaHei" pitchFamily="34" charset="-122"/>
              </a:rPr>
              <a:t>["options"] %%variable </a:t>
            </a:r>
            <a:r>
              <a:rPr lang="en-US" altLang="ja-JP" sz="1600" b="1" dirty="0">
                <a:latin typeface="Microsoft YaHei" pitchFamily="34" charset="-122"/>
                <a:ea typeface="Microsoft YaHei" pitchFamily="34" charset="-122"/>
              </a:rPr>
              <a:t>IN</a:t>
            </a:r>
            <a:r>
              <a:rPr lang="en-US" altLang="ja-JP" sz="1600" dirty="0">
                <a:latin typeface="Microsoft YaHei" pitchFamily="34" charset="-122"/>
                <a:ea typeface="Microsoft YaHei" pitchFamily="34" charset="-122"/>
              </a:rPr>
              <a:t> (file-set) </a:t>
            </a:r>
            <a:r>
              <a:rPr lang="en-US" altLang="ja-JP" sz="1600" b="1" dirty="0">
                <a:latin typeface="Microsoft YaHei" pitchFamily="34" charset="-122"/>
                <a:ea typeface="Microsoft YaHei" pitchFamily="34" charset="-122"/>
              </a:rPr>
              <a:t>DO</a:t>
            </a:r>
            <a:r>
              <a:rPr lang="en-US" altLang="ja-JP" sz="1600" dirty="0">
                <a:latin typeface="Microsoft YaHei" pitchFamily="34" charset="-122"/>
                <a:ea typeface="Microsoft YaHei" pitchFamily="34" charset="-122"/>
              </a:rPr>
              <a:t> command [command-parameters]</a:t>
            </a:r>
            <a:br>
              <a:rPr lang="en-US" altLang="ja-JP" sz="1600" dirty="0">
                <a:latin typeface="Microsoft YaHei" pitchFamily="34" charset="-122"/>
                <a:ea typeface="Microsoft YaHei" pitchFamily="34" charset="-122"/>
              </a:rPr>
            </a:br>
            <a:r>
              <a:rPr lang="en-US" altLang="ja-JP" sz="1600" b="1" dirty="0">
                <a:latin typeface="Microsoft YaHei" pitchFamily="34" charset="-122"/>
                <a:ea typeface="Microsoft YaHei" pitchFamily="34" charset="-122"/>
              </a:rPr>
              <a:t>FOR</a:t>
            </a:r>
            <a:r>
              <a:rPr lang="en-US" altLang="ja-JP" sz="1600" dirty="0">
                <a:latin typeface="Microsoft YaHei" pitchFamily="34" charset="-122"/>
                <a:ea typeface="Microsoft YaHei" pitchFamily="34" charset="-122"/>
              </a:rPr>
              <a:t> </a:t>
            </a:r>
            <a:r>
              <a:rPr lang="en-US" altLang="ja-JP" sz="1600" b="1" dirty="0">
                <a:latin typeface="Microsoft YaHei" pitchFamily="34" charset="-122"/>
                <a:ea typeface="Microsoft YaHei" pitchFamily="34" charset="-122"/>
              </a:rPr>
              <a:t>/F </a:t>
            </a:r>
            <a:r>
              <a:rPr lang="en-US" altLang="ja-JP" sz="1600" dirty="0">
                <a:latin typeface="Microsoft YaHei" pitchFamily="34" charset="-122"/>
                <a:ea typeface="Microsoft YaHei" pitchFamily="34" charset="-122"/>
              </a:rPr>
              <a:t>["options"] %%variable </a:t>
            </a:r>
            <a:r>
              <a:rPr lang="en-US" altLang="ja-JP" sz="1600" b="1" dirty="0">
                <a:latin typeface="Microsoft YaHei" pitchFamily="34" charset="-122"/>
                <a:ea typeface="Microsoft YaHei" pitchFamily="34" charset="-122"/>
              </a:rPr>
              <a:t>IN</a:t>
            </a:r>
            <a:r>
              <a:rPr lang="en-US" altLang="ja-JP" sz="1600" dirty="0">
                <a:latin typeface="Microsoft YaHei" pitchFamily="34" charset="-122"/>
                <a:ea typeface="Microsoft YaHei" pitchFamily="34" charset="-122"/>
              </a:rPr>
              <a:t> ("string") </a:t>
            </a:r>
            <a:r>
              <a:rPr lang="en-US" altLang="ja-JP" sz="1600" b="1" dirty="0">
                <a:latin typeface="Microsoft YaHei" pitchFamily="34" charset="-122"/>
                <a:ea typeface="Microsoft YaHei" pitchFamily="34" charset="-122"/>
              </a:rPr>
              <a:t>DO</a:t>
            </a:r>
            <a:r>
              <a:rPr lang="en-US" altLang="ja-JP" sz="1600" dirty="0">
                <a:latin typeface="Microsoft YaHei" pitchFamily="34" charset="-122"/>
                <a:ea typeface="Microsoft YaHei" pitchFamily="34" charset="-122"/>
              </a:rPr>
              <a:t> command [command-parameters]</a:t>
            </a:r>
            <a:br>
              <a:rPr lang="en-US" altLang="ja-JP" sz="1600" dirty="0">
                <a:latin typeface="Microsoft YaHei" pitchFamily="34" charset="-122"/>
                <a:ea typeface="Microsoft YaHei" pitchFamily="34" charset="-122"/>
              </a:rPr>
            </a:br>
            <a:r>
              <a:rPr lang="en-US" altLang="ja-JP" sz="1600" b="1" dirty="0">
                <a:latin typeface="Microsoft YaHei" pitchFamily="34" charset="-122"/>
                <a:ea typeface="Microsoft YaHei" pitchFamily="34" charset="-122"/>
              </a:rPr>
              <a:t>FOR /F </a:t>
            </a:r>
            <a:r>
              <a:rPr lang="en-US" altLang="ja-JP" sz="1600" dirty="0">
                <a:latin typeface="Microsoft YaHei" pitchFamily="34" charset="-122"/>
                <a:ea typeface="Microsoft YaHei" pitchFamily="34" charset="-122"/>
              </a:rPr>
              <a:t>["options"] %%variable </a:t>
            </a:r>
            <a:r>
              <a:rPr lang="en-US" altLang="ja-JP" sz="1600" b="1" dirty="0">
                <a:latin typeface="Microsoft YaHei" pitchFamily="34" charset="-122"/>
                <a:ea typeface="Microsoft YaHei" pitchFamily="34" charset="-122"/>
              </a:rPr>
              <a:t>IN</a:t>
            </a:r>
            <a:r>
              <a:rPr lang="en-US" altLang="ja-JP" sz="1600" dirty="0">
                <a:latin typeface="Microsoft YaHei" pitchFamily="34" charset="-122"/>
                <a:ea typeface="Microsoft YaHei" pitchFamily="34" charset="-122"/>
              </a:rPr>
              <a:t> ('command') </a:t>
            </a:r>
            <a:r>
              <a:rPr lang="en-US" altLang="ja-JP" sz="1600" b="1" dirty="0">
                <a:latin typeface="Microsoft YaHei" pitchFamily="34" charset="-122"/>
                <a:ea typeface="Microsoft YaHei" pitchFamily="34" charset="-122"/>
              </a:rPr>
              <a:t>DO</a:t>
            </a:r>
            <a:r>
              <a:rPr lang="en-US" altLang="ja-JP" sz="1600" dirty="0">
                <a:latin typeface="Microsoft YaHei" pitchFamily="34" charset="-122"/>
                <a:ea typeface="Microsoft YaHei" pitchFamily="34" charset="-122"/>
              </a:rPr>
              <a:t> command [command-parameters</a:t>
            </a:r>
            <a:r>
              <a:rPr lang="en-US" altLang="ja-JP" sz="1600" dirty="0" smtClean="0">
                <a:latin typeface="Microsoft YaHei" pitchFamily="34" charset="-122"/>
                <a:ea typeface="Microsoft YaHei" pitchFamily="34" charset="-122"/>
              </a:rPr>
              <a:t>]</a:t>
            </a:r>
          </a:p>
        </p:txBody>
      </p:sp>
      <p:sp>
        <p:nvSpPr>
          <p:cNvPr id="6" name="テキスト ボックス 5"/>
          <p:cNvSpPr txBox="1"/>
          <p:nvPr/>
        </p:nvSpPr>
        <p:spPr>
          <a:xfrm>
            <a:off x="596861" y="3284984"/>
            <a:ext cx="7935579" cy="2031325"/>
          </a:xfrm>
          <a:prstGeom prst="rect">
            <a:avLst/>
          </a:prstGeom>
          <a:noFill/>
        </p:spPr>
        <p:txBody>
          <a:bodyPr wrap="square" rtlCol="0">
            <a:spAutoFit/>
          </a:bodyPr>
          <a:lstStyle/>
          <a:p>
            <a:pPr>
              <a:lnSpc>
                <a:spcPct val="150000"/>
              </a:lnSpc>
            </a:pPr>
            <a:r>
              <a:rPr lang="zh-CN" altLang="en-US" sz="1400" dirty="0">
                <a:latin typeface="Microsoft YaHei" pitchFamily="34" charset="-122"/>
                <a:ea typeface="Microsoft YaHei" pitchFamily="34" charset="-122"/>
              </a:rPr>
              <a:t>使用文件解析来处理命令输出、字符串及文件内容。使用迭代变量定义要检查的内容或字符串，</a:t>
            </a:r>
            <a:r>
              <a:rPr lang="zh-CN" altLang="en-US" sz="1400" dirty="0" smtClean="0">
                <a:latin typeface="Microsoft YaHei" pitchFamily="34" charset="-122"/>
                <a:ea typeface="Microsoft YaHei" pitchFamily="34" charset="-122"/>
              </a:rPr>
              <a:t>并使用各种</a:t>
            </a:r>
            <a:r>
              <a:rPr lang="en-US" altLang="zh-CN" sz="1400" dirty="0">
                <a:latin typeface="Microsoft YaHei" pitchFamily="34" charset="-122"/>
                <a:ea typeface="Microsoft YaHei" pitchFamily="34" charset="-122"/>
              </a:rPr>
              <a:t>options</a:t>
            </a:r>
            <a:r>
              <a:rPr lang="zh-CN" altLang="en-US" sz="1400" dirty="0">
                <a:latin typeface="Microsoft YaHei" pitchFamily="34" charset="-122"/>
                <a:ea typeface="Microsoft YaHei" pitchFamily="34" charset="-122"/>
              </a:rPr>
              <a:t>选项进一步修改解析方式。使用</a:t>
            </a:r>
            <a:r>
              <a:rPr lang="en-US" altLang="zh-CN" sz="1400" dirty="0">
                <a:latin typeface="Microsoft YaHei" pitchFamily="34" charset="-122"/>
                <a:ea typeface="Microsoft YaHei" pitchFamily="34" charset="-122"/>
              </a:rPr>
              <a:t>options</a:t>
            </a:r>
            <a:r>
              <a:rPr lang="zh-CN" altLang="en-US" sz="1400" dirty="0">
                <a:latin typeface="Microsoft YaHei" pitchFamily="34" charset="-122"/>
                <a:ea typeface="Microsoft YaHei" pitchFamily="34" charset="-122"/>
              </a:rPr>
              <a:t>令牌选项指定哪些令牌应该作为迭代变量传递。</a:t>
            </a:r>
            <a:r>
              <a:rPr lang="zh-CN" altLang="en-US" sz="1400" dirty="0" smtClean="0">
                <a:latin typeface="Microsoft YaHei" pitchFamily="34" charset="-122"/>
                <a:ea typeface="Microsoft YaHei" pitchFamily="34" charset="-122"/>
              </a:rPr>
              <a:t>请注意，在没有使用令牌选项时</a:t>
            </a:r>
            <a:r>
              <a:rPr lang="zh-CN" altLang="en-US" sz="1400" dirty="0">
                <a:latin typeface="Microsoft YaHei" pitchFamily="34" charset="-122"/>
                <a:ea typeface="Microsoft YaHei" pitchFamily="34" charset="-122"/>
              </a:rPr>
              <a:t>，</a:t>
            </a:r>
            <a:r>
              <a:rPr lang="en-US" altLang="zh-CN" sz="1400" dirty="0">
                <a:latin typeface="Microsoft YaHei" pitchFamily="34" charset="-122"/>
                <a:ea typeface="Microsoft YaHei" pitchFamily="34" charset="-122"/>
              </a:rPr>
              <a:t>/F </a:t>
            </a:r>
            <a:r>
              <a:rPr lang="zh-CN" altLang="en-US" sz="1400" dirty="0">
                <a:latin typeface="Microsoft YaHei" pitchFamily="34" charset="-122"/>
                <a:ea typeface="Microsoft YaHei" pitchFamily="34" charset="-122"/>
              </a:rPr>
              <a:t>将只检查第一个令牌。</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文件解析过程包括读取输出、字符串或文件内容，将其分成独立的文</a:t>
            </a:r>
            <a:r>
              <a:rPr lang="zh-CN" altLang="en-US" sz="1400" dirty="0" smtClean="0">
                <a:latin typeface="Microsoft YaHei" pitchFamily="34" charset="-122"/>
                <a:ea typeface="Microsoft YaHei" pitchFamily="34" charset="-122"/>
              </a:rPr>
              <a:t>本行以及再将每行解析成零个或更多个令</a:t>
            </a:r>
            <a:r>
              <a:rPr lang="zh-CN" altLang="en-US" sz="1400" dirty="0">
                <a:latin typeface="Microsoft YaHei" pitchFamily="34" charset="-122"/>
                <a:ea typeface="Microsoft YaHei" pitchFamily="34" charset="-122"/>
              </a:rPr>
              <a:t>牌。然后通过设置为令牌的迭代变量值，调用 </a:t>
            </a:r>
            <a:r>
              <a:rPr lang="en-US" altLang="zh-CN" sz="1400" dirty="0">
                <a:latin typeface="Microsoft YaHei" pitchFamily="34" charset="-122"/>
                <a:ea typeface="Microsoft YaHei" pitchFamily="34" charset="-122"/>
              </a:rPr>
              <a:t>for </a:t>
            </a:r>
            <a:r>
              <a:rPr lang="zh-CN" altLang="en-US" sz="1400" dirty="0">
                <a:latin typeface="Microsoft YaHei" pitchFamily="34" charset="-122"/>
                <a:ea typeface="Microsoft YaHei" pitchFamily="34" charset="-122"/>
              </a:rPr>
              <a:t>循环。默认情况下，</a:t>
            </a:r>
            <a:r>
              <a:rPr lang="en-US" altLang="zh-CN" sz="1400" dirty="0">
                <a:latin typeface="Microsoft YaHei" pitchFamily="34" charset="-122"/>
                <a:ea typeface="Microsoft YaHei" pitchFamily="34" charset="-122"/>
              </a:rPr>
              <a:t>/F </a:t>
            </a:r>
            <a:r>
              <a:rPr lang="zh-CN" altLang="en-US" sz="1400" dirty="0">
                <a:latin typeface="Microsoft YaHei" pitchFamily="34" charset="-122"/>
                <a:ea typeface="Microsoft YaHei" pitchFamily="34" charset="-122"/>
              </a:rPr>
              <a:t>传递每个文件每</a:t>
            </a:r>
            <a:r>
              <a:rPr lang="zh-CN" altLang="en-US" sz="1400" dirty="0" smtClean="0">
                <a:latin typeface="Microsoft YaHei" pitchFamily="34" charset="-122"/>
                <a:ea typeface="Microsoft YaHei" pitchFamily="34" charset="-122"/>
              </a:rPr>
              <a:t>一行的第一个空白分隔</a:t>
            </a:r>
            <a:r>
              <a:rPr lang="zh-CN" altLang="en-US" sz="1400" dirty="0">
                <a:latin typeface="Microsoft YaHei" pitchFamily="34" charset="-122"/>
                <a:ea typeface="Microsoft YaHei" pitchFamily="34" charset="-122"/>
              </a:rPr>
              <a:t>符号。跳过空行</a:t>
            </a:r>
            <a:r>
              <a:rPr lang="zh-CN" altLang="en-US" sz="1400" dirty="0" smtClean="0">
                <a:latin typeface="Microsoft YaHei" pitchFamily="34" charset="-122"/>
                <a:ea typeface="Microsoft YaHei" pitchFamily="34" charset="-122"/>
              </a:rPr>
              <a:t>。</a:t>
            </a:r>
            <a:endParaRPr lang="en-US" altLang="ja-JP" sz="1400" dirty="0">
              <a:latin typeface="Microsoft YaHei" pitchFamily="34" charset="-122"/>
              <a:ea typeface="Microsoft YaHei" pitchFamily="34" charset="-122"/>
            </a:endParaRPr>
          </a:p>
        </p:txBody>
      </p:sp>
    </p:spTree>
    <p:extLst>
      <p:ext uri="{BB962C8B-B14F-4D97-AF65-F5344CB8AC3E}">
        <p14:creationId xmlns:p14="http://schemas.microsoft.com/office/powerpoint/2010/main" val="17681447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lang="en-US" altLang="zh-CN" sz="1200" b="1" i="1" dirty="0" smtClean="0">
                <a:solidFill>
                  <a:schemeClr val="tx1">
                    <a:lumMod val="50000"/>
                    <a:lumOff val="50000"/>
                  </a:schemeClr>
                </a:solidFill>
                <a:latin typeface="Tahoma" pitchFamily="34" charset="0"/>
                <a:cs typeface="Tahoma" pitchFamily="34" charset="0"/>
              </a:rPr>
              <a:t>title &amp; color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47</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6" name="TextBox 5"/>
          <p:cNvSpPr txBox="1"/>
          <p:nvPr/>
        </p:nvSpPr>
        <p:spPr>
          <a:xfrm>
            <a:off x="611560" y="1412776"/>
            <a:ext cx="8136904" cy="338554"/>
          </a:xfrm>
          <a:prstGeom prst="rect">
            <a:avLst/>
          </a:prstGeom>
          <a:noFill/>
        </p:spPr>
        <p:txBody>
          <a:bodyPr wrap="square" rtlCol="0">
            <a:spAutoFit/>
          </a:bodyPr>
          <a:lstStyle/>
          <a:p>
            <a:r>
              <a:rPr lang="en-US" altLang="ja-JP" sz="1600" b="1" dirty="0" smtClean="0">
                <a:latin typeface="Microsoft YaHei" pitchFamily="34" charset="-122"/>
                <a:ea typeface="Microsoft YaHei" pitchFamily="34" charset="-122"/>
              </a:rPr>
              <a:t>FOR</a:t>
            </a:r>
            <a:r>
              <a:rPr lang="en-US" altLang="ja-JP" sz="1600" dirty="0" smtClean="0">
                <a:latin typeface="Microsoft YaHei" pitchFamily="34" charset="-122"/>
                <a:ea typeface="Microsoft YaHei" pitchFamily="34" charset="-122"/>
              </a:rPr>
              <a:t> </a:t>
            </a:r>
            <a:r>
              <a:rPr lang="en-US" altLang="ja-JP" sz="1600" b="1" dirty="0" smtClean="0">
                <a:latin typeface="Microsoft YaHei" pitchFamily="34" charset="-122"/>
                <a:ea typeface="Microsoft YaHei" pitchFamily="34" charset="-122"/>
              </a:rPr>
              <a:t>/F </a:t>
            </a:r>
            <a:r>
              <a:rPr lang="en-US" altLang="ja-JP" sz="1600" b="1" dirty="0" smtClean="0">
                <a:solidFill>
                  <a:srgbClr val="FF0000"/>
                </a:solidFill>
                <a:latin typeface="Microsoft YaHei" pitchFamily="34" charset="-122"/>
                <a:ea typeface="Microsoft YaHei" pitchFamily="34" charset="-122"/>
              </a:rPr>
              <a:t>["options"] </a:t>
            </a:r>
            <a:r>
              <a:rPr lang="en-US" altLang="ja-JP" sz="1600" dirty="0" smtClean="0">
                <a:latin typeface="Microsoft YaHei" pitchFamily="34" charset="-122"/>
                <a:ea typeface="Microsoft YaHei" pitchFamily="34" charset="-122"/>
              </a:rPr>
              <a:t>%%variable </a:t>
            </a:r>
            <a:r>
              <a:rPr lang="en-US" altLang="ja-JP" sz="1600" b="1" dirty="0" smtClean="0">
                <a:latin typeface="Microsoft YaHei" pitchFamily="34" charset="-122"/>
                <a:ea typeface="Microsoft YaHei" pitchFamily="34" charset="-122"/>
              </a:rPr>
              <a:t>IN</a:t>
            </a:r>
            <a:r>
              <a:rPr lang="en-US" altLang="ja-JP" sz="1600" dirty="0" smtClean="0">
                <a:latin typeface="Microsoft YaHei" pitchFamily="34" charset="-122"/>
                <a:ea typeface="Microsoft YaHei" pitchFamily="34" charset="-122"/>
              </a:rPr>
              <a:t> </a:t>
            </a:r>
            <a:r>
              <a:rPr lang="en-US" altLang="ja-JP" sz="1600" b="1" dirty="0" smtClean="0">
                <a:solidFill>
                  <a:srgbClr val="00B050"/>
                </a:solidFill>
                <a:latin typeface="Microsoft YaHei" pitchFamily="34" charset="-122"/>
                <a:ea typeface="Microsoft YaHei" pitchFamily="34" charset="-122"/>
              </a:rPr>
              <a:t>(set)</a:t>
            </a:r>
            <a:r>
              <a:rPr lang="en-US" altLang="ja-JP" sz="1600" dirty="0" smtClean="0">
                <a:latin typeface="Microsoft YaHei" pitchFamily="34" charset="-122"/>
                <a:ea typeface="Microsoft YaHei" pitchFamily="34" charset="-122"/>
              </a:rPr>
              <a:t> </a:t>
            </a:r>
            <a:r>
              <a:rPr lang="en-US" altLang="ja-JP" sz="1600" b="1" dirty="0" smtClean="0">
                <a:latin typeface="Microsoft YaHei" pitchFamily="34" charset="-122"/>
                <a:ea typeface="Microsoft YaHei" pitchFamily="34" charset="-122"/>
              </a:rPr>
              <a:t>DO</a:t>
            </a:r>
            <a:r>
              <a:rPr lang="en-US" altLang="ja-JP" sz="1600" dirty="0" smtClean="0">
                <a:latin typeface="Microsoft YaHei" pitchFamily="34" charset="-122"/>
                <a:ea typeface="Microsoft YaHei" pitchFamily="34" charset="-122"/>
              </a:rPr>
              <a:t> command [command-parameters]</a:t>
            </a:r>
            <a:endParaRPr kumimoji="1" lang="zh-CN" altLang="en-US" sz="1600" b="1" i="1" dirty="0" smtClean="0">
              <a:latin typeface="Bodoni MT Black" pitchFamily="18" charset="0"/>
            </a:endParaRPr>
          </a:p>
        </p:txBody>
      </p:sp>
      <p:sp>
        <p:nvSpPr>
          <p:cNvPr id="8" name="TextBox 7"/>
          <p:cNvSpPr txBox="1"/>
          <p:nvPr/>
        </p:nvSpPr>
        <p:spPr>
          <a:xfrm>
            <a:off x="683568" y="1988840"/>
            <a:ext cx="7704856" cy="4293483"/>
          </a:xfrm>
          <a:prstGeom prst="rect">
            <a:avLst/>
          </a:prstGeom>
          <a:noFill/>
        </p:spPr>
        <p:txBody>
          <a:bodyPr wrap="square" rtlCol="0">
            <a:spAutoFit/>
          </a:bodyPr>
          <a:lstStyle/>
          <a:p>
            <a:pPr>
              <a:lnSpc>
                <a:spcPct val="150000"/>
              </a:lnSpc>
            </a:pPr>
            <a:r>
              <a:rPr kumimoji="1" lang="en-US" altLang="zh-CN" sz="1400" b="1" dirty="0" smtClean="0">
                <a:solidFill>
                  <a:srgbClr val="FF0000"/>
                </a:solidFill>
                <a:latin typeface="微软雅黑" pitchFamily="34" charset="-122"/>
                <a:ea typeface="微软雅黑" pitchFamily="34" charset="-122"/>
              </a:rPr>
              <a:t>[“Options”]</a:t>
            </a:r>
          </a:p>
          <a:p>
            <a:pPr>
              <a:lnSpc>
                <a:spcPct val="150000"/>
              </a:lnSpc>
            </a:pPr>
            <a:r>
              <a:rPr lang="en-US" altLang="zh-CN" sz="1400" b="1" dirty="0" err="1" smtClean="0">
                <a:latin typeface="微软雅黑" pitchFamily="34" charset="-122"/>
                <a:ea typeface="微软雅黑" pitchFamily="34" charset="-122"/>
              </a:rPr>
              <a:t>eol</a:t>
            </a:r>
            <a:r>
              <a:rPr lang="en-US" altLang="zh-CN" sz="1400" b="1" dirty="0" smtClean="0">
                <a:latin typeface="微软雅黑" pitchFamily="34" charset="-122"/>
                <a:ea typeface="微软雅黑" pitchFamily="34" charset="-122"/>
              </a:rPr>
              <a:t>=c </a:t>
            </a:r>
            <a:r>
              <a:rPr lang="en-US" altLang="zh-CN" sz="1400" dirty="0" smtClean="0">
                <a:latin typeface="微软雅黑" pitchFamily="34" charset="-122"/>
                <a:ea typeface="微软雅黑" pitchFamily="34" charset="-122"/>
              </a:rPr>
              <a:t>-</a:t>
            </a:r>
            <a:r>
              <a:rPr lang="en-US" altLang="zh-CN" sz="1400" b="1"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指一个行注释字符的结尾</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就一个</a:t>
            </a:r>
            <a:r>
              <a:rPr lang="en-US" altLang="zh-CN" sz="1400" dirty="0" smtClean="0">
                <a:latin typeface="微软雅黑" pitchFamily="34" charset="-122"/>
                <a:ea typeface="微软雅黑" pitchFamily="34" charset="-122"/>
              </a:rPr>
              <a:t>)</a:t>
            </a:r>
          </a:p>
          <a:p>
            <a:pPr>
              <a:lnSpc>
                <a:spcPct val="150000"/>
              </a:lnSpc>
            </a:pPr>
            <a:r>
              <a:rPr lang="en-US" altLang="zh-CN" sz="1400" b="1" dirty="0" smtClean="0">
                <a:latin typeface="微软雅黑" pitchFamily="34" charset="-122"/>
                <a:ea typeface="微软雅黑" pitchFamily="34" charset="-122"/>
              </a:rPr>
              <a:t>skip=n</a:t>
            </a:r>
            <a:r>
              <a:rPr lang="en-US" altLang="zh-CN" sz="1400" dirty="0" smtClean="0">
                <a:latin typeface="微软雅黑" pitchFamily="34" charset="-122"/>
                <a:ea typeface="微软雅黑" pitchFamily="34" charset="-122"/>
              </a:rPr>
              <a:t> - </a:t>
            </a:r>
            <a:r>
              <a:rPr lang="zh-CN" altLang="en-US" sz="1400" dirty="0" smtClean="0">
                <a:latin typeface="微软雅黑" pitchFamily="34" charset="-122"/>
                <a:ea typeface="微软雅黑" pitchFamily="34" charset="-122"/>
              </a:rPr>
              <a:t>指在文件开始时忽略的行数。</a:t>
            </a:r>
            <a:br>
              <a:rPr lang="zh-CN" altLang="en-US" sz="1400" dirty="0" smtClean="0">
                <a:latin typeface="微软雅黑" pitchFamily="34" charset="-122"/>
                <a:ea typeface="微软雅黑" pitchFamily="34" charset="-122"/>
              </a:rPr>
            </a:br>
            <a:r>
              <a:rPr lang="en-US" altLang="zh-CN" sz="1400" b="1" dirty="0" err="1" smtClean="0">
                <a:latin typeface="微软雅黑" pitchFamily="34" charset="-122"/>
                <a:ea typeface="微软雅黑" pitchFamily="34" charset="-122"/>
              </a:rPr>
              <a:t>delims</a:t>
            </a:r>
            <a:r>
              <a:rPr lang="en-US" altLang="zh-CN" sz="1400" b="1" dirty="0" smtClean="0">
                <a:latin typeface="微软雅黑" pitchFamily="34" charset="-122"/>
                <a:ea typeface="微软雅黑" pitchFamily="34" charset="-122"/>
              </a:rPr>
              <a:t>=xxx</a:t>
            </a:r>
            <a:r>
              <a:rPr lang="en-US" altLang="zh-CN" sz="1400" dirty="0" smtClean="0">
                <a:latin typeface="微软雅黑" pitchFamily="34" charset="-122"/>
                <a:ea typeface="微软雅黑" pitchFamily="34" charset="-122"/>
              </a:rPr>
              <a:t> - </a:t>
            </a:r>
            <a:r>
              <a:rPr lang="zh-CN" altLang="en-US" sz="1400" dirty="0" smtClean="0">
                <a:latin typeface="微软雅黑" pitchFamily="34" charset="-122"/>
                <a:ea typeface="微软雅黑" pitchFamily="34" charset="-122"/>
              </a:rPr>
              <a:t>指分隔符集。这个替换了空格和跳格键的</a:t>
            </a:r>
            <a:br>
              <a:rPr lang="zh-CN" altLang="en-US"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默认分隔符集。</a:t>
            </a:r>
            <a:br>
              <a:rPr lang="zh-CN" altLang="en-US" sz="1400" dirty="0" smtClean="0">
                <a:latin typeface="微软雅黑" pitchFamily="34" charset="-122"/>
                <a:ea typeface="微软雅黑" pitchFamily="34" charset="-122"/>
              </a:rPr>
            </a:br>
            <a:r>
              <a:rPr lang="en-US" altLang="zh-CN" sz="1400" b="1" dirty="0" smtClean="0">
                <a:latin typeface="微软雅黑" pitchFamily="34" charset="-122"/>
                <a:ea typeface="微软雅黑" pitchFamily="34" charset="-122"/>
              </a:rPr>
              <a:t>tokens=</a:t>
            </a:r>
            <a:r>
              <a:rPr lang="en-US" altLang="zh-CN" sz="1400" b="1" dirty="0" err="1" smtClean="0">
                <a:latin typeface="微软雅黑" pitchFamily="34" charset="-122"/>
                <a:ea typeface="微软雅黑" pitchFamily="34" charset="-122"/>
              </a:rPr>
              <a:t>x,y,m</a:t>
            </a:r>
            <a:r>
              <a:rPr lang="en-US" altLang="zh-CN" sz="1400" b="1" dirty="0" smtClean="0">
                <a:latin typeface="微软雅黑" pitchFamily="34" charset="-122"/>
                <a:ea typeface="微软雅黑" pitchFamily="34" charset="-122"/>
              </a:rPr>
              <a:t>-n</a:t>
            </a:r>
            <a:r>
              <a:rPr lang="en-US" altLang="zh-CN" sz="1400" dirty="0" smtClean="0">
                <a:latin typeface="微软雅黑" pitchFamily="34" charset="-122"/>
                <a:ea typeface="微软雅黑" pitchFamily="34" charset="-122"/>
              </a:rPr>
              <a:t> - </a:t>
            </a:r>
            <a:r>
              <a:rPr lang="zh-CN" altLang="en-US" sz="1400" dirty="0" smtClean="0">
                <a:latin typeface="微软雅黑" pitchFamily="34" charset="-122"/>
                <a:ea typeface="微软雅黑" pitchFamily="34" charset="-122"/>
              </a:rPr>
              <a:t>指每行的哪一个符号被传递到每个迭代的 </a:t>
            </a:r>
            <a:r>
              <a:rPr lang="en-US" altLang="zh-CN" sz="1400" dirty="0" smtClean="0">
                <a:latin typeface="微软雅黑" pitchFamily="34" charset="-122"/>
                <a:ea typeface="微软雅黑" pitchFamily="34" charset="-122"/>
              </a:rPr>
              <a:t>for </a:t>
            </a:r>
            <a:r>
              <a:rPr lang="zh-CN" altLang="en-US" sz="1400" dirty="0" smtClean="0">
                <a:latin typeface="微软雅黑" pitchFamily="34" charset="-122"/>
                <a:ea typeface="微软雅黑" pitchFamily="34" charset="-122"/>
              </a:rPr>
              <a:t>本身。这会导致额外变量名称的分配。</a:t>
            </a:r>
            <a:r>
              <a:rPr lang="en-US" altLang="zh-CN" sz="1400" dirty="0" smtClean="0">
                <a:latin typeface="微软雅黑" pitchFamily="34" charset="-122"/>
                <a:ea typeface="微软雅黑" pitchFamily="34" charset="-122"/>
              </a:rPr>
              <a:t>m-n</a:t>
            </a:r>
            <a:r>
              <a:rPr lang="zh-CN" altLang="en-US" sz="1400" dirty="0" smtClean="0">
                <a:latin typeface="微软雅黑" pitchFamily="34" charset="-122"/>
                <a:ea typeface="微软雅黑" pitchFamily="34" charset="-122"/>
              </a:rPr>
              <a:t>格式为一个范围。通过 </a:t>
            </a:r>
            <a:r>
              <a:rPr lang="en-US" altLang="zh-CN" sz="1400" dirty="0" smtClean="0">
                <a:latin typeface="微软雅黑" pitchFamily="34" charset="-122"/>
                <a:ea typeface="微软雅黑" pitchFamily="34" charset="-122"/>
              </a:rPr>
              <a:t>nth </a:t>
            </a:r>
            <a:r>
              <a:rPr lang="zh-CN" altLang="en-US" sz="1400" dirty="0" smtClean="0">
                <a:latin typeface="微软雅黑" pitchFamily="34" charset="-122"/>
                <a:ea typeface="微软雅黑" pitchFamily="34" charset="-122"/>
              </a:rPr>
              <a:t>符号指定 </a:t>
            </a:r>
            <a:r>
              <a:rPr lang="en-US" altLang="zh-CN" sz="1400" dirty="0" err="1" smtClean="0">
                <a:latin typeface="微软雅黑" pitchFamily="34" charset="-122"/>
                <a:ea typeface="微软雅黑" pitchFamily="34" charset="-122"/>
              </a:rPr>
              <a:t>mth</a:t>
            </a:r>
            <a:r>
              <a:rPr lang="zh-CN" altLang="en-US" sz="1400" dirty="0" smtClean="0">
                <a:latin typeface="微软雅黑" pitchFamily="34" charset="-122"/>
                <a:ea typeface="微软雅黑" pitchFamily="34" charset="-122"/>
              </a:rPr>
              <a:t>。如果符号字符串中的最后一个字符星号，那么额外的变量将在最后一个符号解析之后分配并接受行的保留文本。经测试，该参数最多</a:t>
            </a:r>
            <a:br>
              <a:rPr lang="zh-CN" altLang="en-US"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只能区分</a:t>
            </a:r>
            <a:r>
              <a:rPr lang="en-US" altLang="zh-CN" sz="1400" dirty="0" smtClean="0">
                <a:latin typeface="微软雅黑" pitchFamily="34" charset="-122"/>
                <a:ea typeface="微软雅黑" pitchFamily="34" charset="-122"/>
              </a:rPr>
              <a:t>31</a:t>
            </a:r>
            <a:r>
              <a:rPr lang="zh-CN" altLang="en-US" sz="1400" dirty="0" smtClean="0">
                <a:latin typeface="微软雅黑" pitchFamily="34" charset="-122"/>
                <a:ea typeface="微软雅黑" pitchFamily="34" charset="-122"/>
              </a:rPr>
              <a:t>个字段。</a:t>
            </a:r>
            <a:endParaRPr lang="en-US" altLang="zh-CN" sz="1400" dirty="0" smtClean="0">
              <a:latin typeface="微软雅黑" pitchFamily="34" charset="-122"/>
              <a:ea typeface="微软雅黑" pitchFamily="34" charset="-122"/>
            </a:endParaRPr>
          </a:p>
          <a:p>
            <a:pPr>
              <a:lnSpc>
                <a:spcPct val="150000"/>
              </a:lnSpc>
            </a:pPr>
            <a:r>
              <a:rPr lang="en-US" altLang="zh-CN" sz="1400" b="1" dirty="0" err="1" smtClean="0">
                <a:latin typeface="微软雅黑" pitchFamily="34" charset="-122"/>
                <a:ea typeface="微软雅黑" pitchFamily="34" charset="-122"/>
              </a:rPr>
              <a:t>usebackq</a:t>
            </a:r>
            <a:r>
              <a:rPr lang="en-US" altLang="zh-CN" sz="1400" dirty="0" smtClean="0">
                <a:latin typeface="微软雅黑" pitchFamily="34" charset="-122"/>
                <a:ea typeface="微软雅黑" pitchFamily="34" charset="-122"/>
              </a:rPr>
              <a:t> - </a:t>
            </a:r>
            <a:r>
              <a:rPr lang="zh-CN" altLang="en-US" sz="1400" dirty="0" smtClean="0">
                <a:latin typeface="微软雅黑" pitchFamily="34" charset="-122"/>
                <a:ea typeface="微软雅黑" pitchFamily="34" charset="-122"/>
              </a:rPr>
              <a:t>使用后引号（键盘上数字</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左面的那个键</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）。未使用参数</a:t>
            </a:r>
            <a:r>
              <a:rPr lang="en-US" altLang="zh-CN" sz="1400" dirty="0" err="1" smtClean="0">
                <a:latin typeface="微软雅黑" pitchFamily="34" charset="-122"/>
                <a:ea typeface="微软雅黑" pitchFamily="34" charset="-122"/>
              </a:rPr>
              <a:t>usebackq</a:t>
            </a:r>
            <a:r>
              <a:rPr lang="zh-CN" altLang="en-US" sz="1400" dirty="0" smtClean="0">
                <a:latin typeface="微软雅黑" pitchFamily="34" charset="-122"/>
                <a:ea typeface="微软雅黑" pitchFamily="34" charset="-122"/>
              </a:rPr>
              <a:t>时：</a:t>
            </a:r>
            <a:r>
              <a:rPr lang="en-US" altLang="zh-CN" sz="1400" dirty="0" smtClean="0">
                <a:latin typeface="微软雅黑" pitchFamily="34" charset="-122"/>
                <a:ea typeface="微软雅黑" pitchFamily="34" charset="-122"/>
              </a:rPr>
              <a:t>file-set</a:t>
            </a:r>
            <a:r>
              <a:rPr lang="zh-CN" altLang="en-US" sz="1400" dirty="0" smtClean="0">
                <a:latin typeface="微软雅黑" pitchFamily="34" charset="-122"/>
                <a:ea typeface="微软雅黑" pitchFamily="34" charset="-122"/>
              </a:rPr>
              <a:t>表示文件，但不能含有空格双引号表示字符串，即</a:t>
            </a:r>
            <a:r>
              <a:rPr lang="en-US" altLang="zh-CN" sz="1400" dirty="0" smtClean="0">
                <a:latin typeface="微软雅黑" pitchFamily="34" charset="-122"/>
                <a:ea typeface="微软雅黑" pitchFamily="34" charset="-122"/>
              </a:rPr>
              <a:t>"string"</a:t>
            </a:r>
            <a:r>
              <a:rPr lang="zh-CN" altLang="en-US" sz="1400" dirty="0" smtClean="0">
                <a:latin typeface="微软雅黑" pitchFamily="34" charset="-122"/>
                <a:ea typeface="微软雅黑" pitchFamily="34" charset="-122"/>
              </a:rPr>
              <a:t>单引号表示执行命令，即</a:t>
            </a:r>
            <a:r>
              <a:rPr lang="en-US" altLang="zh-CN" sz="1400" dirty="0" smtClean="0">
                <a:latin typeface="微软雅黑" pitchFamily="34" charset="-122"/>
                <a:ea typeface="微软雅黑" pitchFamily="34" charset="-122"/>
              </a:rPr>
              <a:t>'command'</a:t>
            </a:r>
            <a:r>
              <a:rPr lang="zh-CN" altLang="en-US" sz="1400" dirty="0" smtClean="0">
                <a:latin typeface="微软雅黑" pitchFamily="34" charset="-122"/>
                <a:ea typeface="微软雅黑" pitchFamily="34" charset="-122"/>
              </a:rPr>
              <a:t>使用参数</a:t>
            </a:r>
            <a:r>
              <a:rPr lang="en-US" altLang="zh-CN" sz="1400" dirty="0" err="1" smtClean="0">
                <a:latin typeface="微软雅黑" pitchFamily="34" charset="-122"/>
                <a:ea typeface="微软雅黑" pitchFamily="34" charset="-122"/>
              </a:rPr>
              <a:t>usebackq</a:t>
            </a:r>
            <a:r>
              <a:rPr lang="zh-CN" altLang="en-US" sz="1400" dirty="0" smtClean="0">
                <a:latin typeface="微软雅黑" pitchFamily="34" charset="-122"/>
                <a:ea typeface="微软雅黑" pitchFamily="34" charset="-122"/>
              </a:rPr>
              <a:t>时：</a:t>
            </a:r>
            <a:r>
              <a:rPr lang="en-US" altLang="zh-CN" sz="1400" dirty="0" smtClean="0">
                <a:latin typeface="微软雅黑" pitchFamily="34" charset="-122"/>
                <a:ea typeface="微软雅黑" pitchFamily="34" charset="-122"/>
              </a:rPr>
              <a:t>file-set</a:t>
            </a:r>
            <a:r>
              <a:rPr lang="zh-CN" altLang="en-US" sz="1400" dirty="0" smtClean="0">
                <a:latin typeface="微软雅黑" pitchFamily="34" charset="-122"/>
                <a:ea typeface="微软雅黑" pitchFamily="34" charset="-122"/>
              </a:rPr>
              <a:t>和</a:t>
            </a:r>
            <a:r>
              <a:rPr lang="en-US" altLang="zh-CN" sz="1400" dirty="0" smtClean="0">
                <a:latin typeface="微软雅黑" pitchFamily="34" charset="-122"/>
                <a:ea typeface="微软雅黑" pitchFamily="34" charset="-122"/>
              </a:rPr>
              <a:t>"file-set"</a:t>
            </a:r>
            <a:r>
              <a:rPr lang="zh-CN" altLang="en-US" sz="1400" dirty="0" smtClean="0">
                <a:latin typeface="微软雅黑" pitchFamily="34" charset="-122"/>
                <a:ea typeface="微软雅黑" pitchFamily="34" charset="-122"/>
              </a:rPr>
              <a:t>都表示文件当文件路径或名称中有空格时，就可以用双引号括起来单引号表示字符串，即</a:t>
            </a:r>
            <a:r>
              <a:rPr lang="en-US" altLang="zh-CN" sz="1400" dirty="0" smtClean="0">
                <a:latin typeface="微软雅黑" pitchFamily="34" charset="-122"/>
                <a:ea typeface="微软雅黑" pitchFamily="34" charset="-122"/>
              </a:rPr>
              <a:t>'string'</a:t>
            </a:r>
            <a:r>
              <a:rPr lang="zh-CN" altLang="en-US" sz="1400" dirty="0" smtClean="0">
                <a:latin typeface="微软雅黑" pitchFamily="34" charset="-122"/>
                <a:ea typeface="微软雅黑" pitchFamily="34" charset="-122"/>
              </a:rPr>
              <a:t>后引号表示命令执行，即</a:t>
            </a:r>
            <a:r>
              <a:rPr lang="en-US" altLang="zh-CN" sz="1400" dirty="0" smtClean="0">
                <a:latin typeface="微软雅黑" pitchFamily="34" charset="-122"/>
                <a:ea typeface="微软雅黑" pitchFamily="34" charset="-122"/>
              </a:rPr>
              <a:t>`command`</a:t>
            </a:r>
          </a:p>
        </p:txBody>
      </p:sp>
      <p:sp>
        <p:nvSpPr>
          <p:cNvPr id="9" name="TextBox 8"/>
          <p:cNvSpPr txBox="1"/>
          <p:nvPr/>
        </p:nvSpPr>
        <p:spPr>
          <a:xfrm>
            <a:off x="539552" y="764704"/>
            <a:ext cx="4405373" cy="369332"/>
          </a:xfrm>
          <a:prstGeom prst="rect">
            <a:avLst/>
          </a:prstGeom>
          <a:noFill/>
        </p:spPr>
        <p:txBody>
          <a:bodyPr wrap="none" rtlCol="0">
            <a:spAutoFit/>
          </a:bodyPr>
          <a:lstStyle/>
          <a:p>
            <a:r>
              <a:rPr kumimoji="1" lang="zh-CN" altLang="en-US" b="1" dirty="0" smtClean="0">
                <a:latin typeface="微软雅黑" pitchFamily="34" charset="-122"/>
                <a:ea typeface="微软雅黑" pitchFamily="34" charset="-122"/>
              </a:rPr>
              <a:t>让我们再来看看可以有哪些格式可以使用</a:t>
            </a:r>
            <a:r>
              <a:rPr kumimoji="1" lang="en-US" altLang="zh-CN" b="1" dirty="0" smtClean="0">
                <a:latin typeface="微软雅黑" pitchFamily="34" charset="-122"/>
                <a:ea typeface="微软雅黑" pitchFamily="34" charset="-122"/>
              </a:rPr>
              <a:t>:</a:t>
            </a:r>
            <a:endParaRPr kumimoji="1" lang="zh-CN" altLang="en-US" b="1" dirty="0" smtClean="0">
              <a:latin typeface="微软雅黑" pitchFamily="34" charset="-122"/>
              <a:ea typeface="微软雅黑" pitchFamily="34" charset="-122"/>
            </a:endParaRPr>
          </a:p>
        </p:txBody>
      </p:sp>
      <p:sp>
        <p:nvSpPr>
          <p:cNvPr id="10" name="TextBox 9"/>
          <p:cNvSpPr txBox="1"/>
          <p:nvPr/>
        </p:nvSpPr>
        <p:spPr>
          <a:xfrm>
            <a:off x="683568" y="1988840"/>
            <a:ext cx="7704856" cy="3000821"/>
          </a:xfrm>
          <a:prstGeom prst="rect">
            <a:avLst/>
          </a:prstGeom>
          <a:noFill/>
        </p:spPr>
        <p:txBody>
          <a:bodyPr wrap="square" rtlCol="0">
            <a:spAutoFit/>
          </a:bodyPr>
          <a:lstStyle/>
          <a:p>
            <a:pPr>
              <a:lnSpc>
                <a:spcPct val="150000"/>
              </a:lnSpc>
            </a:pPr>
            <a:r>
              <a:rPr lang="en-US" altLang="zh-CN" sz="1400" b="1" dirty="0" smtClean="0">
                <a:solidFill>
                  <a:srgbClr val="00B050"/>
                </a:solidFill>
                <a:latin typeface="微软雅黑" pitchFamily="34" charset="-122"/>
                <a:ea typeface="微软雅黑" pitchFamily="34" charset="-122"/>
              </a:rPr>
              <a:t>(set)</a:t>
            </a:r>
          </a:p>
          <a:p>
            <a:pPr>
              <a:lnSpc>
                <a:spcPct val="150000"/>
              </a:lnSpc>
            </a:pPr>
            <a:r>
              <a:rPr lang="en-US" altLang="zh-CN" sz="1400" b="1" dirty="0" smtClean="0">
                <a:latin typeface="微软雅黑" pitchFamily="34" charset="-122"/>
                <a:ea typeface="微软雅黑" pitchFamily="34" charset="-122"/>
              </a:rPr>
              <a:t>(file-set) </a:t>
            </a:r>
            <a:r>
              <a:rPr lang="en-US" altLang="zh-CN" sz="1400" dirty="0" smtClean="0">
                <a:latin typeface="微软雅黑" pitchFamily="34" charset="-122"/>
                <a:ea typeface="微软雅黑" pitchFamily="34" charset="-122"/>
              </a:rPr>
              <a:t>–</a:t>
            </a:r>
            <a:r>
              <a:rPr lang="en-US" altLang="zh-CN" sz="1400" b="1"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指定一个文件路径，路径可以是相对路径，绝对路径，可以包含变量。文件将被作为文本逐行读取，每一行执行一次 </a:t>
            </a:r>
            <a:r>
              <a:rPr lang="en-US" altLang="zh-CN" sz="1400" dirty="0" smtClean="0">
                <a:latin typeface="微软雅黑" pitchFamily="34" charset="-122"/>
                <a:ea typeface="微软雅黑" pitchFamily="34" charset="-122"/>
              </a:rPr>
              <a:t>DO </a:t>
            </a:r>
            <a:r>
              <a:rPr lang="zh-CN" altLang="en-US" sz="1400" dirty="0" smtClean="0">
                <a:latin typeface="微软雅黑" pitchFamily="34" charset="-122"/>
                <a:ea typeface="微软雅黑" pitchFamily="34" charset="-122"/>
              </a:rPr>
              <a:t>操作直到文件末尾</a:t>
            </a:r>
            <a:endParaRPr lang="en-US" altLang="zh-CN" sz="1400" dirty="0" smtClean="0">
              <a:latin typeface="微软雅黑" pitchFamily="34" charset="-122"/>
              <a:ea typeface="微软雅黑" pitchFamily="34" charset="-122"/>
            </a:endParaRPr>
          </a:p>
          <a:p>
            <a:pPr>
              <a:lnSpc>
                <a:spcPct val="150000"/>
              </a:lnSpc>
            </a:pPr>
            <a:r>
              <a:rPr lang="en-US" altLang="zh-CN" sz="1400" b="1" dirty="0" smtClean="0">
                <a:latin typeface="微软雅黑" pitchFamily="34" charset="-122"/>
                <a:ea typeface="微软雅黑" pitchFamily="34" charset="-122"/>
              </a:rPr>
              <a:t>(“string”)</a:t>
            </a:r>
            <a:r>
              <a:rPr lang="en-US" altLang="zh-CN" sz="1400" dirty="0" smtClean="0">
                <a:latin typeface="微软雅黑" pitchFamily="34" charset="-122"/>
                <a:ea typeface="微软雅黑" pitchFamily="34" charset="-122"/>
              </a:rPr>
              <a:t> – </a:t>
            </a:r>
            <a:r>
              <a:rPr lang="zh-CN" altLang="en-US" sz="1400" dirty="0" smtClean="0">
                <a:latin typeface="微软雅黑" pitchFamily="34" charset="-122"/>
                <a:ea typeface="微软雅黑" pitchFamily="34" charset="-122"/>
              </a:rPr>
              <a:t>指定一个字符串，字符串会被作为一行读取，执行一次</a:t>
            </a:r>
            <a:r>
              <a:rPr lang="en-US" altLang="zh-CN" sz="1400" dirty="0" smtClean="0">
                <a:latin typeface="微软雅黑" pitchFamily="34" charset="-122"/>
                <a:ea typeface="微软雅黑" pitchFamily="34" charset="-122"/>
              </a:rPr>
              <a:t>DO</a:t>
            </a:r>
            <a:r>
              <a:rPr lang="zh-CN" altLang="en-US" sz="1400" dirty="0" smtClean="0">
                <a:latin typeface="微软雅黑" pitchFamily="34" charset="-122"/>
                <a:ea typeface="微软雅黑" pitchFamily="34" charset="-122"/>
              </a:rPr>
              <a:t/>
            </a:r>
            <a:br>
              <a:rPr lang="zh-CN" altLang="en-US" sz="1400" dirty="0" smtClean="0">
                <a:latin typeface="微软雅黑" pitchFamily="34" charset="-122"/>
                <a:ea typeface="微软雅黑" pitchFamily="34" charset="-122"/>
              </a:rPr>
            </a:br>
            <a:r>
              <a:rPr lang="en-US" altLang="zh-CN" sz="1400" b="1" dirty="0" smtClean="0">
                <a:latin typeface="微软雅黑" pitchFamily="34" charset="-122"/>
                <a:ea typeface="微软雅黑" pitchFamily="34" charset="-122"/>
              </a:rPr>
              <a:t>(‘command’)</a:t>
            </a:r>
            <a:r>
              <a:rPr lang="en-US" altLang="zh-CN" sz="1400" dirty="0" smtClean="0">
                <a:latin typeface="微软雅黑" pitchFamily="34" charset="-122"/>
                <a:ea typeface="微软雅黑" pitchFamily="34" charset="-122"/>
              </a:rPr>
              <a:t> – </a:t>
            </a:r>
            <a:r>
              <a:rPr lang="zh-CN" altLang="en-US" sz="1400" dirty="0" smtClean="0">
                <a:latin typeface="微软雅黑" pitchFamily="34" charset="-122"/>
                <a:ea typeface="微软雅黑" pitchFamily="34" charset="-122"/>
              </a:rPr>
              <a:t>将</a:t>
            </a:r>
            <a:r>
              <a:rPr lang="en-US" altLang="zh-CN" sz="1400" dirty="0" smtClean="0">
                <a:latin typeface="微软雅黑" pitchFamily="34" charset="-122"/>
                <a:ea typeface="微软雅黑" pitchFamily="34" charset="-122"/>
              </a:rPr>
              <a:t>command</a:t>
            </a:r>
            <a:r>
              <a:rPr lang="zh-CN" altLang="en-US" sz="1400" dirty="0" smtClean="0">
                <a:latin typeface="微软雅黑" pitchFamily="34" charset="-122"/>
                <a:ea typeface="微软雅黑" pitchFamily="34" charset="-122"/>
              </a:rPr>
              <a:t>的命令的输出作为文件来解析，可以理解为，先将</a:t>
            </a:r>
            <a:r>
              <a:rPr lang="en-US" altLang="zh-CN" sz="1400" dirty="0" smtClean="0">
                <a:latin typeface="微软雅黑" pitchFamily="34" charset="-122"/>
                <a:ea typeface="微软雅黑" pitchFamily="34" charset="-122"/>
              </a:rPr>
              <a:t>command</a:t>
            </a:r>
            <a:r>
              <a:rPr lang="zh-CN" altLang="en-US" sz="1400" dirty="0" smtClean="0">
                <a:latin typeface="微软雅黑" pitchFamily="34" charset="-122"/>
                <a:ea typeface="微软雅黑" pitchFamily="34" charset="-122"/>
              </a:rPr>
              <a:t>命令执行的结果写入一个临时文件， 再用</a:t>
            </a:r>
            <a:r>
              <a:rPr lang="en-US" altLang="zh-CN" sz="1400" dirty="0" smtClean="0">
                <a:latin typeface="微软雅黑" pitchFamily="34" charset="-122"/>
                <a:ea typeface="微软雅黑" pitchFamily="34" charset="-122"/>
              </a:rPr>
              <a:t>for /f %%</a:t>
            </a:r>
            <a:r>
              <a:rPr lang="en-US" altLang="zh-CN" sz="1400" dirty="0" err="1" smtClean="0">
                <a:latin typeface="微软雅黑" pitchFamily="34" charset="-122"/>
                <a:ea typeface="微软雅黑" pitchFamily="34" charset="-122"/>
              </a:rPr>
              <a:t>i</a:t>
            </a:r>
            <a:r>
              <a:rPr lang="en-US" altLang="zh-CN" sz="1400" dirty="0" smtClean="0">
                <a:latin typeface="微软雅黑" pitchFamily="34" charset="-122"/>
                <a:ea typeface="微软雅黑" pitchFamily="34" charset="-122"/>
              </a:rPr>
              <a:t> in </a:t>
            </a:r>
            <a:r>
              <a:rPr lang="zh-CN" altLang="en-US" sz="1400" dirty="0" smtClean="0">
                <a:latin typeface="微软雅黑" pitchFamily="34" charset="-122"/>
                <a:ea typeface="微软雅黑" pitchFamily="34" charset="-122"/>
              </a:rPr>
              <a:t>（临时文件） </a:t>
            </a:r>
            <a:r>
              <a:rPr lang="en-US" altLang="zh-CN" sz="1400" dirty="0" smtClean="0">
                <a:latin typeface="微软雅黑" pitchFamily="34" charset="-122"/>
                <a:ea typeface="微软雅黑" pitchFamily="34" charset="-122"/>
              </a:rPr>
              <a:t>do</a:t>
            </a:r>
          </a:p>
          <a:p>
            <a:pPr>
              <a:lnSpc>
                <a:spcPct val="150000"/>
              </a:lnSpc>
            </a:pPr>
            <a:r>
              <a:rPr lang="zh-CN" altLang="en-US" sz="1400" dirty="0" smtClean="0">
                <a:latin typeface="微软雅黑" pitchFamily="34" charset="-122"/>
                <a:ea typeface="微软雅黑" pitchFamily="34" charset="-122"/>
              </a:rPr>
              <a:t>例如：</a:t>
            </a:r>
            <a:endParaRPr lang="en-US" altLang="zh-CN" sz="1400" dirty="0" smtClean="0">
              <a:latin typeface="微软雅黑" pitchFamily="34" charset="-122"/>
              <a:ea typeface="微软雅黑" pitchFamily="34" charset="-122"/>
            </a:endParaRPr>
          </a:p>
          <a:p>
            <a:pPr>
              <a:lnSpc>
                <a:spcPct val="150000"/>
              </a:lnSpc>
            </a:pPr>
            <a:r>
              <a:rPr lang="en-US" altLang="zh-CN" sz="1400" dirty="0" smtClean="0">
                <a:latin typeface="微软雅黑" pitchFamily="34" charset="-122"/>
                <a:ea typeface="微软雅黑" pitchFamily="34" charset="-122"/>
              </a:rPr>
              <a:t>FOR /F "</a:t>
            </a:r>
            <a:r>
              <a:rPr lang="en-US" altLang="zh-CN" sz="1400" dirty="0" err="1" smtClean="0">
                <a:latin typeface="微软雅黑" pitchFamily="34" charset="-122"/>
                <a:ea typeface="微软雅黑" pitchFamily="34" charset="-122"/>
              </a:rPr>
              <a:t>delims</a:t>
            </a:r>
            <a:r>
              <a:rPr lang="en-US" altLang="zh-CN" sz="1400" dirty="0" smtClean="0">
                <a:latin typeface="微软雅黑" pitchFamily="34" charset="-122"/>
                <a:ea typeface="微软雅黑" pitchFamily="34" charset="-122"/>
              </a:rPr>
              <a:t>=" %%</a:t>
            </a:r>
            <a:r>
              <a:rPr lang="en-US" altLang="zh-CN" sz="1400" dirty="0" err="1" smtClean="0">
                <a:latin typeface="微软雅黑" pitchFamily="34" charset="-122"/>
                <a:ea typeface="微软雅黑" pitchFamily="34" charset="-122"/>
              </a:rPr>
              <a:t>i</a:t>
            </a:r>
            <a:r>
              <a:rPr lang="en-US" altLang="zh-CN" sz="1400" dirty="0" smtClean="0">
                <a:latin typeface="微软雅黑" pitchFamily="34" charset="-122"/>
                <a:ea typeface="微软雅黑" pitchFamily="34" charset="-122"/>
              </a:rPr>
              <a:t> in ('net user') do @echo %%</a:t>
            </a:r>
            <a:r>
              <a:rPr lang="en-US" altLang="zh-CN" sz="1400" dirty="0" err="1" smtClean="0">
                <a:latin typeface="微软雅黑" pitchFamily="34" charset="-122"/>
                <a:ea typeface="微软雅黑" pitchFamily="34" charset="-122"/>
              </a:rPr>
              <a:t>i</a:t>
            </a:r>
            <a:endParaRPr lang="en-US" altLang="zh-CN" sz="1400" dirty="0" smtClean="0">
              <a:latin typeface="微软雅黑" pitchFamily="34" charset="-122"/>
              <a:ea typeface="微软雅黑" pitchFamily="34" charset="-122"/>
            </a:endParaRPr>
          </a:p>
          <a:p>
            <a:pPr>
              <a:lnSpc>
                <a:spcPct val="150000"/>
              </a:lnSpc>
            </a:pPr>
            <a:r>
              <a:rPr lang="zh-CN" altLang="en-US" sz="1400" dirty="0" smtClean="0">
                <a:latin typeface="微软雅黑" pitchFamily="34" charset="-122"/>
                <a:ea typeface="微软雅黑" pitchFamily="34" charset="-122"/>
              </a:rPr>
              <a:t>该命令会逐行打印本机帐号名称</a:t>
            </a:r>
            <a:endParaRPr lang="en-US" altLang="zh-CN" sz="14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86196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childTnLst>
                          </p:cTn>
                        </p:par>
                        <p:par>
                          <p:cTn id="12" fill="hold">
                            <p:stCondLst>
                              <p:cond delay="0"/>
                            </p:stCondLst>
                            <p:childTnLst>
                              <p:par>
                                <p:cTn id="13" presetID="3" presetClass="entr" presetSubtype="1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4 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48</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683568" y="764705"/>
            <a:ext cx="4968552" cy="338554"/>
          </a:xfrm>
          <a:prstGeom prst="rect">
            <a:avLst/>
          </a:prstGeom>
          <a:noFill/>
        </p:spPr>
        <p:txBody>
          <a:bodyPr wrap="square" rtlCol="0">
            <a:spAutoFit/>
          </a:bodyPr>
          <a:lstStyle/>
          <a:p>
            <a:r>
              <a:rPr kumimoji="1" lang="zh-CN" altLang="en-US" sz="1600" dirty="0" smtClean="0">
                <a:latin typeface="Microsoft YaHei" pitchFamily="34" charset="-122"/>
                <a:ea typeface="Microsoft YaHei" pitchFamily="34" charset="-122"/>
              </a:rPr>
              <a:t>结合实例来看下可能会好理解些，看下面这条语句：</a:t>
            </a:r>
            <a:endParaRPr kumimoji="1" lang="ja-JP" altLang="en-US" sz="1600" dirty="0" smtClean="0">
              <a:latin typeface="Microsoft YaHei" pitchFamily="34" charset="-122"/>
              <a:ea typeface="Microsoft YaHei" pitchFamily="34" charset="-122"/>
            </a:endParaRPr>
          </a:p>
        </p:txBody>
      </p:sp>
      <p:sp>
        <p:nvSpPr>
          <p:cNvPr id="4" name="テキスト ボックス 3"/>
          <p:cNvSpPr txBox="1"/>
          <p:nvPr/>
        </p:nvSpPr>
        <p:spPr>
          <a:xfrm>
            <a:off x="569463" y="1484784"/>
            <a:ext cx="8280920" cy="1200329"/>
          </a:xfrm>
          <a:prstGeom prst="rect">
            <a:avLst/>
          </a:prstGeom>
          <a:noFill/>
        </p:spPr>
        <p:txBody>
          <a:bodyPr wrap="square" rtlCol="0">
            <a:spAutoFit/>
          </a:bodyPr>
          <a:lstStyle/>
          <a:p>
            <a:pPr>
              <a:lnSpc>
                <a:spcPct val="150000"/>
              </a:lnSpc>
            </a:pPr>
            <a:r>
              <a:rPr lang="en-US" altLang="ja-JP" sz="2400" dirty="0">
                <a:latin typeface="Microsoft YaHei" pitchFamily="34" charset="-122"/>
                <a:ea typeface="Microsoft YaHei" pitchFamily="34" charset="-122"/>
              </a:rPr>
              <a:t>FOR /F "</a:t>
            </a:r>
            <a:r>
              <a:rPr lang="en-US" altLang="ja-JP" sz="2400" b="1" dirty="0">
                <a:solidFill>
                  <a:srgbClr val="FF0000"/>
                </a:solidFill>
                <a:latin typeface="Microsoft YaHei" pitchFamily="34" charset="-122"/>
                <a:ea typeface="Microsoft YaHei" pitchFamily="34" charset="-122"/>
              </a:rPr>
              <a:t>eol=;</a:t>
            </a:r>
            <a:r>
              <a:rPr lang="en-US" altLang="ja-JP" sz="2400" b="1" dirty="0">
                <a:latin typeface="Microsoft YaHei" pitchFamily="34" charset="-122"/>
                <a:ea typeface="Microsoft YaHei" pitchFamily="34" charset="-122"/>
              </a:rPr>
              <a:t> </a:t>
            </a:r>
            <a:r>
              <a:rPr lang="en-US" altLang="ja-JP" sz="2400" b="1" dirty="0">
                <a:solidFill>
                  <a:srgbClr val="00B050"/>
                </a:solidFill>
                <a:latin typeface="Microsoft YaHei" pitchFamily="34" charset="-122"/>
                <a:ea typeface="Microsoft YaHei" pitchFamily="34" charset="-122"/>
              </a:rPr>
              <a:t>tokens=1,3*</a:t>
            </a:r>
            <a:r>
              <a:rPr lang="en-US" altLang="ja-JP" sz="2400" dirty="0">
                <a:latin typeface="Microsoft YaHei" pitchFamily="34" charset="-122"/>
                <a:ea typeface="Microsoft YaHei" pitchFamily="34" charset="-122"/>
              </a:rPr>
              <a:t> </a:t>
            </a:r>
            <a:r>
              <a:rPr lang="en-US" altLang="ja-JP" sz="2400" b="1" dirty="0">
                <a:solidFill>
                  <a:srgbClr val="0070C0"/>
                </a:solidFill>
                <a:latin typeface="Microsoft YaHei" pitchFamily="34" charset="-122"/>
                <a:ea typeface="Microsoft YaHei" pitchFamily="34" charset="-122"/>
              </a:rPr>
              <a:t>delims=,- </a:t>
            </a:r>
            <a:r>
              <a:rPr lang="en-US" altLang="ja-JP" sz="2400" dirty="0">
                <a:latin typeface="Microsoft YaHei" pitchFamily="34" charset="-122"/>
                <a:ea typeface="Microsoft YaHei" pitchFamily="34" charset="-122"/>
              </a:rPr>
              <a:t>" %%i in </a:t>
            </a:r>
            <a:r>
              <a:rPr lang="en-US" altLang="ja-JP" sz="2400" dirty="0">
                <a:solidFill>
                  <a:srgbClr val="7030A0"/>
                </a:solidFill>
                <a:latin typeface="Microsoft YaHei" pitchFamily="34" charset="-122"/>
                <a:ea typeface="Microsoft YaHei" pitchFamily="34" charset="-122"/>
              </a:rPr>
              <a:t>(</a:t>
            </a:r>
            <a:r>
              <a:rPr lang="en-US" altLang="ja-JP" sz="2400" b="1" dirty="0">
                <a:solidFill>
                  <a:srgbClr val="7030A0"/>
                </a:solidFill>
                <a:latin typeface="Microsoft YaHei" pitchFamily="34" charset="-122"/>
                <a:ea typeface="Microsoft YaHei" pitchFamily="34" charset="-122"/>
              </a:rPr>
              <a:t>test.txt</a:t>
            </a:r>
            <a:r>
              <a:rPr lang="en-US" altLang="ja-JP" sz="2400" dirty="0">
                <a:solidFill>
                  <a:srgbClr val="7030A0"/>
                </a:solidFill>
                <a:latin typeface="Microsoft YaHei" pitchFamily="34" charset="-122"/>
                <a:ea typeface="Microsoft YaHei" pitchFamily="34" charset="-122"/>
              </a:rPr>
              <a:t>) </a:t>
            </a:r>
            <a:r>
              <a:rPr lang="en-US" altLang="ja-JP" sz="2400" dirty="0" smtClean="0">
                <a:latin typeface="Microsoft YaHei" pitchFamily="34" charset="-122"/>
                <a:ea typeface="Microsoft YaHei" pitchFamily="34" charset="-122"/>
              </a:rPr>
              <a:t>do </a:t>
            </a:r>
            <a:r>
              <a:rPr lang="en-US" altLang="ja-JP" sz="2400" dirty="0">
                <a:latin typeface="Microsoft YaHei" pitchFamily="34" charset="-122"/>
                <a:ea typeface="Microsoft YaHei" pitchFamily="34" charset="-122"/>
              </a:rPr>
              <a:t>echo %%i %%j %%</a:t>
            </a:r>
            <a:r>
              <a:rPr lang="en-US" altLang="ja-JP" sz="2400" dirty="0" smtClean="0">
                <a:latin typeface="Microsoft YaHei" pitchFamily="34" charset="-122"/>
                <a:ea typeface="Microsoft YaHei" pitchFamily="34" charset="-122"/>
              </a:rPr>
              <a:t>k</a:t>
            </a:r>
            <a:endParaRPr kumimoji="1" lang="ja-JP" altLang="en-US" sz="2400" i="1" dirty="0" smtClean="0">
              <a:latin typeface="Microsoft YaHei" pitchFamily="34" charset="-122"/>
              <a:ea typeface="Microsoft YaHei" pitchFamily="34" charset="-122"/>
            </a:endParaRPr>
          </a:p>
        </p:txBody>
      </p:sp>
      <p:graphicFrame>
        <p:nvGraphicFramePr>
          <p:cNvPr id="9" name="表 8"/>
          <p:cNvGraphicFramePr>
            <a:graphicFrameLocks noGrp="1"/>
          </p:cNvGraphicFramePr>
          <p:nvPr>
            <p:extLst>
              <p:ext uri="{D42A27DB-BD31-4B8C-83A1-F6EECF244321}">
                <p14:modId xmlns:p14="http://schemas.microsoft.com/office/powerpoint/2010/main" val="1082760887"/>
              </p:ext>
            </p:extLst>
          </p:nvPr>
        </p:nvGraphicFramePr>
        <p:xfrm>
          <a:off x="395536" y="3933056"/>
          <a:ext cx="4536504" cy="2146524"/>
        </p:xfrm>
        <a:graphic>
          <a:graphicData uri="http://schemas.openxmlformats.org/drawingml/2006/table">
            <a:tbl>
              <a:tblPr firstRow="1" bandRow="1">
                <a:tableStyleId>{5C22544A-7EE6-4342-B048-85BDC9FD1C3A}</a:tableStyleId>
              </a:tblPr>
              <a:tblGrid>
                <a:gridCol w="443936"/>
                <a:gridCol w="4092568"/>
              </a:tblGrid>
              <a:tr h="353187">
                <a:tc>
                  <a:txBody>
                    <a:bodyPr/>
                    <a:lstStyle/>
                    <a:p>
                      <a:pPr>
                        <a:lnSpc>
                          <a:spcPct val="150000"/>
                        </a:lnSpc>
                      </a:pPr>
                      <a:endParaRPr kumimoji="1" lang="ja-JP" altLang="en-US" sz="1400" dirty="0">
                        <a:solidFill>
                          <a:schemeClr val="bg1"/>
                        </a:solidFill>
                        <a:latin typeface="Microsoft YaHei" pitchFamily="34" charset="-122"/>
                        <a:ea typeface="Microsoft YaHei" pitchFamily="34" charset="-122"/>
                        <a:cs typeface="Meiryo UI" pitchFamily="50" charset="-128"/>
                      </a:endParaRPr>
                    </a:p>
                  </a:txBody>
                  <a:tcPr/>
                </a:tc>
                <a:tc>
                  <a:txBody>
                    <a:bodyPr/>
                    <a:lstStyle/>
                    <a:p>
                      <a:pPr>
                        <a:lnSpc>
                          <a:spcPct val="150000"/>
                        </a:lnSpc>
                      </a:pPr>
                      <a:r>
                        <a:rPr kumimoji="1" lang="en-US" altLang="zh-CN" sz="1400" dirty="0" smtClean="0">
                          <a:solidFill>
                            <a:schemeClr val="bg1"/>
                          </a:solidFill>
                          <a:latin typeface="Microsoft YaHei" pitchFamily="34" charset="-122"/>
                          <a:ea typeface="Microsoft YaHei" pitchFamily="34" charset="-122"/>
                          <a:cs typeface="Meiryo UI" pitchFamily="50" charset="-128"/>
                        </a:rPr>
                        <a:t>Test.txt</a:t>
                      </a:r>
                      <a:endParaRPr kumimoji="1" lang="ja-JP" altLang="en-US" sz="1400" dirty="0">
                        <a:solidFill>
                          <a:schemeClr val="bg1"/>
                        </a:solidFill>
                        <a:latin typeface="Microsoft YaHei" pitchFamily="34" charset="-122"/>
                        <a:ea typeface="Microsoft YaHei" pitchFamily="34" charset="-122"/>
                        <a:cs typeface="Meiryo UI" pitchFamily="50" charset="-128"/>
                      </a:endParaRPr>
                    </a:p>
                  </a:txBody>
                  <a:tcPr/>
                </a:tc>
              </a:tr>
              <a:tr h="1735044">
                <a:tc>
                  <a:txBody>
                    <a:bodyPr/>
                    <a:lstStyle/>
                    <a:p>
                      <a:pPr algn="r">
                        <a:lnSpc>
                          <a:spcPct val="150000"/>
                        </a:lnSpc>
                      </a:pPr>
                      <a:r>
                        <a:rPr kumimoji="1" lang="en-US" altLang="ja-JP" sz="1400" dirty="0" smtClean="0">
                          <a:solidFill>
                            <a:schemeClr val="tx1"/>
                          </a:solidFill>
                          <a:latin typeface="Microsoft YaHei" pitchFamily="34" charset="-122"/>
                          <a:ea typeface="Microsoft YaHei" pitchFamily="34" charset="-122"/>
                        </a:rPr>
                        <a:t>1.</a:t>
                      </a:r>
                    </a:p>
                    <a:p>
                      <a:pPr algn="r">
                        <a:lnSpc>
                          <a:spcPct val="150000"/>
                        </a:lnSpc>
                      </a:pPr>
                      <a:r>
                        <a:rPr kumimoji="1" lang="en-US" altLang="ja-JP" sz="1400" dirty="0" smtClean="0">
                          <a:solidFill>
                            <a:schemeClr val="tx1"/>
                          </a:solidFill>
                          <a:latin typeface="Microsoft YaHei" pitchFamily="34" charset="-122"/>
                          <a:ea typeface="Microsoft YaHei" pitchFamily="34" charset="-122"/>
                        </a:rPr>
                        <a:t>2.</a:t>
                      </a:r>
                    </a:p>
                    <a:p>
                      <a:pPr algn="r">
                        <a:lnSpc>
                          <a:spcPct val="150000"/>
                        </a:lnSpc>
                      </a:pPr>
                      <a:r>
                        <a:rPr kumimoji="1" lang="en-US" altLang="ja-JP" sz="1400" dirty="0" smtClean="0">
                          <a:solidFill>
                            <a:schemeClr val="tx1"/>
                          </a:solidFill>
                          <a:latin typeface="Microsoft YaHei" pitchFamily="34" charset="-122"/>
                          <a:ea typeface="Microsoft YaHei" pitchFamily="34" charset="-122"/>
                        </a:rPr>
                        <a:t>3.</a:t>
                      </a:r>
                    </a:p>
                    <a:p>
                      <a:pPr algn="r">
                        <a:lnSpc>
                          <a:spcPct val="150000"/>
                        </a:lnSpc>
                      </a:pPr>
                      <a:r>
                        <a:rPr kumimoji="1" lang="en-US" altLang="ja-JP" sz="1400" dirty="0" smtClean="0">
                          <a:solidFill>
                            <a:schemeClr val="tx1"/>
                          </a:solidFill>
                          <a:latin typeface="Microsoft YaHei" pitchFamily="34" charset="-122"/>
                          <a:ea typeface="Microsoft YaHei" pitchFamily="34" charset="-122"/>
                        </a:rPr>
                        <a:t>4.</a:t>
                      </a:r>
                    </a:p>
                    <a:p>
                      <a:pPr algn="r">
                        <a:lnSpc>
                          <a:spcPct val="150000"/>
                        </a:lnSpc>
                      </a:pPr>
                      <a:r>
                        <a:rPr kumimoji="1" lang="en-US" altLang="ja-JP" sz="1400" dirty="0" smtClean="0">
                          <a:solidFill>
                            <a:schemeClr val="tx1"/>
                          </a:solidFill>
                          <a:latin typeface="Microsoft YaHei" pitchFamily="34" charset="-122"/>
                          <a:ea typeface="Microsoft YaHei" pitchFamily="34" charset="-122"/>
                        </a:rPr>
                        <a:t>5.</a:t>
                      </a:r>
                    </a:p>
                  </a:txBody>
                  <a:tcPr/>
                </a:tc>
                <a:tc>
                  <a:txBody>
                    <a:bodyPr/>
                    <a:lstStyle/>
                    <a:p>
                      <a:pPr>
                        <a:lnSpc>
                          <a:spcPct val="150000"/>
                        </a:lnSpc>
                      </a:pP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；这行是注释</a:t>
                      </a:r>
                      <a:endParaRPr kumimoji="1" lang="en-US" altLang="zh-CN" sz="1400" b="1" baseline="0" dirty="0" smtClean="0">
                        <a:solidFill>
                          <a:schemeClr val="tx1"/>
                        </a:solidFill>
                        <a:latin typeface="Microsoft YaHei" pitchFamily="34" charset="-122"/>
                        <a:ea typeface="Microsoft YaHei" pitchFamily="34" charset="-122"/>
                        <a:cs typeface="Meiryo UI" pitchFamily="50" charset="-128"/>
                      </a:endParaRP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1</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1</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   </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1</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2</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    </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1</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3</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   1</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4</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   </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1</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5</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endParaRPr kumimoji="1" lang="en-US" altLang="zh-CN" sz="1400" b="1" baseline="0" dirty="0" smtClean="0">
                        <a:solidFill>
                          <a:schemeClr val="tx1"/>
                        </a:solidFill>
                        <a:latin typeface="Microsoft YaHei" pitchFamily="34" charset="-122"/>
                        <a:ea typeface="Microsoft YaHei" pitchFamily="34" charset="-122"/>
                        <a:cs typeface="Meiryo UI" pitchFamily="50" charset="-128"/>
                      </a:endParaRP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2</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1</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2</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2</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2</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3</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2</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4</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2</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5</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endParaRPr kumimoji="1" lang="en-US" altLang="ja-JP" sz="1400" baseline="0" dirty="0" smtClean="0">
                        <a:solidFill>
                          <a:schemeClr val="tx1"/>
                        </a:solidFill>
                        <a:latin typeface="Microsoft YaHei" pitchFamily="34" charset="-122"/>
                        <a:ea typeface="Microsoft YaHei" pitchFamily="34" charset="-122"/>
                        <a:cs typeface="Meiryo UI" pitchFamily="50" charset="-128"/>
                      </a:endParaRPr>
                    </a:p>
                    <a:p>
                      <a:pPr>
                        <a:lnSpc>
                          <a:spcPct val="150000"/>
                        </a:lnSpc>
                      </a:pPr>
                      <a:r>
                        <a:rPr kumimoji="1" lang="en-US" altLang="ja-JP" sz="1400" b="1" baseline="0" dirty="0" smtClean="0">
                          <a:solidFill>
                            <a:schemeClr val="tx1"/>
                          </a:solidFill>
                          <a:latin typeface="Microsoft YaHei" pitchFamily="34" charset="-122"/>
                          <a:ea typeface="Microsoft YaHei" pitchFamily="34" charset="-122"/>
                          <a:cs typeface="Meiryo UI" pitchFamily="50" charset="-128"/>
                        </a:rPr>
                        <a:t>3</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1</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 – 3</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2</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 </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 3</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3</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 – 3</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4</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 </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 3</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行</a:t>
                      </a:r>
                      <a:r>
                        <a:rPr kumimoji="1" lang="en-US" altLang="zh-CN" sz="1400" b="1" baseline="0" dirty="0" smtClean="0">
                          <a:solidFill>
                            <a:schemeClr val="tx1"/>
                          </a:solidFill>
                          <a:latin typeface="Microsoft YaHei" pitchFamily="34" charset="-122"/>
                          <a:ea typeface="Microsoft YaHei" pitchFamily="34" charset="-122"/>
                          <a:cs typeface="Meiryo UI" pitchFamily="50" charset="-128"/>
                        </a:rPr>
                        <a:t>5</a:t>
                      </a: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列</a:t>
                      </a:r>
                      <a:endParaRPr kumimoji="1" lang="en-US" altLang="zh-CN" sz="1400" b="1" baseline="0" dirty="0" smtClean="0">
                        <a:solidFill>
                          <a:schemeClr val="tx1"/>
                        </a:solidFill>
                        <a:latin typeface="Microsoft YaHei" pitchFamily="34" charset="-122"/>
                        <a:ea typeface="Microsoft YaHei" pitchFamily="34" charset="-122"/>
                        <a:cs typeface="Meiryo UI" pitchFamily="50" charset="-128"/>
                      </a:endParaRPr>
                    </a:p>
                    <a:p>
                      <a:pPr>
                        <a:lnSpc>
                          <a:spcPct val="150000"/>
                        </a:lnSpc>
                      </a:pPr>
                      <a:r>
                        <a:rPr kumimoji="1" lang="zh-CN" altLang="en-US" sz="1400" b="1" baseline="0" dirty="0" smtClean="0">
                          <a:solidFill>
                            <a:schemeClr val="tx1"/>
                          </a:solidFill>
                          <a:latin typeface="Microsoft YaHei" pitchFamily="34" charset="-122"/>
                          <a:ea typeface="Microsoft YaHei" pitchFamily="34" charset="-122"/>
                          <a:cs typeface="Meiryo UI" pitchFamily="50" charset="-128"/>
                        </a:rPr>
                        <a:t>；这行也是注释</a:t>
                      </a:r>
                      <a:endParaRPr kumimoji="1" lang="en-US" altLang="zh-CN" sz="1400" b="1" baseline="0" dirty="0" smtClean="0">
                        <a:solidFill>
                          <a:schemeClr val="tx1"/>
                        </a:solidFill>
                        <a:latin typeface="Microsoft YaHei" pitchFamily="34" charset="-122"/>
                        <a:ea typeface="Microsoft YaHei" pitchFamily="34" charset="-122"/>
                        <a:cs typeface="Meiryo UI" pitchFamily="50" charset="-128"/>
                      </a:endParaRPr>
                    </a:p>
                  </a:txBody>
                  <a:tcPr/>
                </a:tc>
              </a:tr>
            </a:tbl>
          </a:graphicData>
        </a:graphic>
      </p:graphicFrame>
      <p:sp>
        <p:nvSpPr>
          <p:cNvPr id="10" name="下矢印 9"/>
          <p:cNvSpPr/>
          <p:nvPr/>
        </p:nvSpPr>
        <p:spPr>
          <a:xfrm rot="-120000">
            <a:off x="1184883" y="2783874"/>
            <a:ext cx="183963" cy="867429"/>
          </a:xfrm>
          <a:prstGeom prst="downArrow">
            <a:avLst>
              <a:gd name="adj1" fmla="val 50000"/>
              <a:gd name="adj2" fmla="val 167366"/>
            </a:avLst>
          </a:prstGeom>
          <a:ln>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solidFill>
                <a:schemeClr val="tx1"/>
              </a:solidFill>
            </a:endParaRPr>
          </a:p>
        </p:txBody>
      </p:sp>
      <p:sp>
        <p:nvSpPr>
          <p:cNvPr id="8" name="テキスト ボックス 7"/>
          <p:cNvSpPr txBox="1"/>
          <p:nvPr/>
        </p:nvSpPr>
        <p:spPr>
          <a:xfrm>
            <a:off x="5212432" y="3000275"/>
            <a:ext cx="3630311" cy="3046988"/>
          </a:xfrm>
          <a:prstGeom prst="rect">
            <a:avLst/>
          </a:prstGeom>
          <a:noFill/>
        </p:spPr>
        <p:txBody>
          <a:bodyPr wrap="square" rtlCol="0">
            <a:spAutoFit/>
          </a:bodyPr>
          <a:lstStyle/>
          <a:p>
            <a:pPr>
              <a:lnSpc>
                <a:spcPct val="150000"/>
              </a:lnSpc>
            </a:pPr>
            <a:r>
              <a:rPr lang="en-US" altLang="zh-CN" sz="1600" b="1" dirty="0">
                <a:solidFill>
                  <a:srgbClr val="FF0000"/>
                </a:solidFill>
                <a:latin typeface="Microsoft YaHei" pitchFamily="34" charset="-122"/>
                <a:ea typeface="Microsoft YaHei" pitchFamily="34" charset="-122"/>
              </a:rPr>
              <a:t>e</a:t>
            </a:r>
            <a:r>
              <a:rPr kumimoji="1" lang="en-US" altLang="zh-CN" sz="1600" b="1" dirty="0" smtClean="0">
                <a:solidFill>
                  <a:srgbClr val="FF0000"/>
                </a:solidFill>
                <a:latin typeface="Microsoft YaHei" pitchFamily="34" charset="-122"/>
                <a:ea typeface="Microsoft YaHei" pitchFamily="34" charset="-122"/>
              </a:rPr>
              <a:t>ol=</a:t>
            </a:r>
            <a:r>
              <a:rPr lang="en-US" altLang="zh-CN" sz="1600" b="1" dirty="0" smtClean="0">
                <a:solidFill>
                  <a:srgbClr val="FF0000"/>
                </a:solidFill>
                <a:latin typeface="Microsoft YaHei" pitchFamily="34" charset="-122"/>
                <a:ea typeface="Microsoft YaHei" pitchFamily="34" charset="-122"/>
              </a:rPr>
              <a:t>; </a:t>
            </a:r>
            <a:r>
              <a:rPr lang="zh-CN" altLang="en-US" sz="1600" b="1" dirty="0" smtClean="0">
                <a:solidFill>
                  <a:srgbClr val="FF0000"/>
                </a:solidFill>
                <a:latin typeface="Microsoft YaHei" pitchFamily="34" charset="-122"/>
                <a:ea typeface="Microsoft YaHei" pitchFamily="34" charset="-122"/>
              </a:rPr>
              <a:t>标注所有以；开头的行都是注释，都忽略掉</a:t>
            </a:r>
            <a:endParaRPr lang="en-US" altLang="zh-CN" sz="1600" b="1" dirty="0" smtClean="0">
              <a:solidFill>
                <a:srgbClr val="FF0000"/>
              </a:solidFill>
              <a:latin typeface="Microsoft YaHei" pitchFamily="34" charset="-122"/>
              <a:ea typeface="Microsoft YaHei" pitchFamily="34" charset="-122"/>
            </a:endParaRPr>
          </a:p>
          <a:p>
            <a:pPr>
              <a:lnSpc>
                <a:spcPct val="150000"/>
              </a:lnSpc>
            </a:pPr>
            <a:r>
              <a:rPr lang="en-US" altLang="ja-JP" sz="1600" b="1" dirty="0">
                <a:solidFill>
                  <a:srgbClr val="00B050"/>
                </a:solidFill>
                <a:latin typeface="Microsoft YaHei" pitchFamily="34" charset="-122"/>
                <a:ea typeface="Microsoft YaHei" pitchFamily="34" charset="-122"/>
              </a:rPr>
              <a:t>t</a:t>
            </a:r>
            <a:r>
              <a:rPr kumimoji="1" lang="en-US" altLang="ja-JP" sz="1600" b="1" dirty="0" smtClean="0">
                <a:solidFill>
                  <a:srgbClr val="00B050"/>
                </a:solidFill>
                <a:latin typeface="Microsoft YaHei" pitchFamily="34" charset="-122"/>
                <a:ea typeface="Microsoft YaHei" pitchFamily="34" charset="-122"/>
              </a:rPr>
              <a:t>okens=1,3* </a:t>
            </a:r>
            <a:r>
              <a:rPr kumimoji="1" lang="zh-CN" altLang="en-US" sz="1600" b="1" dirty="0" smtClean="0">
                <a:solidFill>
                  <a:srgbClr val="00B050"/>
                </a:solidFill>
                <a:latin typeface="Microsoft YaHei" pitchFamily="34" charset="-122"/>
                <a:ea typeface="Microsoft YaHei" pitchFamily="34" charset="-122"/>
              </a:rPr>
              <a:t>表示分别把每行的第一列，第三列，和剩余的内容，分别赋值给</a:t>
            </a:r>
            <a:r>
              <a:rPr kumimoji="1" lang="en-US" altLang="zh-CN" sz="1600" b="1" dirty="0" smtClean="0">
                <a:solidFill>
                  <a:srgbClr val="00B050"/>
                </a:solidFill>
                <a:latin typeface="Microsoft YaHei" pitchFamily="34" charset="-122"/>
                <a:ea typeface="Microsoft YaHei" pitchFamily="34" charset="-122"/>
              </a:rPr>
              <a:t>%%i</a:t>
            </a:r>
            <a:r>
              <a:rPr kumimoji="1" lang="zh-CN" altLang="en-US" sz="1600" b="1" dirty="0" smtClean="0">
                <a:solidFill>
                  <a:srgbClr val="00B050"/>
                </a:solidFill>
                <a:latin typeface="Microsoft YaHei" pitchFamily="34" charset="-122"/>
                <a:ea typeface="Microsoft YaHei" pitchFamily="34" charset="-122"/>
              </a:rPr>
              <a:t>，</a:t>
            </a:r>
            <a:r>
              <a:rPr kumimoji="1" lang="en-US" altLang="zh-CN" sz="1600" b="1" dirty="0" smtClean="0">
                <a:solidFill>
                  <a:srgbClr val="00B050"/>
                </a:solidFill>
                <a:latin typeface="Microsoft YaHei" pitchFamily="34" charset="-122"/>
                <a:ea typeface="Microsoft YaHei" pitchFamily="34" charset="-122"/>
              </a:rPr>
              <a:t>%%j</a:t>
            </a:r>
            <a:r>
              <a:rPr kumimoji="1" lang="zh-CN" altLang="en-US" sz="1600" b="1" dirty="0" smtClean="0">
                <a:solidFill>
                  <a:srgbClr val="00B050"/>
                </a:solidFill>
                <a:latin typeface="Microsoft YaHei" pitchFamily="34" charset="-122"/>
                <a:ea typeface="Microsoft YaHei" pitchFamily="34" charset="-122"/>
              </a:rPr>
              <a:t>，</a:t>
            </a:r>
            <a:r>
              <a:rPr kumimoji="1" lang="en-US" altLang="zh-CN" sz="1600" b="1" dirty="0" smtClean="0">
                <a:solidFill>
                  <a:srgbClr val="00B050"/>
                </a:solidFill>
                <a:latin typeface="Microsoft YaHei" pitchFamily="34" charset="-122"/>
                <a:ea typeface="Microsoft YaHei" pitchFamily="34" charset="-122"/>
              </a:rPr>
              <a:t>%%k</a:t>
            </a:r>
            <a:r>
              <a:rPr kumimoji="1" lang="en-US" altLang="ja-JP" sz="1600" b="1" dirty="0" smtClean="0">
                <a:solidFill>
                  <a:srgbClr val="00B050"/>
                </a:solidFill>
                <a:latin typeface="Microsoft YaHei" pitchFamily="34" charset="-122"/>
                <a:ea typeface="Microsoft YaHei" pitchFamily="34" charset="-122"/>
              </a:rPr>
              <a:t> </a:t>
            </a:r>
          </a:p>
          <a:p>
            <a:pPr>
              <a:lnSpc>
                <a:spcPct val="150000"/>
              </a:lnSpc>
            </a:pPr>
            <a:r>
              <a:rPr kumimoji="1" lang="en-US" altLang="zh-CN" sz="1600" b="1" dirty="0" smtClean="0">
                <a:solidFill>
                  <a:srgbClr val="0070C0"/>
                </a:solidFill>
                <a:latin typeface="Microsoft YaHei" pitchFamily="34" charset="-122"/>
                <a:ea typeface="Microsoft YaHei" pitchFamily="34" charset="-122"/>
              </a:rPr>
              <a:t>delims=,-  </a:t>
            </a:r>
            <a:r>
              <a:rPr kumimoji="1" lang="zh-CN" altLang="en-US" sz="1600" b="1" dirty="0" smtClean="0">
                <a:solidFill>
                  <a:srgbClr val="0070C0"/>
                </a:solidFill>
                <a:latin typeface="Microsoft YaHei" pitchFamily="34" charset="-122"/>
                <a:ea typeface="Microsoft YaHei" pitchFamily="34" charset="-122"/>
              </a:rPr>
              <a:t>表示区分列的分隔符是逗号，</a:t>
            </a:r>
            <a:r>
              <a:rPr lang="zh-CN" altLang="en-US" sz="1600" b="1" dirty="0" smtClean="0">
                <a:solidFill>
                  <a:srgbClr val="0070C0"/>
                </a:solidFill>
                <a:latin typeface="Microsoft YaHei" pitchFamily="34" charset="-122"/>
                <a:ea typeface="Microsoft YaHei" pitchFamily="34" charset="-122"/>
              </a:rPr>
              <a:t>减号和空格，注意，减号后面是有一个空格的，而且空格必须放最后</a:t>
            </a:r>
            <a:endParaRPr kumimoji="1" lang="en-US" altLang="ja-JP" sz="1600" b="1" dirty="0" smtClean="0">
              <a:solidFill>
                <a:srgbClr val="0070C0"/>
              </a:solidFill>
              <a:latin typeface="Microsoft YaHei" pitchFamily="34" charset="-122"/>
              <a:ea typeface="Microsoft YaHei" pitchFamily="34" charset="-122"/>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5389" y="2822103"/>
            <a:ext cx="4944994" cy="1800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6209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051"/>
                                        </p:tgtEl>
                                        <p:attrNameLst>
                                          <p:attrName>style.visibility</p:attrName>
                                        </p:attrNameLst>
                                      </p:cBhvr>
                                      <p:to>
                                        <p:strVal val="hidden"/>
                                      </p:to>
                                    </p:set>
                                  </p:childTnLst>
                                </p:cTn>
                              </p:par>
                            </p:childTnLst>
                          </p:cTn>
                        </p:par>
                        <p:par>
                          <p:cTn id="17" fill="hold">
                            <p:stCondLst>
                              <p:cond delay="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051"/>
                                        </p:tgtEl>
                                        <p:attrNameLst>
                                          <p:attrName>style.visibility</p:attrName>
                                        </p:attrNameLst>
                                      </p:cBhvr>
                                      <p:to>
                                        <p:strVal val="visible"/>
                                      </p:to>
                                    </p:set>
                                    <p:animEffect transition="in" filter="fade">
                                      <p:cBhvr>
                                        <p:cTn id="29"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lang="en-US" altLang="zh-CN" sz="1200" b="1" i="1" dirty="0" smtClean="0">
                <a:solidFill>
                  <a:schemeClr val="tx1">
                    <a:lumMod val="50000"/>
                    <a:lumOff val="50000"/>
                  </a:schemeClr>
                </a:solidFill>
                <a:latin typeface="Tahoma" pitchFamily="34" charset="0"/>
                <a:cs typeface="Tahoma" pitchFamily="34" charset="0"/>
              </a:rPr>
              <a:t>title &amp; color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a:solidFill>
                  <a:srgbClr val="002060"/>
                </a:solidFill>
                <a:latin typeface="Tahoma" pitchFamily="34" charset="0"/>
                <a:cs typeface="Tahoma" pitchFamily="34" charset="0"/>
              </a:rPr>
              <a:t>4</a:t>
            </a:r>
            <a:r>
              <a:rPr lang="en-US" altLang="zh-CN" sz="1200" b="1" dirty="0" smtClean="0">
                <a:solidFill>
                  <a:srgbClr val="002060"/>
                </a:solidFill>
                <a:latin typeface="Tahoma" pitchFamily="34" charset="0"/>
                <a:cs typeface="Tahoma" pitchFamily="34" charset="0"/>
              </a:rPr>
              <a:t>9</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6" name="TextBox 5"/>
          <p:cNvSpPr txBox="1"/>
          <p:nvPr/>
        </p:nvSpPr>
        <p:spPr>
          <a:xfrm>
            <a:off x="611560" y="692696"/>
            <a:ext cx="1451038" cy="369332"/>
          </a:xfrm>
          <a:prstGeom prst="rect">
            <a:avLst/>
          </a:prstGeom>
          <a:noFill/>
        </p:spPr>
        <p:txBody>
          <a:bodyPr wrap="none" rtlCol="0">
            <a:spAutoFit/>
          </a:bodyPr>
          <a:lstStyle/>
          <a:p>
            <a:r>
              <a:rPr lang="en-US" altLang="zh-CN" b="1" dirty="0" smtClean="0">
                <a:latin typeface="微软雅黑" pitchFamily="34" charset="-122"/>
                <a:ea typeface="微软雅黑" pitchFamily="34" charset="-122"/>
              </a:rPr>
              <a:t>for</a:t>
            </a:r>
            <a:r>
              <a:rPr kumimoji="1" lang="zh-CN" altLang="en-US" b="1" dirty="0" smtClean="0">
                <a:latin typeface="微软雅黑" pitchFamily="34" charset="-122"/>
                <a:ea typeface="微软雅黑" pitchFamily="34" charset="-122"/>
              </a:rPr>
              <a:t>中的变量</a:t>
            </a:r>
          </a:p>
        </p:txBody>
      </p:sp>
      <p:sp>
        <p:nvSpPr>
          <p:cNvPr id="8" name="TextBox 7"/>
          <p:cNvSpPr txBox="1"/>
          <p:nvPr/>
        </p:nvSpPr>
        <p:spPr>
          <a:xfrm>
            <a:off x="755576" y="2348880"/>
            <a:ext cx="7521418" cy="369332"/>
          </a:xfrm>
          <a:prstGeom prst="rect">
            <a:avLst/>
          </a:prstGeom>
          <a:noFill/>
        </p:spPr>
        <p:txBody>
          <a:bodyPr wrap="none" rtlCol="0">
            <a:spAutoFit/>
          </a:bodyPr>
          <a:lstStyle/>
          <a:p>
            <a:r>
              <a:rPr lang="en-US" altLang="zh-CN" b="1" dirty="0" smtClean="0">
                <a:latin typeface="Microsoft YaHei" pitchFamily="34" charset="-122"/>
                <a:ea typeface="Microsoft YaHei" pitchFamily="34" charset="-122"/>
              </a:rPr>
              <a:t>FOR </a:t>
            </a:r>
            <a:r>
              <a:rPr lang="en-US" altLang="zh-CN" b="1" dirty="0" smtClean="0">
                <a:solidFill>
                  <a:srgbClr val="FF0000"/>
                </a:solidFill>
                <a:latin typeface="Microsoft YaHei" pitchFamily="34" charset="-122"/>
                <a:ea typeface="Microsoft YaHei" pitchFamily="34" charset="-122"/>
              </a:rPr>
              <a:t>%%variable </a:t>
            </a:r>
            <a:r>
              <a:rPr lang="en-US" altLang="zh-CN" b="1" dirty="0" smtClean="0">
                <a:latin typeface="Microsoft YaHei" pitchFamily="34" charset="-122"/>
                <a:ea typeface="Microsoft YaHei" pitchFamily="34" charset="-122"/>
              </a:rPr>
              <a:t>IN </a:t>
            </a:r>
            <a:r>
              <a:rPr lang="zh-CN" altLang="en-US" dirty="0" smtClean="0">
                <a:latin typeface="Microsoft YaHei" pitchFamily="34" charset="-122"/>
                <a:ea typeface="Microsoft YaHei" pitchFamily="34" charset="-122"/>
              </a:rPr>
              <a:t>（</a:t>
            </a:r>
            <a:r>
              <a:rPr lang="en-US" altLang="zh-CN" dirty="0" smtClean="0">
                <a:latin typeface="Microsoft YaHei" pitchFamily="34" charset="-122"/>
                <a:ea typeface="Microsoft YaHei" pitchFamily="34" charset="-122"/>
              </a:rPr>
              <a:t>set</a:t>
            </a:r>
            <a:r>
              <a:rPr lang="zh-CN" altLang="en-US" dirty="0" smtClean="0">
                <a:latin typeface="Microsoft YaHei" pitchFamily="34" charset="-122"/>
                <a:ea typeface="Microsoft YaHei" pitchFamily="34" charset="-122"/>
              </a:rPr>
              <a:t>） </a:t>
            </a:r>
            <a:r>
              <a:rPr lang="en-US" altLang="zh-CN" b="1" dirty="0" smtClean="0">
                <a:latin typeface="Microsoft YaHei" pitchFamily="34" charset="-122"/>
                <a:ea typeface="Microsoft YaHei" pitchFamily="34" charset="-122"/>
              </a:rPr>
              <a:t>DO </a:t>
            </a:r>
            <a:r>
              <a:rPr lang="en-US" altLang="zh-CN" dirty="0" smtClean="0">
                <a:latin typeface="Microsoft YaHei" pitchFamily="34" charset="-122"/>
                <a:ea typeface="Microsoft YaHei" pitchFamily="34" charset="-122"/>
              </a:rPr>
              <a:t>command[command-parameters]</a:t>
            </a:r>
            <a:endParaRPr kumimoji="1" lang="zh-CN" altLang="en-US" b="1" i="1" dirty="0" smtClean="0">
              <a:latin typeface="Bodoni MT Black" pitchFamily="18" charset="0"/>
            </a:endParaRPr>
          </a:p>
        </p:txBody>
      </p:sp>
      <p:sp>
        <p:nvSpPr>
          <p:cNvPr id="9" name="TextBox 8"/>
          <p:cNvSpPr txBox="1"/>
          <p:nvPr/>
        </p:nvSpPr>
        <p:spPr>
          <a:xfrm>
            <a:off x="683568" y="1340768"/>
            <a:ext cx="7992888" cy="830997"/>
          </a:xfrm>
          <a:prstGeom prst="rect">
            <a:avLst/>
          </a:prstGeom>
          <a:noFill/>
        </p:spPr>
        <p:txBody>
          <a:bodyPr wrap="square" rtlCol="0">
            <a:spAutoFit/>
          </a:bodyPr>
          <a:lstStyle/>
          <a:p>
            <a:pPr>
              <a:lnSpc>
                <a:spcPct val="150000"/>
              </a:lnSpc>
            </a:pPr>
            <a:r>
              <a:rPr lang="en-US" altLang="zh-CN" sz="1600" dirty="0" smtClean="0">
                <a:latin typeface="微软雅黑" pitchFamily="34" charset="-122"/>
                <a:ea typeface="微软雅黑" pitchFamily="34" charset="-122"/>
              </a:rPr>
              <a:t>for</a:t>
            </a:r>
            <a:r>
              <a:rPr lang="zh-CN" altLang="en-US" sz="1600" dirty="0" smtClean="0">
                <a:latin typeface="微软雅黑" pitchFamily="34" charset="-122"/>
                <a:ea typeface="微软雅黑" pitchFamily="34" charset="-122"/>
              </a:rPr>
              <a:t>命令中的变量，会用到一些特殊的技巧和知识，他们相当重要，而且有些难于理解，让我们先来再看一下我们的</a:t>
            </a:r>
            <a:r>
              <a:rPr lang="en-US" altLang="zh-CN" sz="1600" dirty="0" smtClean="0">
                <a:latin typeface="微软雅黑" pitchFamily="34" charset="-122"/>
                <a:ea typeface="微软雅黑" pitchFamily="34" charset="-122"/>
              </a:rPr>
              <a:t>for</a:t>
            </a:r>
            <a:r>
              <a:rPr lang="zh-CN" altLang="en-US" sz="1600" dirty="0" smtClean="0">
                <a:latin typeface="微软雅黑" pitchFamily="34" charset="-122"/>
                <a:ea typeface="微软雅黑" pitchFamily="34" charset="-122"/>
              </a:rPr>
              <a:t>命令：</a:t>
            </a:r>
            <a:endParaRPr kumimoji="1" lang="zh-CN" altLang="en-US" sz="1600" dirty="0" smtClean="0">
              <a:latin typeface="微软雅黑" pitchFamily="34" charset="-122"/>
              <a:ea typeface="微软雅黑" pitchFamily="34" charset="-122"/>
            </a:endParaRPr>
          </a:p>
        </p:txBody>
      </p:sp>
      <p:sp>
        <p:nvSpPr>
          <p:cNvPr id="11" name="左箭头 10"/>
          <p:cNvSpPr/>
          <p:nvPr/>
        </p:nvSpPr>
        <p:spPr>
          <a:xfrm rot="2427814">
            <a:off x="1932063" y="3072840"/>
            <a:ext cx="978408" cy="213755"/>
          </a:xfrm>
          <a:prstGeom prst="leftArrow">
            <a:avLst>
              <a:gd name="adj1" fmla="val 50000"/>
              <a:gd name="adj2" fmla="val 16141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chemeClr val="tx1"/>
              </a:solidFill>
            </a:endParaRPr>
          </a:p>
        </p:txBody>
      </p:sp>
      <p:sp>
        <p:nvSpPr>
          <p:cNvPr id="14" name="TextBox 13"/>
          <p:cNvSpPr txBox="1"/>
          <p:nvPr/>
        </p:nvSpPr>
        <p:spPr>
          <a:xfrm>
            <a:off x="3131840" y="3068960"/>
            <a:ext cx="5112568" cy="3000821"/>
          </a:xfrm>
          <a:prstGeom prst="rect">
            <a:avLst/>
          </a:prstGeom>
          <a:noFill/>
        </p:spPr>
        <p:txBody>
          <a:bodyPr wrap="square" rtlCol="0">
            <a:spAutoFit/>
          </a:bodyPr>
          <a:lstStyle/>
          <a:p>
            <a:pPr>
              <a:lnSpc>
                <a:spcPct val="150000"/>
              </a:lnSpc>
            </a:pPr>
            <a:r>
              <a:rPr kumimoji="1" lang="zh-CN" altLang="en-US" sz="1400" dirty="0" smtClean="0">
                <a:latin typeface="微软雅黑" pitchFamily="34" charset="-122"/>
                <a:ea typeface="微软雅黑" pitchFamily="34" charset="-122"/>
              </a:rPr>
              <a:t>这就是</a:t>
            </a:r>
            <a:r>
              <a:rPr kumimoji="1" lang="en-US" altLang="zh-CN" sz="1400" dirty="0" smtClean="0">
                <a:latin typeface="微软雅黑" pitchFamily="34" charset="-122"/>
                <a:ea typeface="微软雅黑" pitchFamily="34" charset="-122"/>
              </a:rPr>
              <a:t>for</a:t>
            </a:r>
            <a:r>
              <a:rPr kumimoji="1" lang="zh-CN" altLang="en-US" sz="1400" dirty="0" smtClean="0">
                <a:latin typeface="微软雅黑" pitchFamily="34" charset="-122"/>
                <a:ea typeface="微软雅黑" pitchFamily="34" charset="-122"/>
              </a:rPr>
              <a:t>的变量，通常我们看到的是</a:t>
            </a:r>
            <a:r>
              <a:rPr kumimoji="1" lang="en-US" altLang="zh-CN" sz="1400" dirty="0" smtClean="0">
                <a:latin typeface="微软雅黑" pitchFamily="34" charset="-122"/>
                <a:ea typeface="微软雅黑" pitchFamily="34" charset="-122"/>
              </a:rPr>
              <a:t>%%</a:t>
            </a:r>
            <a:r>
              <a:rPr kumimoji="1" lang="en-US" altLang="zh-CN" sz="1400" dirty="0" err="1" smtClean="0">
                <a:latin typeface="微软雅黑" pitchFamily="34" charset="-122"/>
                <a:ea typeface="微软雅黑" pitchFamily="34" charset="-122"/>
              </a:rPr>
              <a:t>i</a:t>
            </a:r>
            <a:r>
              <a:rPr kumimoji="1" lang="zh-CN" altLang="en-US" sz="1400" dirty="0" smtClean="0">
                <a:latin typeface="微软雅黑" pitchFamily="34" charset="-122"/>
                <a:ea typeface="微软雅黑" pitchFamily="34" charset="-122"/>
              </a:rPr>
              <a:t>，相当于其他语言中的</a:t>
            </a:r>
            <a:r>
              <a:rPr kumimoji="1" lang="en-US" altLang="zh-CN" sz="1400" dirty="0" err="1" smtClean="0">
                <a:latin typeface="微软雅黑" pitchFamily="34" charset="-122"/>
                <a:ea typeface="微软雅黑" pitchFamily="34" charset="-122"/>
              </a:rPr>
              <a:t>i</a:t>
            </a:r>
            <a:r>
              <a:rPr kumimoji="1" lang="en-US" altLang="zh-CN" sz="1400" dirty="0" smtClean="0">
                <a:latin typeface="微软雅黑" pitchFamily="34" charset="-122"/>
                <a:ea typeface="微软雅黑" pitchFamily="34" charset="-122"/>
              </a:rPr>
              <a:t>=</a:t>
            </a:r>
            <a:r>
              <a:rPr kumimoji="1" lang="zh-CN" altLang="en-US" sz="1400" dirty="0" smtClean="0">
                <a:latin typeface="微软雅黑" pitchFamily="34" charset="-122"/>
                <a:ea typeface="微软雅黑" pitchFamily="34" charset="-122"/>
              </a:rPr>
              <a:t>，就是将</a:t>
            </a:r>
            <a:r>
              <a:rPr kumimoji="1" lang="en-US" altLang="zh-CN" sz="1400" dirty="0" smtClean="0">
                <a:latin typeface="微软雅黑" pitchFamily="34" charset="-122"/>
                <a:ea typeface="微软雅黑" pitchFamily="34" charset="-122"/>
              </a:rPr>
              <a:t>in</a:t>
            </a:r>
            <a:r>
              <a:rPr kumimoji="1" lang="zh-CN" altLang="en-US" sz="1400" dirty="0" smtClean="0">
                <a:latin typeface="微软雅黑" pitchFamily="34" charset="-122"/>
                <a:ea typeface="微软雅黑" pitchFamily="34" charset="-122"/>
              </a:rPr>
              <a:t>中的内容，按照指定方式迭代的赋值给</a:t>
            </a:r>
            <a:r>
              <a:rPr lang="en-US" altLang="zh-CN" sz="1400" dirty="0" err="1" smtClean="0">
                <a:latin typeface="微软雅黑" pitchFamily="34" charset="-122"/>
                <a:ea typeface="微软雅黑" pitchFamily="34" charset="-122"/>
              </a:rPr>
              <a:t>i</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ct val="150000"/>
              </a:lnSpc>
            </a:pPr>
            <a:r>
              <a:rPr kumimoji="1" lang="zh-CN" altLang="en-US" sz="1400" dirty="0" smtClean="0">
                <a:latin typeface="微软雅黑" pitchFamily="34" charset="-122"/>
                <a:ea typeface="微软雅黑" pitchFamily="34" charset="-122"/>
              </a:rPr>
              <a:t>如果你不喜欢</a:t>
            </a:r>
            <a:r>
              <a:rPr lang="en-US" altLang="zh-CN" sz="1400" dirty="0" smtClean="0">
                <a:latin typeface="微软雅黑" pitchFamily="34" charset="-122"/>
                <a:ea typeface="微软雅黑" pitchFamily="34" charset="-122"/>
              </a:rPr>
              <a:t> </a:t>
            </a:r>
            <a:r>
              <a:rPr lang="en-US" altLang="zh-CN" sz="1400" dirty="0" err="1" smtClean="0">
                <a:latin typeface="微软雅黑" pitchFamily="34" charset="-122"/>
                <a:ea typeface="微软雅黑" pitchFamily="34" charset="-122"/>
              </a:rPr>
              <a:t>i</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比如你喜欢用你的名字的打头字母 </a:t>
            </a:r>
            <a:r>
              <a:rPr lang="en-US" altLang="zh-CN" sz="1400" dirty="0" smtClean="0">
                <a:latin typeface="微软雅黑" pitchFamily="34" charset="-122"/>
                <a:ea typeface="微软雅黑" pitchFamily="34" charset="-122"/>
              </a:rPr>
              <a:t>z </a:t>
            </a:r>
            <a:r>
              <a:rPr lang="zh-CN" altLang="en-US" sz="1400" dirty="0" smtClean="0">
                <a:latin typeface="微软雅黑" pitchFamily="34" charset="-122"/>
                <a:ea typeface="微软雅黑" pitchFamily="34" charset="-122"/>
              </a:rPr>
              <a:t>来命名它也可以。</a:t>
            </a:r>
            <a:endParaRPr lang="en-US" altLang="zh-CN" sz="1400" dirty="0" smtClean="0">
              <a:latin typeface="微软雅黑" pitchFamily="34" charset="-122"/>
              <a:ea typeface="微软雅黑" pitchFamily="34" charset="-122"/>
            </a:endParaRPr>
          </a:p>
          <a:p>
            <a:pPr>
              <a:lnSpc>
                <a:spcPct val="150000"/>
              </a:lnSpc>
            </a:pPr>
            <a:r>
              <a:rPr kumimoji="1" lang="zh-CN" altLang="en-US" sz="1400" dirty="0" smtClean="0">
                <a:latin typeface="微软雅黑" pitchFamily="34" charset="-122"/>
                <a:ea typeface="微软雅黑" pitchFamily="34" charset="-122"/>
              </a:rPr>
              <a:t>如果需要每次为多个变量赋值，而你只在这里申明了一个变量，系统会自动按照字母顺序新建变量，并为他们赋值。</a:t>
            </a:r>
            <a:endParaRPr kumimoji="1" lang="en-US" altLang="zh-CN" sz="1400" dirty="0" smtClean="0">
              <a:latin typeface="微软雅黑" pitchFamily="34" charset="-122"/>
              <a:ea typeface="微软雅黑" pitchFamily="34" charset="-122"/>
            </a:endParaRPr>
          </a:p>
          <a:p>
            <a:pPr>
              <a:lnSpc>
                <a:spcPct val="150000"/>
              </a:lnSpc>
            </a:pPr>
            <a:r>
              <a:rPr lang="zh-CN" altLang="en-US" sz="1400" dirty="0" smtClean="0">
                <a:latin typeface="微软雅黑" pitchFamily="34" charset="-122"/>
                <a:ea typeface="微软雅黑" pitchFamily="34" charset="-122"/>
              </a:rPr>
              <a:t>例如只声明了 </a:t>
            </a:r>
            <a:r>
              <a:rPr lang="en-US" altLang="zh-CN" sz="1400" dirty="0" smtClean="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i</a:t>
            </a:r>
            <a:r>
              <a:rPr lang="zh-CN" altLang="en-US" sz="1400" dirty="0" smtClean="0">
                <a:latin typeface="微软雅黑" pitchFamily="34" charset="-122"/>
                <a:ea typeface="微软雅黑" pitchFamily="34" charset="-122"/>
              </a:rPr>
              <a:t>，当你使用</a:t>
            </a:r>
            <a:r>
              <a:rPr lang="en-US" altLang="zh-CN" sz="1400" dirty="0" smtClean="0">
                <a:latin typeface="微软雅黑" pitchFamily="34" charset="-122"/>
                <a:ea typeface="微软雅黑" pitchFamily="34" charset="-122"/>
              </a:rPr>
              <a:t>for /f (“tokens=1-3 </a:t>
            </a:r>
            <a:r>
              <a:rPr lang="en-US" altLang="zh-CN" sz="1400" dirty="0" err="1" smtClean="0">
                <a:latin typeface="微软雅黑" pitchFamily="34" charset="-122"/>
                <a:ea typeface="微软雅黑" pitchFamily="34" charset="-122"/>
              </a:rPr>
              <a:t>delims</a:t>
            </a:r>
            <a:r>
              <a:rPr lang="en-US" altLang="zh-CN" sz="1400" dirty="0" smtClean="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i</a:t>
            </a:r>
            <a:r>
              <a:rPr lang="en-US" altLang="zh-CN" sz="1400" dirty="0" smtClean="0">
                <a:latin typeface="微软雅黑" pitchFamily="34" charset="-122"/>
                <a:ea typeface="微软雅黑" pitchFamily="34" charset="-122"/>
              </a:rPr>
              <a:t> in (text.txt) do …</a:t>
            </a:r>
            <a:r>
              <a:rPr lang="zh-CN" altLang="en-US" sz="1400" dirty="0" smtClean="0">
                <a:latin typeface="微软雅黑" pitchFamily="34" charset="-122"/>
                <a:ea typeface="微软雅黑" pitchFamily="34" charset="-122"/>
              </a:rPr>
              <a:t>命令会自动把</a:t>
            </a:r>
            <a:r>
              <a:rPr lang="en-US" altLang="zh-CN" sz="1400" dirty="0" smtClean="0">
                <a:latin typeface="微软雅黑" pitchFamily="34" charset="-122"/>
                <a:ea typeface="微软雅黑" pitchFamily="34" charset="-122"/>
              </a:rPr>
              <a:t>text.txt</a:t>
            </a:r>
            <a:r>
              <a:rPr lang="zh-CN" altLang="en-US" sz="1400" dirty="0" smtClean="0">
                <a:latin typeface="微软雅黑" pitchFamily="34" charset="-122"/>
                <a:ea typeface="微软雅黑" pitchFamily="34" charset="-122"/>
              </a:rPr>
              <a:t>中的</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列分别赋值给</a:t>
            </a:r>
            <a:r>
              <a:rPr lang="en-US" altLang="zh-CN" sz="1400" dirty="0" smtClean="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i</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%%j</a:t>
            </a:r>
            <a:r>
              <a:rPr lang="zh-CN" altLang="en-US" sz="1400" dirty="0" smtClean="0">
                <a:latin typeface="微软雅黑" pitchFamily="34" charset="-122"/>
                <a:ea typeface="微软雅黑" pitchFamily="34" charset="-122"/>
              </a:rPr>
              <a:t>和</a:t>
            </a:r>
            <a:r>
              <a:rPr lang="en-US" altLang="zh-CN" sz="1400" dirty="0" smtClean="0">
                <a:latin typeface="微软雅黑" pitchFamily="34" charset="-122"/>
                <a:ea typeface="微软雅黑" pitchFamily="34" charset="-122"/>
              </a:rPr>
              <a:t>%%k</a:t>
            </a:r>
            <a:r>
              <a:rPr lang="zh-CN" altLang="en-US" sz="1400" dirty="0" smtClean="0">
                <a:latin typeface="微软雅黑" pitchFamily="34" charset="-122"/>
                <a:ea typeface="微软雅黑" pitchFamily="34" charset="-122"/>
              </a:rPr>
              <a:t>。</a:t>
            </a:r>
            <a:endParaRPr kumimoji="1" lang="zh-CN" altLang="en-US" sz="14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8619696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4 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50</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6" name="TextBox 5"/>
          <p:cNvSpPr txBox="1"/>
          <p:nvPr/>
        </p:nvSpPr>
        <p:spPr>
          <a:xfrm>
            <a:off x="611560" y="692696"/>
            <a:ext cx="7362913"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而当你在</a:t>
            </a:r>
            <a:r>
              <a:rPr lang="en-US" altLang="zh-CN" b="1" dirty="0" smtClean="0">
                <a:latin typeface="微软雅黑" pitchFamily="34" charset="-122"/>
                <a:ea typeface="微软雅黑" pitchFamily="34" charset="-122"/>
              </a:rPr>
              <a:t>DO</a:t>
            </a:r>
            <a:r>
              <a:rPr lang="zh-CN" altLang="en-US" b="1" dirty="0" smtClean="0">
                <a:latin typeface="微软雅黑" pitchFamily="34" charset="-122"/>
                <a:ea typeface="微软雅黑" pitchFamily="34" charset="-122"/>
              </a:rPr>
              <a:t>中想使用变量时，</a:t>
            </a:r>
            <a:r>
              <a:rPr lang="en-US" altLang="zh-CN" b="1" dirty="0" smtClean="0">
                <a:latin typeface="微软雅黑" pitchFamily="34" charset="-122"/>
                <a:ea typeface="微软雅黑" pitchFamily="34" charset="-122"/>
              </a:rPr>
              <a:t>for</a:t>
            </a:r>
            <a:r>
              <a:rPr lang="zh-CN" altLang="en-US" b="1" dirty="0" smtClean="0">
                <a:latin typeface="微软雅黑" pitchFamily="34" charset="-122"/>
                <a:ea typeface="微软雅黑" pitchFamily="34" charset="-122"/>
              </a:rPr>
              <a:t>命令还允许你进行一些特殊的用法：</a:t>
            </a:r>
            <a:endParaRPr kumimoji="1" lang="zh-CN" altLang="en-US" b="1" dirty="0" smtClean="0">
              <a:latin typeface="微软雅黑" pitchFamily="34" charset="-122"/>
              <a:ea typeface="微软雅黑" pitchFamily="34" charset="-122"/>
            </a:endParaRPr>
          </a:p>
        </p:txBody>
      </p:sp>
      <p:sp>
        <p:nvSpPr>
          <p:cNvPr id="9" name="TextBox 8"/>
          <p:cNvSpPr txBox="1"/>
          <p:nvPr/>
        </p:nvSpPr>
        <p:spPr>
          <a:xfrm>
            <a:off x="467544" y="1700808"/>
            <a:ext cx="7992888" cy="415498"/>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a:t>
            </a:r>
            <a:r>
              <a:rPr lang="en-US" altLang="zh-CN" sz="1400" b="1" dirty="0" err="1" smtClean="0">
                <a:latin typeface="微软雅黑" pitchFamily="34" charset="-122"/>
                <a:ea typeface="微软雅黑" pitchFamily="34" charset="-122"/>
              </a:rPr>
              <a:t>fI</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将 </a:t>
            </a:r>
            <a:r>
              <a:rPr lang="en-US" altLang="zh-CN" sz="1400" dirty="0" smtClean="0">
                <a:latin typeface="微软雅黑" pitchFamily="34" charset="-122"/>
                <a:ea typeface="微软雅黑" pitchFamily="34" charset="-122"/>
              </a:rPr>
              <a:t>%I </a:t>
            </a:r>
            <a:r>
              <a:rPr lang="zh-CN" altLang="en-US" sz="1400" dirty="0" smtClean="0">
                <a:latin typeface="微软雅黑" pitchFamily="34" charset="-122"/>
                <a:ea typeface="微软雅黑" pitchFamily="34" charset="-122"/>
              </a:rPr>
              <a:t>扩展到一个完全合格的路径名</a:t>
            </a:r>
            <a:endParaRPr kumimoji="1" lang="zh-CN" altLang="en-US" sz="1400" dirty="0" smtClean="0">
              <a:latin typeface="微软雅黑" pitchFamily="34" charset="-122"/>
              <a:ea typeface="微软雅黑" pitchFamily="34" charset="-122"/>
            </a:endParaRPr>
          </a:p>
        </p:txBody>
      </p:sp>
      <p:sp>
        <p:nvSpPr>
          <p:cNvPr id="10" name="TextBox 9"/>
          <p:cNvSpPr txBox="1"/>
          <p:nvPr/>
        </p:nvSpPr>
        <p:spPr>
          <a:xfrm>
            <a:off x="467544" y="3861048"/>
            <a:ext cx="7992888" cy="415498"/>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a:t>
            </a:r>
            <a:r>
              <a:rPr lang="en-US" altLang="zh-CN" sz="1400" b="1" dirty="0" err="1" smtClean="0">
                <a:latin typeface="微软雅黑" pitchFamily="34" charset="-122"/>
                <a:ea typeface="微软雅黑" pitchFamily="34" charset="-122"/>
              </a:rPr>
              <a:t>aI</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将 </a:t>
            </a:r>
            <a:r>
              <a:rPr lang="en-US" altLang="zh-CN" sz="1400" dirty="0" smtClean="0">
                <a:latin typeface="微软雅黑" pitchFamily="34" charset="-122"/>
                <a:ea typeface="微软雅黑" pitchFamily="34" charset="-122"/>
              </a:rPr>
              <a:t>%I </a:t>
            </a:r>
            <a:r>
              <a:rPr lang="zh-CN" altLang="en-US" sz="1400" dirty="0" smtClean="0">
                <a:latin typeface="微软雅黑" pitchFamily="34" charset="-122"/>
                <a:ea typeface="微软雅黑" pitchFamily="34" charset="-122"/>
              </a:rPr>
              <a:t>扩展到文件的文件属性</a:t>
            </a:r>
            <a:endParaRPr kumimoji="1" lang="zh-CN" altLang="en-US" sz="1400" dirty="0" smtClean="0">
              <a:latin typeface="微软雅黑" pitchFamily="34" charset="-122"/>
              <a:ea typeface="微软雅黑" pitchFamily="34" charset="-122"/>
            </a:endParaRPr>
          </a:p>
        </p:txBody>
      </p:sp>
      <p:sp>
        <p:nvSpPr>
          <p:cNvPr id="12" name="TextBox 11"/>
          <p:cNvSpPr txBox="1"/>
          <p:nvPr/>
        </p:nvSpPr>
        <p:spPr>
          <a:xfrm>
            <a:off x="467544" y="4221088"/>
            <a:ext cx="7992888" cy="415498"/>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a:t>
            </a:r>
            <a:r>
              <a:rPr lang="en-US" altLang="zh-CN" sz="1400" b="1" dirty="0" err="1" smtClean="0">
                <a:latin typeface="微软雅黑" pitchFamily="34" charset="-122"/>
                <a:ea typeface="微软雅黑" pitchFamily="34" charset="-122"/>
              </a:rPr>
              <a:t>tI</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将 </a:t>
            </a:r>
            <a:r>
              <a:rPr lang="en-US" altLang="zh-CN" sz="1400" dirty="0" smtClean="0">
                <a:latin typeface="微软雅黑" pitchFamily="34" charset="-122"/>
                <a:ea typeface="微软雅黑" pitchFamily="34" charset="-122"/>
              </a:rPr>
              <a:t>%I </a:t>
            </a:r>
            <a:r>
              <a:rPr lang="zh-CN" altLang="en-US" sz="1400" dirty="0" smtClean="0">
                <a:latin typeface="微软雅黑" pitchFamily="34" charset="-122"/>
                <a:ea typeface="微软雅黑" pitchFamily="34" charset="-122"/>
              </a:rPr>
              <a:t>扩展到文件的日期</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时间</a:t>
            </a:r>
            <a:endParaRPr kumimoji="1" lang="zh-CN" altLang="en-US" sz="1400" dirty="0" smtClean="0">
              <a:latin typeface="微软雅黑" pitchFamily="34" charset="-122"/>
              <a:ea typeface="微软雅黑" pitchFamily="34" charset="-122"/>
            </a:endParaRPr>
          </a:p>
        </p:txBody>
      </p:sp>
      <p:sp>
        <p:nvSpPr>
          <p:cNvPr id="15" name="TextBox 14"/>
          <p:cNvSpPr txBox="1"/>
          <p:nvPr/>
        </p:nvSpPr>
        <p:spPr>
          <a:xfrm>
            <a:off x="467544" y="4581128"/>
            <a:ext cx="7992888" cy="415498"/>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a:t>
            </a:r>
            <a:r>
              <a:rPr lang="en-US" altLang="zh-CN" sz="1400" b="1" dirty="0" err="1" smtClean="0">
                <a:latin typeface="微软雅黑" pitchFamily="34" charset="-122"/>
                <a:ea typeface="微软雅黑" pitchFamily="34" charset="-122"/>
              </a:rPr>
              <a:t>zI</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将 </a:t>
            </a:r>
            <a:r>
              <a:rPr lang="en-US" altLang="zh-CN" sz="1400" dirty="0" smtClean="0">
                <a:latin typeface="微软雅黑" pitchFamily="34" charset="-122"/>
                <a:ea typeface="微软雅黑" pitchFamily="34" charset="-122"/>
              </a:rPr>
              <a:t>%I </a:t>
            </a:r>
            <a:r>
              <a:rPr lang="zh-CN" altLang="en-US" sz="1400" dirty="0" smtClean="0">
                <a:latin typeface="微软雅黑" pitchFamily="34" charset="-122"/>
                <a:ea typeface="微软雅黑" pitchFamily="34" charset="-122"/>
              </a:rPr>
              <a:t>扩展到文件的大小</a:t>
            </a:r>
            <a:endParaRPr kumimoji="1" lang="zh-CN" altLang="en-US" sz="1400" dirty="0" smtClean="0">
              <a:latin typeface="微软雅黑" pitchFamily="34" charset="-122"/>
              <a:ea typeface="微软雅黑" pitchFamily="34" charset="-122"/>
            </a:endParaRPr>
          </a:p>
        </p:txBody>
      </p:sp>
      <p:sp>
        <p:nvSpPr>
          <p:cNvPr id="16" name="TextBox 15"/>
          <p:cNvSpPr txBox="1"/>
          <p:nvPr/>
        </p:nvSpPr>
        <p:spPr>
          <a:xfrm>
            <a:off x="467544" y="4941168"/>
            <a:ext cx="7992888" cy="738664"/>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%~$PATH:I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查找列在路径环境变量的目录，并将 </a:t>
            </a:r>
            <a:r>
              <a:rPr lang="en-US" altLang="zh-CN" sz="1400" dirty="0" smtClean="0">
                <a:latin typeface="微软雅黑" pitchFamily="34" charset="-122"/>
                <a:ea typeface="微软雅黑" pitchFamily="34" charset="-122"/>
              </a:rPr>
              <a:t>%I </a:t>
            </a:r>
            <a:r>
              <a:rPr lang="zh-CN" altLang="en-US" sz="1400" dirty="0" smtClean="0">
                <a:latin typeface="微软雅黑" pitchFamily="34" charset="-122"/>
                <a:ea typeface="微软雅黑" pitchFamily="34" charset="-122"/>
              </a:rPr>
              <a:t>扩展到找到的第一个完全合格的名称。如果环境变量名未被定义，或者没有找到文件，此组合键会扩展到空字符串</a:t>
            </a:r>
            <a:endParaRPr kumimoji="1" lang="zh-CN" altLang="en-US" sz="1400" dirty="0" smtClean="0">
              <a:latin typeface="微软雅黑" pitchFamily="34" charset="-122"/>
              <a:ea typeface="微软雅黑" pitchFamily="34" charset="-122"/>
            </a:endParaRPr>
          </a:p>
        </p:txBody>
      </p:sp>
      <p:sp>
        <p:nvSpPr>
          <p:cNvPr id="17" name="TextBox 16"/>
          <p:cNvSpPr txBox="1"/>
          <p:nvPr/>
        </p:nvSpPr>
        <p:spPr>
          <a:xfrm>
            <a:off x="467544" y="2780928"/>
            <a:ext cx="7992888" cy="415498"/>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a:t>
            </a:r>
            <a:r>
              <a:rPr lang="en-US" altLang="zh-CN" sz="1400" b="1" dirty="0" err="1" smtClean="0">
                <a:latin typeface="微软雅黑" pitchFamily="34" charset="-122"/>
                <a:ea typeface="微软雅黑" pitchFamily="34" charset="-122"/>
              </a:rPr>
              <a:t>nI</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仅将 </a:t>
            </a:r>
            <a:r>
              <a:rPr lang="en-US" altLang="zh-CN" sz="1400" dirty="0" smtClean="0">
                <a:latin typeface="微软雅黑" pitchFamily="34" charset="-122"/>
                <a:ea typeface="微软雅黑" pitchFamily="34" charset="-122"/>
              </a:rPr>
              <a:t>%I </a:t>
            </a:r>
            <a:r>
              <a:rPr lang="zh-CN" altLang="en-US" sz="1400" dirty="0" smtClean="0">
                <a:latin typeface="微软雅黑" pitchFamily="34" charset="-122"/>
                <a:ea typeface="微软雅黑" pitchFamily="34" charset="-122"/>
              </a:rPr>
              <a:t>扩展到一个文件名</a:t>
            </a:r>
            <a:endParaRPr kumimoji="1" lang="zh-CN" altLang="en-US" sz="1400" dirty="0" smtClean="0">
              <a:latin typeface="微软雅黑" pitchFamily="34" charset="-122"/>
              <a:ea typeface="微软雅黑" pitchFamily="34" charset="-122"/>
            </a:endParaRPr>
          </a:p>
        </p:txBody>
      </p:sp>
      <p:sp>
        <p:nvSpPr>
          <p:cNvPr id="18" name="TextBox 17"/>
          <p:cNvSpPr txBox="1"/>
          <p:nvPr/>
        </p:nvSpPr>
        <p:spPr>
          <a:xfrm>
            <a:off x="467544" y="3140968"/>
            <a:ext cx="7992888" cy="415498"/>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a:t>
            </a:r>
            <a:r>
              <a:rPr lang="en-US" altLang="zh-CN" sz="1400" b="1" dirty="0" err="1" smtClean="0">
                <a:latin typeface="微软雅黑" pitchFamily="34" charset="-122"/>
                <a:ea typeface="微软雅黑" pitchFamily="34" charset="-122"/>
              </a:rPr>
              <a:t>xI</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仅将 </a:t>
            </a:r>
            <a:r>
              <a:rPr lang="en-US" altLang="zh-CN" sz="1400" dirty="0" smtClean="0">
                <a:latin typeface="微软雅黑" pitchFamily="34" charset="-122"/>
                <a:ea typeface="微软雅黑" pitchFamily="34" charset="-122"/>
              </a:rPr>
              <a:t>%I </a:t>
            </a:r>
            <a:r>
              <a:rPr lang="zh-CN" altLang="en-US" sz="1400" dirty="0" smtClean="0">
                <a:latin typeface="微软雅黑" pitchFamily="34" charset="-122"/>
                <a:ea typeface="微软雅黑" pitchFamily="34" charset="-122"/>
              </a:rPr>
              <a:t>扩展到一个文件扩展名</a:t>
            </a:r>
            <a:endParaRPr kumimoji="1" lang="zh-CN" altLang="en-US" sz="1400" dirty="0" smtClean="0">
              <a:latin typeface="微软雅黑" pitchFamily="34" charset="-122"/>
              <a:ea typeface="微软雅黑" pitchFamily="34" charset="-122"/>
            </a:endParaRPr>
          </a:p>
        </p:txBody>
      </p:sp>
      <p:sp>
        <p:nvSpPr>
          <p:cNvPr id="19" name="TextBox 18"/>
          <p:cNvSpPr txBox="1"/>
          <p:nvPr/>
        </p:nvSpPr>
        <p:spPr>
          <a:xfrm>
            <a:off x="467544" y="3501008"/>
            <a:ext cx="7992888" cy="415498"/>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a:t>
            </a:r>
            <a:r>
              <a:rPr lang="en-US" altLang="zh-CN" sz="1400" b="1" dirty="0" err="1" smtClean="0">
                <a:latin typeface="微软雅黑" pitchFamily="34" charset="-122"/>
                <a:ea typeface="微软雅黑" pitchFamily="34" charset="-122"/>
              </a:rPr>
              <a:t>sI</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扩展的路径只含有短名</a:t>
            </a:r>
            <a:endParaRPr kumimoji="1" lang="zh-CN" altLang="en-US" sz="1400" dirty="0" smtClean="0">
              <a:latin typeface="微软雅黑" pitchFamily="34" charset="-122"/>
              <a:ea typeface="微软雅黑" pitchFamily="34" charset="-122"/>
            </a:endParaRPr>
          </a:p>
        </p:txBody>
      </p:sp>
      <p:sp>
        <p:nvSpPr>
          <p:cNvPr id="20" name="TextBox 19"/>
          <p:cNvSpPr txBox="1"/>
          <p:nvPr/>
        </p:nvSpPr>
        <p:spPr>
          <a:xfrm>
            <a:off x="467544" y="2060848"/>
            <a:ext cx="7992888" cy="415498"/>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a:t>
            </a:r>
            <a:r>
              <a:rPr lang="en-US" altLang="zh-CN" sz="1400" b="1" dirty="0" err="1" smtClean="0">
                <a:latin typeface="微软雅黑" pitchFamily="34" charset="-122"/>
                <a:ea typeface="微软雅黑" pitchFamily="34" charset="-122"/>
              </a:rPr>
              <a:t>dI</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仅将 </a:t>
            </a:r>
            <a:r>
              <a:rPr lang="en-US" altLang="zh-CN" sz="1400" dirty="0" smtClean="0">
                <a:latin typeface="微软雅黑" pitchFamily="34" charset="-122"/>
                <a:ea typeface="微软雅黑" pitchFamily="34" charset="-122"/>
              </a:rPr>
              <a:t>%I </a:t>
            </a:r>
            <a:r>
              <a:rPr lang="zh-CN" altLang="en-US" sz="1400" dirty="0" smtClean="0">
                <a:latin typeface="微软雅黑" pitchFamily="34" charset="-122"/>
                <a:ea typeface="微软雅黑" pitchFamily="34" charset="-122"/>
              </a:rPr>
              <a:t>扩展到一个驱动器号</a:t>
            </a:r>
            <a:endParaRPr kumimoji="1" lang="zh-CN" altLang="en-US" sz="1400" dirty="0" smtClean="0">
              <a:latin typeface="微软雅黑" pitchFamily="34" charset="-122"/>
              <a:ea typeface="微软雅黑" pitchFamily="34" charset="-122"/>
            </a:endParaRPr>
          </a:p>
        </p:txBody>
      </p:sp>
      <p:sp>
        <p:nvSpPr>
          <p:cNvPr id="21" name="TextBox 20"/>
          <p:cNvSpPr txBox="1"/>
          <p:nvPr/>
        </p:nvSpPr>
        <p:spPr>
          <a:xfrm>
            <a:off x="467544" y="2420888"/>
            <a:ext cx="7992888" cy="377411"/>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a:t>
            </a:r>
            <a:r>
              <a:rPr lang="en-US" altLang="zh-CN" sz="1400" b="1" dirty="0" err="1" smtClean="0">
                <a:latin typeface="微软雅黑" pitchFamily="34" charset="-122"/>
                <a:ea typeface="微软雅黑" pitchFamily="34" charset="-122"/>
              </a:rPr>
              <a:t>pI</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仅将 </a:t>
            </a:r>
            <a:r>
              <a:rPr lang="en-US" altLang="zh-CN" sz="1400" dirty="0" smtClean="0">
                <a:latin typeface="微软雅黑" pitchFamily="34" charset="-122"/>
                <a:ea typeface="微软雅黑" pitchFamily="34" charset="-122"/>
              </a:rPr>
              <a:t>%I </a:t>
            </a:r>
            <a:r>
              <a:rPr lang="zh-CN" altLang="en-US" sz="1400" dirty="0" smtClean="0">
                <a:latin typeface="微软雅黑" pitchFamily="34" charset="-122"/>
                <a:ea typeface="微软雅黑" pitchFamily="34" charset="-122"/>
              </a:rPr>
              <a:t>扩展到一个路径</a:t>
            </a:r>
            <a:endParaRPr kumimoji="1" lang="zh-CN" altLang="en-US" sz="1400" dirty="0" smtClean="0">
              <a:latin typeface="微软雅黑" pitchFamily="34" charset="-122"/>
              <a:ea typeface="微软雅黑" pitchFamily="34" charset="-122"/>
            </a:endParaRPr>
          </a:p>
        </p:txBody>
      </p:sp>
      <p:sp>
        <p:nvSpPr>
          <p:cNvPr id="22" name="TextBox 21"/>
          <p:cNvSpPr txBox="1"/>
          <p:nvPr/>
        </p:nvSpPr>
        <p:spPr>
          <a:xfrm>
            <a:off x="467544" y="1340768"/>
            <a:ext cx="7992888" cy="415498"/>
          </a:xfrm>
          <a:prstGeom prst="rect">
            <a:avLst/>
          </a:prstGeom>
          <a:noFill/>
        </p:spPr>
        <p:txBody>
          <a:bodyPr wrap="square" rtlCol="0">
            <a:spAutoFit/>
          </a:bodyPr>
          <a:lstStyle/>
          <a:p>
            <a:pPr>
              <a:lnSpc>
                <a:spcPct val="150000"/>
              </a:lnSpc>
            </a:pPr>
            <a:r>
              <a:rPr lang="en-US" altLang="zh-CN" sz="1400" b="1" dirty="0" smtClean="0">
                <a:latin typeface="微软雅黑" pitchFamily="34" charset="-122"/>
                <a:ea typeface="微软雅黑" pitchFamily="34" charset="-122"/>
              </a:rPr>
              <a:t>~I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删除任何引号</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，扩展 </a:t>
            </a:r>
            <a:r>
              <a:rPr lang="en-US" altLang="zh-CN" sz="1400" dirty="0" smtClean="0">
                <a:latin typeface="微软雅黑" pitchFamily="34" charset="-122"/>
                <a:ea typeface="微软雅黑" pitchFamily="34" charset="-122"/>
              </a:rPr>
              <a:t>%I</a:t>
            </a:r>
            <a:endParaRPr kumimoji="1" lang="zh-CN" altLang="en-US" sz="1400" dirty="0" smtClean="0">
              <a:latin typeface="微软雅黑" pitchFamily="34" charset="-122"/>
              <a:ea typeface="微软雅黑" pitchFamily="34" charset="-122"/>
            </a:endParaRPr>
          </a:p>
        </p:txBody>
      </p:sp>
      <p:sp>
        <p:nvSpPr>
          <p:cNvPr id="65" name="TextBox 64"/>
          <p:cNvSpPr txBox="1"/>
          <p:nvPr/>
        </p:nvSpPr>
        <p:spPr>
          <a:xfrm>
            <a:off x="611560" y="1772816"/>
            <a:ext cx="5678349"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(temp.txt) DO echo </a:t>
            </a:r>
            <a:r>
              <a:rPr lang="en-US" altLang="zh-CN" sz="1600" b="1" dirty="0" smtClean="0">
                <a:solidFill>
                  <a:srgbClr val="FD0F0F"/>
                </a:solidFill>
              </a:rPr>
              <a:t>%%~</a:t>
            </a:r>
            <a:r>
              <a:rPr lang="en-US" altLang="zh-CN" sz="1600" b="1" dirty="0" err="1" smtClean="0">
                <a:solidFill>
                  <a:srgbClr val="FD0F0F"/>
                </a:solidFill>
              </a:rPr>
              <a:t>i</a:t>
            </a:r>
            <a:endParaRPr kumimoji="1" lang="zh-CN" altLang="en-US" sz="1600" b="1" i="1" dirty="0" smtClean="0">
              <a:solidFill>
                <a:srgbClr val="FD0F0F"/>
              </a:solidFill>
              <a:latin typeface="Bodoni MT Black" pitchFamily="18" charset="0"/>
            </a:endParaRPr>
          </a:p>
        </p:txBody>
      </p:sp>
      <p:sp>
        <p:nvSpPr>
          <p:cNvPr id="66" name="TextBox 65"/>
          <p:cNvSpPr txBox="1"/>
          <p:nvPr/>
        </p:nvSpPr>
        <p:spPr>
          <a:xfrm>
            <a:off x="611560" y="2132856"/>
            <a:ext cx="5783763"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('dir /b') DO @echo </a:t>
            </a:r>
            <a:r>
              <a:rPr lang="en-US" altLang="zh-CN" sz="1600" b="1" dirty="0" smtClean="0">
                <a:solidFill>
                  <a:srgbClr val="FD0F0F"/>
                </a:solidFill>
              </a:rPr>
              <a:t>%%~</a:t>
            </a:r>
            <a:r>
              <a:rPr lang="en-US" altLang="zh-CN" sz="1600" b="1" dirty="0" err="1" smtClean="0">
                <a:solidFill>
                  <a:srgbClr val="FD0F0F"/>
                </a:solidFill>
              </a:rPr>
              <a:t>fi</a:t>
            </a:r>
            <a:endParaRPr kumimoji="1" lang="zh-CN" altLang="en-US" sz="1600" b="1" i="1" dirty="0" smtClean="0">
              <a:solidFill>
                <a:srgbClr val="FD0F0F"/>
              </a:solidFill>
              <a:latin typeface="Bodoni MT Black" pitchFamily="18" charset="0"/>
            </a:endParaRPr>
          </a:p>
        </p:txBody>
      </p:sp>
      <p:sp>
        <p:nvSpPr>
          <p:cNvPr id="67" name="TextBox 66"/>
          <p:cNvSpPr txBox="1"/>
          <p:nvPr/>
        </p:nvSpPr>
        <p:spPr>
          <a:xfrm>
            <a:off x="611560" y="2492896"/>
            <a:ext cx="5828647"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('dir /b') DO @echo </a:t>
            </a:r>
            <a:r>
              <a:rPr lang="en-US" altLang="zh-CN" sz="1600" b="1" dirty="0" smtClean="0">
                <a:solidFill>
                  <a:srgbClr val="FD0F0F"/>
                </a:solidFill>
              </a:rPr>
              <a:t>%%~</a:t>
            </a:r>
            <a:r>
              <a:rPr lang="en-US" altLang="zh-CN" sz="1600" b="1" dirty="0" err="1" smtClean="0">
                <a:solidFill>
                  <a:srgbClr val="FD0F0F"/>
                </a:solidFill>
              </a:rPr>
              <a:t>di</a:t>
            </a:r>
            <a:endParaRPr kumimoji="1" lang="zh-CN" altLang="en-US" sz="1600" b="1" i="1" dirty="0" smtClean="0">
              <a:solidFill>
                <a:srgbClr val="FD0F0F"/>
              </a:solidFill>
              <a:latin typeface="Bodoni MT Black" pitchFamily="18" charset="0"/>
            </a:endParaRPr>
          </a:p>
        </p:txBody>
      </p:sp>
      <p:sp>
        <p:nvSpPr>
          <p:cNvPr id="68" name="TextBox 67"/>
          <p:cNvSpPr txBox="1"/>
          <p:nvPr/>
        </p:nvSpPr>
        <p:spPr>
          <a:xfrm>
            <a:off x="611560" y="2852936"/>
            <a:ext cx="5761321"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('dir /b') DO @echo </a:t>
            </a:r>
            <a:r>
              <a:rPr lang="en-US" altLang="zh-CN" sz="1600" b="1" dirty="0" smtClean="0">
                <a:solidFill>
                  <a:srgbClr val="FD0F0F"/>
                </a:solidFill>
              </a:rPr>
              <a:t>%%~pi</a:t>
            </a:r>
            <a:endParaRPr kumimoji="1" lang="zh-CN" altLang="en-US" sz="1600" b="1" i="1" dirty="0" smtClean="0">
              <a:solidFill>
                <a:srgbClr val="FD0F0F"/>
              </a:solidFill>
              <a:latin typeface="Bodoni MT Black" pitchFamily="18" charset="0"/>
            </a:endParaRPr>
          </a:p>
        </p:txBody>
      </p:sp>
      <p:sp>
        <p:nvSpPr>
          <p:cNvPr id="69" name="TextBox 68"/>
          <p:cNvSpPr txBox="1"/>
          <p:nvPr/>
        </p:nvSpPr>
        <p:spPr>
          <a:xfrm>
            <a:off x="611560" y="3212976"/>
            <a:ext cx="5761321"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('dir /b') DO @echo </a:t>
            </a:r>
            <a:r>
              <a:rPr lang="en-US" altLang="zh-CN" sz="1600" b="1" dirty="0" smtClean="0">
                <a:solidFill>
                  <a:srgbClr val="FD0F0F"/>
                </a:solidFill>
              </a:rPr>
              <a:t>%%~</a:t>
            </a:r>
            <a:r>
              <a:rPr lang="en-US" altLang="zh-CN" sz="1600" b="1" dirty="0" err="1" smtClean="0">
                <a:solidFill>
                  <a:srgbClr val="FD0F0F"/>
                </a:solidFill>
              </a:rPr>
              <a:t>ni</a:t>
            </a:r>
            <a:endParaRPr kumimoji="1" lang="zh-CN" altLang="en-US" sz="1600" b="1" i="1" dirty="0" smtClean="0">
              <a:solidFill>
                <a:srgbClr val="FD0F0F"/>
              </a:solidFill>
              <a:latin typeface="Bodoni MT Black" pitchFamily="18" charset="0"/>
            </a:endParaRPr>
          </a:p>
        </p:txBody>
      </p:sp>
      <p:sp>
        <p:nvSpPr>
          <p:cNvPr id="70" name="TextBox 69"/>
          <p:cNvSpPr txBox="1"/>
          <p:nvPr/>
        </p:nvSpPr>
        <p:spPr>
          <a:xfrm>
            <a:off x="611560" y="3573016"/>
            <a:ext cx="5742085"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('dir /b') DO @echo </a:t>
            </a:r>
            <a:r>
              <a:rPr lang="en-US" altLang="zh-CN" sz="1600" b="1" dirty="0" smtClean="0">
                <a:solidFill>
                  <a:srgbClr val="FD0F0F"/>
                </a:solidFill>
              </a:rPr>
              <a:t>%%~xi</a:t>
            </a:r>
            <a:endParaRPr kumimoji="1" lang="zh-CN" altLang="en-US" sz="1600" b="1" i="1" dirty="0" smtClean="0">
              <a:solidFill>
                <a:srgbClr val="FD0F0F"/>
              </a:solidFill>
              <a:latin typeface="Bodoni MT Black" pitchFamily="18" charset="0"/>
            </a:endParaRPr>
          </a:p>
        </p:txBody>
      </p:sp>
      <p:sp>
        <p:nvSpPr>
          <p:cNvPr id="71" name="TextBox 70"/>
          <p:cNvSpPr txBox="1"/>
          <p:nvPr/>
        </p:nvSpPr>
        <p:spPr>
          <a:xfrm>
            <a:off x="611560" y="3933056"/>
            <a:ext cx="5734070"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('dir /b') DO @echo </a:t>
            </a:r>
            <a:r>
              <a:rPr lang="en-US" altLang="zh-CN" sz="1600" b="1" dirty="0" smtClean="0">
                <a:solidFill>
                  <a:srgbClr val="FD0F0F"/>
                </a:solidFill>
              </a:rPr>
              <a:t>%%~</a:t>
            </a:r>
            <a:r>
              <a:rPr lang="en-US" altLang="zh-CN" sz="1600" b="1" dirty="0" err="1" smtClean="0">
                <a:solidFill>
                  <a:srgbClr val="FD0F0F"/>
                </a:solidFill>
              </a:rPr>
              <a:t>si</a:t>
            </a:r>
            <a:endParaRPr kumimoji="1" lang="zh-CN" altLang="en-US" sz="1600" b="1" i="1" dirty="0" smtClean="0">
              <a:solidFill>
                <a:srgbClr val="FD0F0F"/>
              </a:solidFill>
              <a:latin typeface="Bodoni MT Black" pitchFamily="18" charset="0"/>
            </a:endParaRPr>
          </a:p>
        </p:txBody>
      </p:sp>
      <p:sp>
        <p:nvSpPr>
          <p:cNvPr id="72" name="TextBox 71"/>
          <p:cNvSpPr txBox="1"/>
          <p:nvPr/>
        </p:nvSpPr>
        <p:spPr>
          <a:xfrm>
            <a:off x="611560" y="4293096"/>
            <a:ext cx="5751703"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('dir /b') DO @echo </a:t>
            </a:r>
            <a:r>
              <a:rPr lang="en-US" altLang="zh-CN" sz="1600" b="1" dirty="0" smtClean="0">
                <a:solidFill>
                  <a:srgbClr val="FD0F0F"/>
                </a:solidFill>
              </a:rPr>
              <a:t>%%~</a:t>
            </a:r>
            <a:r>
              <a:rPr lang="en-US" altLang="zh-CN" sz="1600" b="1" dirty="0" err="1" smtClean="0">
                <a:solidFill>
                  <a:srgbClr val="FD0F0F"/>
                </a:solidFill>
              </a:rPr>
              <a:t>ai</a:t>
            </a:r>
            <a:endParaRPr kumimoji="1" lang="zh-CN" altLang="en-US" sz="1600" b="1" i="1" dirty="0" smtClean="0">
              <a:solidFill>
                <a:srgbClr val="FD0F0F"/>
              </a:solidFill>
              <a:latin typeface="Bodoni MT Black" pitchFamily="18" charset="0"/>
            </a:endParaRPr>
          </a:p>
        </p:txBody>
      </p:sp>
      <p:sp>
        <p:nvSpPr>
          <p:cNvPr id="73" name="TextBox 72"/>
          <p:cNvSpPr txBox="1"/>
          <p:nvPr/>
        </p:nvSpPr>
        <p:spPr>
          <a:xfrm>
            <a:off x="611560" y="4653136"/>
            <a:ext cx="5722849"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('dir /b') DO @echo </a:t>
            </a:r>
            <a:r>
              <a:rPr lang="en-US" altLang="zh-CN" sz="1600" b="1" dirty="0" smtClean="0">
                <a:solidFill>
                  <a:srgbClr val="FD0F0F"/>
                </a:solidFill>
              </a:rPr>
              <a:t>%%~</a:t>
            </a:r>
            <a:r>
              <a:rPr lang="en-US" altLang="zh-CN" sz="1600" b="1" dirty="0" err="1" smtClean="0">
                <a:solidFill>
                  <a:srgbClr val="FD0F0F"/>
                </a:solidFill>
              </a:rPr>
              <a:t>ti</a:t>
            </a:r>
            <a:endParaRPr kumimoji="1" lang="zh-CN" altLang="en-US" sz="1600" b="1" i="1" dirty="0" smtClean="0">
              <a:solidFill>
                <a:srgbClr val="FD0F0F"/>
              </a:solidFill>
              <a:latin typeface="Bodoni MT Black" pitchFamily="18" charset="0"/>
            </a:endParaRPr>
          </a:p>
        </p:txBody>
      </p:sp>
      <p:sp>
        <p:nvSpPr>
          <p:cNvPr id="74" name="TextBox 73"/>
          <p:cNvSpPr txBox="1"/>
          <p:nvPr/>
        </p:nvSpPr>
        <p:spPr>
          <a:xfrm>
            <a:off x="611560" y="5013176"/>
            <a:ext cx="5735673"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('dir /b') DO @echo </a:t>
            </a:r>
            <a:r>
              <a:rPr lang="en-US" altLang="zh-CN" sz="1600" b="1" dirty="0" smtClean="0">
                <a:solidFill>
                  <a:srgbClr val="FD0F0F"/>
                </a:solidFill>
              </a:rPr>
              <a:t>%%~</a:t>
            </a:r>
            <a:r>
              <a:rPr lang="en-US" altLang="zh-CN" sz="1600" b="1" dirty="0" err="1" smtClean="0">
                <a:solidFill>
                  <a:srgbClr val="FD0F0F"/>
                </a:solidFill>
              </a:rPr>
              <a:t>zi</a:t>
            </a:r>
            <a:endParaRPr kumimoji="1" lang="zh-CN" altLang="en-US" sz="1600" b="1" i="1" dirty="0" smtClean="0">
              <a:solidFill>
                <a:srgbClr val="FD0F0F"/>
              </a:solidFill>
              <a:latin typeface="Bodoni MT Black" pitchFamily="18" charset="0"/>
            </a:endParaRPr>
          </a:p>
        </p:txBody>
      </p:sp>
      <p:sp>
        <p:nvSpPr>
          <p:cNvPr id="75" name="TextBox 74"/>
          <p:cNvSpPr txBox="1"/>
          <p:nvPr/>
        </p:nvSpPr>
        <p:spPr>
          <a:xfrm>
            <a:off x="611560" y="5661248"/>
            <a:ext cx="6607578" cy="338554"/>
          </a:xfrm>
          <a:prstGeom prst="rect">
            <a:avLst/>
          </a:prstGeom>
          <a:noFill/>
        </p:spPr>
        <p:txBody>
          <a:bodyPr wrap="none" rtlCol="0">
            <a:spAutoFit/>
          </a:bodyPr>
          <a:lstStyle/>
          <a:p>
            <a:r>
              <a:rPr kumimoji="1" lang="en-US" altLang="zh-CN" sz="1600" b="1" dirty="0" smtClean="0">
                <a:solidFill>
                  <a:srgbClr val="CC00CC"/>
                </a:solidFill>
                <a:latin typeface="Lucida Handwriting" pitchFamily="66" charset="0"/>
              </a:rPr>
              <a:t>Example :</a:t>
            </a:r>
            <a:r>
              <a:rPr kumimoji="1" lang="en-US" altLang="zh-CN" sz="1600" b="1" dirty="0" smtClean="0">
                <a:latin typeface="Bodoni MT Black" pitchFamily="18" charset="0"/>
              </a:rPr>
              <a:t> </a:t>
            </a:r>
            <a:r>
              <a:rPr lang="en-US" altLang="zh-CN" sz="1600" dirty="0" smtClean="0"/>
              <a:t>FOR /F "</a:t>
            </a:r>
            <a:r>
              <a:rPr lang="en-US" altLang="zh-CN" sz="1600" dirty="0" err="1" smtClean="0"/>
              <a:t>delims</a:t>
            </a:r>
            <a:r>
              <a:rPr lang="en-US" altLang="zh-CN" sz="1600" dirty="0" smtClean="0"/>
              <a:t>=" %%</a:t>
            </a:r>
            <a:r>
              <a:rPr lang="en-US" altLang="zh-CN" sz="1600" dirty="0" err="1" smtClean="0"/>
              <a:t>i</a:t>
            </a:r>
            <a:r>
              <a:rPr lang="en-US" altLang="zh-CN" sz="1600" dirty="0" smtClean="0"/>
              <a:t> IN (“notepad.exe”) DO echo </a:t>
            </a:r>
            <a:r>
              <a:rPr lang="en-US" altLang="zh-CN" sz="1600" b="1" dirty="0" smtClean="0">
                <a:solidFill>
                  <a:srgbClr val="FD0F0F"/>
                </a:solidFill>
              </a:rPr>
              <a:t>%%~$</a:t>
            </a:r>
            <a:r>
              <a:rPr lang="en-US" altLang="zh-CN" sz="1600" b="1" dirty="0" err="1" smtClean="0">
                <a:solidFill>
                  <a:srgbClr val="FD0F0F"/>
                </a:solidFill>
              </a:rPr>
              <a:t>PATH:i</a:t>
            </a:r>
            <a:endParaRPr kumimoji="1" lang="zh-CN" altLang="en-US" sz="1600" b="1" i="1" dirty="0" smtClean="0">
              <a:solidFill>
                <a:srgbClr val="FD0F0F"/>
              </a:solidFill>
              <a:latin typeface="Bodoni MT Black" pitchFamily="18" charset="0"/>
            </a:endParaRPr>
          </a:p>
        </p:txBody>
      </p:sp>
    </p:spTree>
    <p:extLst>
      <p:ext uri="{BB962C8B-B14F-4D97-AF65-F5344CB8AC3E}">
        <p14:creationId xmlns:p14="http://schemas.microsoft.com/office/powerpoint/2010/main" val="386196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05254 " pathEditMode="relative" ptsTypes="AA">
                                      <p:cBhvr>
                                        <p:cTn id="6" dur="500" fill="hold"/>
                                        <p:tgtEl>
                                          <p:spTgt spid="9"/>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05254 " pathEditMode="relative" ptsTypes="AA">
                                      <p:cBhvr>
                                        <p:cTn id="8" dur="500" fill="hold"/>
                                        <p:tgtEl>
                                          <p:spTgt spid="10"/>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 0.05254 " pathEditMode="relative" ptsTypes="AA">
                                      <p:cBhvr>
                                        <p:cTn id="10" dur="5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 0.05254 " pathEditMode="relative" ptsTypes="AA">
                                      <p:cBhvr>
                                        <p:cTn id="12" dur="500" fill="hold"/>
                                        <p:tgtEl>
                                          <p:spTgt spid="1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 0.05254 " pathEditMode="relative" ptsTypes="AA">
                                      <p:cBhvr>
                                        <p:cTn id="14" dur="500" fill="hold"/>
                                        <p:tgtEl>
                                          <p:spTgt spid="16"/>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 0.05254 " pathEditMode="relative" ptsTypes="AA">
                                      <p:cBhvr>
                                        <p:cTn id="16" dur="500" fill="hold"/>
                                        <p:tgtEl>
                                          <p:spTgt spid="1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 0.05254 " pathEditMode="relative" ptsTypes="AA">
                                      <p:cBhvr>
                                        <p:cTn id="18" dur="500" fill="hold"/>
                                        <p:tgtEl>
                                          <p:spTgt spid="18"/>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05254 " pathEditMode="relative" ptsTypes="AA">
                                      <p:cBhvr>
                                        <p:cTn id="20" dur="500" fill="hold"/>
                                        <p:tgtEl>
                                          <p:spTgt spid="19"/>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 0.05254 " pathEditMode="relative" ptsTypes="AA">
                                      <p:cBhvr>
                                        <p:cTn id="22" dur="500" fill="hold"/>
                                        <p:tgtEl>
                                          <p:spTgt spid="2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 0.05254 " pathEditMode="relative" ptsTypes="AA">
                                      <p:cBhvr>
                                        <p:cTn id="24" dur="500" fill="hold"/>
                                        <p:tgtEl>
                                          <p:spTgt spid="21"/>
                                        </p:tgtEl>
                                        <p:attrNameLst>
                                          <p:attrName>ppt_x</p:attrName>
                                          <p:attrName>ppt_y</p:attrName>
                                        </p:attrNameLst>
                                      </p:cBhvr>
                                    </p:animMotion>
                                  </p:childTnLst>
                                </p:cTn>
                              </p:par>
                            </p:childTnLst>
                          </p:cTn>
                        </p:par>
                        <p:par>
                          <p:cTn id="25" fill="hold">
                            <p:stCondLst>
                              <p:cond delay="500"/>
                            </p:stCondLst>
                            <p:childTnLst>
                              <p:par>
                                <p:cTn id="26" presetID="12" presetClass="entr" presetSubtype="1" fill="hold" grpId="0"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slide(fromTop)">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xit" presetSubtype="1" fill="hold" grpId="1" nodeType="clickEffect">
                                  <p:stCondLst>
                                    <p:cond delay="0"/>
                                  </p:stCondLst>
                                  <p:childTnLst>
                                    <p:animEffect transition="out" filter="slide(fromTop)">
                                      <p:cBhvr>
                                        <p:cTn id="32" dur="300"/>
                                        <p:tgtEl>
                                          <p:spTgt spid="65"/>
                                        </p:tgtEl>
                                      </p:cBhvr>
                                    </p:animEffect>
                                    <p:set>
                                      <p:cBhvr>
                                        <p:cTn id="33" dur="1" fill="hold">
                                          <p:stCondLst>
                                            <p:cond delay="299"/>
                                          </p:stCondLst>
                                        </p:cTn>
                                        <p:tgtEl>
                                          <p:spTgt spid="65"/>
                                        </p:tgtEl>
                                        <p:attrNameLst>
                                          <p:attrName>style.visibility</p:attrName>
                                        </p:attrNameLst>
                                      </p:cBhvr>
                                      <p:to>
                                        <p:strVal val="hidden"/>
                                      </p:to>
                                    </p:set>
                                  </p:childTnLst>
                                </p:cTn>
                              </p:par>
                              <p:par>
                                <p:cTn id="34" presetID="0" presetClass="path" presetSubtype="0" accel="50000" decel="50000" fill="hold" grpId="1" nodeType="withEffect">
                                  <p:stCondLst>
                                    <p:cond delay="0"/>
                                  </p:stCondLst>
                                  <p:childTnLst>
                                    <p:animMotion origin="layout" path="M 0 0 L 0 0.05255 " pathEditMode="relative" ptsTypes="AA">
                                      <p:cBhvr>
                                        <p:cTn id="35" dur="500" spd="-100000" fill="hold"/>
                                        <p:tgtEl>
                                          <p:spTgt spid="9"/>
                                        </p:tgtEl>
                                        <p:attrNameLst>
                                          <p:attrName>ppt_x</p:attrName>
                                          <p:attrName>ppt_y</p:attrName>
                                        </p:attrNameLst>
                                      </p:cBhvr>
                                    </p:animMotion>
                                  </p:childTnLst>
                                </p:cTn>
                              </p:par>
                            </p:childTnLst>
                          </p:cTn>
                        </p:par>
                        <p:par>
                          <p:cTn id="36" fill="hold">
                            <p:stCondLst>
                              <p:cond delay="500"/>
                            </p:stCondLst>
                            <p:childTnLst>
                              <p:par>
                                <p:cTn id="37" presetID="12" presetClass="entr" presetSubtype="1"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slide(fromTop)">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xit" presetSubtype="1" fill="hold" grpId="1" nodeType="clickEffect">
                                  <p:stCondLst>
                                    <p:cond delay="0"/>
                                  </p:stCondLst>
                                  <p:childTnLst>
                                    <p:animEffect transition="out" filter="slide(fromTop)">
                                      <p:cBhvr>
                                        <p:cTn id="43" dur="300"/>
                                        <p:tgtEl>
                                          <p:spTgt spid="66"/>
                                        </p:tgtEl>
                                      </p:cBhvr>
                                    </p:animEffect>
                                    <p:set>
                                      <p:cBhvr>
                                        <p:cTn id="44" dur="1" fill="hold">
                                          <p:stCondLst>
                                            <p:cond delay="299"/>
                                          </p:stCondLst>
                                        </p:cTn>
                                        <p:tgtEl>
                                          <p:spTgt spid="66"/>
                                        </p:tgtEl>
                                        <p:attrNameLst>
                                          <p:attrName>style.visibility</p:attrName>
                                        </p:attrNameLst>
                                      </p:cBhvr>
                                      <p:to>
                                        <p:strVal val="hidden"/>
                                      </p:to>
                                    </p:set>
                                  </p:childTnLst>
                                </p:cTn>
                              </p:par>
                              <p:par>
                                <p:cTn id="45" presetID="0" presetClass="path" presetSubtype="0" accel="50000" decel="50000" fill="hold" grpId="1" nodeType="withEffect">
                                  <p:stCondLst>
                                    <p:cond delay="0"/>
                                  </p:stCondLst>
                                  <p:childTnLst>
                                    <p:animMotion origin="layout" path="M 0 0 L 0 0.05255 " pathEditMode="relative" ptsTypes="AA">
                                      <p:cBhvr>
                                        <p:cTn id="46" dur="500" spd="-100000" fill="hold"/>
                                        <p:tgtEl>
                                          <p:spTgt spid="20"/>
                                        </p:tgtEl>
                                        <p:attrNameLst>
                                          <p:attrName>ppt_x</p:attrName>
                                          <p:attrName>ppt_y</p:attrName>
                                        </p:attrNameLst>
                                      </p:cBhvr>
                                    </p:animMotion>
                                  </p:childTnLst>
                                </p:cTn>
                              </p:par>
                            </p:childTnLst>
                          </p:cTn>
                        </p:par>
                        <p:par>
                          <p:cTn id="47" fill="hold">
                            <p:stCondLst>
                              <p:cond delay="500"/>
                            </p:stCondLst>
                            <p:childTnLst>
                              <p:par>
                                <p:cTn id="48" presetID="12" presetClass="entr" presetSubtype="1" fill="hold" grpId="0" nodeType="after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slide(fromTop)">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xit" presetSubtype="1" fill="hold" grpId="1" nodeType="clickEffect">
                                  <p:stCondLst>
                                    <p:cond delay="0"/>
                                  </p:stCondLst>
                                  <p:childTnLst>
                                    <p:animEffect transition="out" filter="slide(fromTop)">
                                      <p:cBhvr>
                                        <p:cTn id="54" dur="300"/>
                                        <p:tgtEl>
                                          <p:spTgt spid="67"/>
                                        </p:tgtEl>
                                      </p:cBhvr>
                                    </p:animEffect>
                                    <p:set>
                                      <p:cBhvr>
                                        <p:cTn id="55" dur="1" fill="hold">
                                          <p:stCondLst>
                                            <p:cond delay="299"/>
                                          </p:stCondLst>
                                        </p:cTn>
                                        <p:tgtEl>
                                          <p:spTgt spid="67"/>
                                        </p:tgtEl>
                                        <p:attrNameLst>
                                          <p:attrName>style.visibility</p:attrName>
                                        </p:attrNameLst>
                                      </p:cBhvr>
                                      <p:to>
                                        <p:strVal val="hidden"/>
                                      </p:to>
                                    </p:set>
                                  </p:childTnLst>
                                </p:cTn>
                              </p:par>
                              <p:par>
                                <p:cTn id="56" presetID="0" presetClass="path" presetSubtype="0" accel="50000" decel="50000" fill="hold" grpId="1" nodeType="withEffect">
                                  <p:stCondLst>
                                    <p:cond delay="0"/>
                                  </p:stCondLst>
                                  <p:childTnLst>
                                    <p:animMotion origin="layout" path="M 0 0 L 0 0.05255 " pathEditMode="relative" ptsTypes="AA">
                                      <p:cBhvr>
                                        <p:cTn id="57" dur="500" spd="-100000" fill="hold"/>
                                        <p:tgtEl>
                                          <p:spTgt spid="21"/>
                                        </p:tgtEl>
                                        <p:attrNameLst>
                                          <p:attrName>ppt_x</p:attrName>
                                          <p:attrName>ppt_y</p:attrName>
                                        </p:attrNameLst>
                                      </p:cBhvr>
                                    </p:animMotion>
                                  </p:childTnLst>
                                </p:cTn>
                              </p:par>
                            </p:childTnLst>
                          </p:cTn>
                        </p:par>
                        <p:par>
                          <p:cTn id="58" fill="hold">
                            <p:stCondLst>
                              <p:cond delay="500"/>
                            </p:stCondLst>
                            <p:childTnLst>
                              <p:par>
                                <p:cTn id="59" presetID="12" presetClass="entr" presetSubtype="1" fill="hold" grpId="0" nodeType="after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slide(fromTop)">
                                      <p:cBhvr>
                                        <p:cTn id="61" dur="500"/>
                                        <p:tgtEl>
                                          <p:spTgt spid="68"/>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xit" presetSubtype="1" fill="hold" grpId="1" nodeType="clickEffect">
                                  <p:stCondLst>
                                    <p:cond delay="0"/>
                                  </p:stCondLst>
                                  <p:childTnLst>
                                    <p:animEffect transition="out" filter="slide(fromTop)">
                                      <p:cBhvr>
                                        <p:cTn id="65" dur="300"/>
                                        <p:tgtEl>
                                          <p:spTgt spid="68"/>
                                        </p:tgtEl>
                                      </p:cBhvr>
                                    </p:animEffect>
                                    <p:set>
                                      <p:cBhvr>
                                        <p:cTn id="66" dur="1" fill="hold">
                                          <p:stCondLst>
                                            <p:cond delay="299"/>
                                          </p:stCondLst>
                                        </p:cTn>
                                        <p:tgtEl>
                                          <p:spTgt spid="68"/>
                                        </p:tgtEl>
                                        <p:attrNameLst>
                                          <p:attrName>style.visibility</p:attrName>
                                        </p:attrNameLst>
                                      </p:cBhvr>
                                      <p:to>
                                        <p:strVal val="hidden"/>
                                      </p:to>
                                    </p:set>
                                  </p:childTnLst>
                                </p:cTn>
                              </p:par>
                              <p:par>
                                <p:cTn id="67" presetID="0" presetClass="path" presetSubtype="0" accel="50000" decel="50000" fill="hold" grpId="1" nodeType="withEffect">
                                  <p:stCondLst>
                                    <p:cond delay="0"/>
                                  </p:stCondLst>
                                  <p:childTnLst>
                                    <p:animMotion origin="layout" path="M 0 0 L 0 0.05255 " pathEditMode="relative" ptsTypes="AA">
                                      <p:cBhvr>
                                        <p:cTn id="68" dur="500" spd="-100000" fill="hold"/>
                                        <p:tgtEl>
                                          <p:spTgt spid="17"/>
                                        </p:tgtEl>
                                        <p:attrNameLst>
                                          <p:attrName>ppt_x</p:attrName>
                                          <p:attrName>ppt_y</p:attrName>
                                        </p:attrNameLst>
                                      </p:cBhvr>
                                    </p:animMotion>
                                  </p:childTnLst>
                                </p:cTn>
                              </p:par>
                            </p:childTnLst>
                          </p:cTn>
                        </p:par>
                        <p:par>
                          <p:cTn id="69" fill="hold">
                            <p:stCondLst>
                              <p:cond delay="500"/>
                            </p:stCondLst>
                            <p:childTnLst>
                              <p:par>
                                <p:cTn id="70" presetID="12" presetClass="entr" presetSubtype="1" fill="hold" grpId="0" nodeType="after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slide(fromTop)">
                                      <p:cBhvr>
                                        <p:cTn id="72" dur="500"/>
                                        <p:tgtEl>
                                          <p:spTgt spid="69"/>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xit" presetSubtype="1" fill="hold" grpId="1" nodeType="clickEffect">
                                  <p:stCondLst>
                                    <p:cond delay="0"/>
                                  </p:stCondLst>
                                  <p:childTnLst>
                                    <p:animEffect transition="out" filter="slide(fromTop)">
                                      <p:cBhvr>
                                        <p:cTn id="76" dur="300"/>
                                        <p:tgtEl>
                                          <p:spTgt spid="69"/>
                                        </p:tgtEl>
                                      </p:cBhvr>
                                    </p:animEffect>
                                    <p:set>
                                      <p:cBhvr>
                                        <p:cTn id="77" dur="1" fill="hold">
                                          <p:stCondLst>
                                            <p:cond delay="299"/>
                                          </p:stCondLst>
                                        </p:cTn>
                                        <p:tgtEl>
                                          <p:spTgt spid="69"/>
                                        </p:tgtEl>
                                        <p:attrNameLst>
                                          <p:attrName>style.visibility</p:attrName>
                                        </p:attrNameLst>
                                      </p:cBhvr>
                                      <p:to>
                                        <p:strVal val="hidden"/>
                                      </p:to>
                                    </p:set>
                                  </p:childTnLst>
                                </p:cTn>
                              </p:par>
                              <p:par>
                                <p:cTn id="78" presetID="0" presetClass="path" presetSubtype="0" accel="50000" decel="50000" fill="hold" grpId="1" nodeType="withEffect">
                                  <p:stCondLst>
                                    <p:cond delay="0"/>
                                  </p:stCondLst>
                                  <p:childTnLst>
                                    <p:animMotion origin="layout" path="M 0 0 L 0 0.05255 " pathEditMode="relative" ptsTypes="AA">
                                      <p:cBhvr>
                                        <p:cTn id="79" dur="500" spd="-100000" fill="hold"/>
                                        <p:tgtEl>
                                          <p:spTgt spid="18"/>
                                        </p:tgtEl>
                                        <p:attrNameLst>
                                          <p:attrName>ppt_x</p:attrName>
                                          <p:attrName>ppt_y</p:attrName>
                                        </p:attrNameLst>
                                      </p:cBhvr>
                                    </p:animMotion>
                                  </p:childTnLst>
                                </p:cTn>
                              </p:par>
                            </p:childTnLst>
                          </p:cTn>
                        </p:par>
                        <p:par>
                          <p:cTn id="80" fill="hold">
                            <p:stCondLst>
                              <p:cond delay="500"/>
                            </p:stCondLst>
                            <p:childTnLst>
                              <p:par>
                                <p:cTn id="81" presetID="12" presetClass="entr" presetSubtype="1" fill="hold" grpId="0" nodeType="after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slide(fromTop)">
                                      <p:cBhvr>
                                        <p:cTn id="83" dur="500"/>
                                        <p:tgtEl>
                                          <p:spTgt spid="70"/>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xit" presetSubtype="1" fill="hold" grpId="1" nodeType="clickEffect">
                                  <p:stCondLst>
                                    <p:cond delay="0"/>
                                  </p:stCondLst>
                                  <p:childTnLst>
                                    <p:animEffect transition="out" filter="slide(fromTop)">
                                      <p:cBhvr>
                                        <p:cTn id="87" dur="300"/>
                                        <p:tgtEl>
                                          <p:spTgt spid="70"/>
                                        </p:tgtEl>
                                      </p:cBhvr>
                                    </p:animEffect>
                                    <p:set>
                                      <p:cBhvr>
                                        <p:cTn id="88" dur="1" fill="hold">
                                          <p:stCondLst>
                                            <p:cond delay="299"/>
                                          </p:stCondLst>
                                        </p:cTn>
                                        <p:tgtEl>
                                          <p:spTgt spid="70"/>
                                        </p:tgtEl>
                                        <p:attrNameLst>
                                          <p:attrName>style.visibility</p:attrName>
                                        </p:attrNameLst>
                                      </p:cBhvr>
                                      <p:to>
                                        <p:strVal val="hidden"/>
                                      </p:to>
                                    </p:set>
                                  </p:childTnLst>
                                </p:cTn>
                              </p:par>
                              <p:par>
                                <p:cTn id="89" presetID="0" presetClass="path" presetSubtype="0" accel="50000" decel="50000" fill="hold" grpId="1" nodeType="withEffect">
                                  <p:stCondLst>
                                    <p:cond delay="0"/>
                                  </p:stCondLst>
                                  <p:childTnLst>
                                    <p:animMotion origin="layout" path="M 0 0 L 0 0.05255 " pathEditMode="relative" ptsTypes="AA">
                                      <p:cBhvr>
                                        <p:cTn id="90" dur="500" spd="-100000" fill="hold"/>
                                        <p:tgtEl>
                                          <p:spTgt spid="19"/>
                                        </p:tgtEl>
                                        <p:attrNameLst>
                                          <p:attrName>ppt_x</p:attrName>
                                          <p:attrName>ppt_y</p:attrName>
                                        </p:attrNameLst>
                                      </p:cBhvr>
                                    </p:animMotion>
                                  </p:childTnLst>
                                </p:cTn>
                              </p:par>
                            </p:childTnLst>
                          </p:cTn>
                        </p:par>
                        <p:par>
                          <p:cTn id="91" fill="hold">
                            <p:stCondLst>
                              <p:cond delay="500"/>
                            </p:stCondLst>
                            <p:childTnLst>
                              <p:par>
                                <p:cTn id="92" presetID="12" presetClass="entr" presetSubtype="1" fill="hold" grpId="0" nodeType="after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slide(fromTop)">
                                      <p:cBhvr>
                                        <p:cTn id="94" dur="500"/>
                                        <p:tgtEl>
                                          <p:spTgt spid="71"/>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xit" presetSubtype="1" fill="hold" grpId="1" nodeType="clickEffect">
                                  <p:stCondLst>
                                    <p:cond delay="0"/>
                                  </p:stCondLst>
                                  <p:childTnLst>
                                    <p:animEffect transition="out" filter="slide(fromTop)">
                                      <p:cBhvr>
                                        <p:cTn id="98" dur="300"/>
                                        <p:tgtEl>
                                          <p:spTgt spid="71"/>
                                        </p:tgtEl>
                                      </p:cBhvr>
                                    </p:animEffect>
                                    <p:set>
                                      <p:cBhvr>
                                        <p:cTn id="99" dur="1" fill="hold">
                                          <p:stCondLst>
                                            <p:cond delay="299"/>
                                          </p:stCondLst>
                                        </p:cTn>
                                        <p:tgtEl>
                                          <p:spTgt spid="71"/>
                                        </p:tgtEl>
                                        <p:attrNameLst>
                                          <p:attrName>style.visibility</p:attrName>
                                        </p:attrNameLst>
                                      </p:cBhvr>
                                      <p:to>
                                        <p:strVal val="hidden"/>
                                      </p:to>
                                    </p:set>
                                  </p:childTnLst>
                                </p:cTn>
                              </p:par>
                              <p:par>
                                <p:cTn id="100" presetID="0" presetClass="path" presetSubtype="0" accel="50000" decel="50000" fill="hold" grpId="1" nodeType="withEffect">
                                  <p:stCondLst>
                                    <p:cond delay="0"/>
                                  </p:stCondLst>
                                  <p:childTnLst>
                                    <p:animMotion origin="layout" path="M 0 0 L 0 0.05255 " pathEditMode="relative" ptsTypes="AA">
                                      <p:cBhvr>
                                        <p:cTn id="101" dur="500" spd="-100000" fill="hold"/>
                                        <p:tgtEl>
                                          <p:spTgt spid="10"/>
                                        </p:tgtEl>
                                        <p:attrNameLst>
                                          <p:attrName>ppt_x</p:attrName>
                                          <p:attrName>ppt_y</p:attrName>
                                        </p:attrNameLst>
                                      </p:cBhvr>
                                    </p:animMotion>
                                  </p:childTnLst>
                                </p:cTn>
                              </p:par>
                            </p:childTnLst>
                          </p:cTn>
                        </p:par>
                        <p:par>
                          <p:cTn id="102" fill="hold">
                            <p:stCondLst>
                              <p:cond delay="500"/>
                            </p:stCondLst>
                            <p:childTnLst>
                              <p:par>
                                <p:cTn id="103" presetID="12" presetClass="entr" presetSubtype="1" fill="hold" grpId="0" nodeType="after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slide(fromTop)">
                                      <p:cBhvr>
                                        <p:cTn id="105" dur="500"/>
                                        <p:tgtEl>
                                          <p:spTgt spid="72"/>
                                        </p:tgtEl>
                                      </p:cBhvr>
                                    </p:animEffect>
                                  </p:childTnLst>
                                </p:cTn>
                              </p:par>
                            </p:childTnLst>
                          </p:cTn>
                        </p:par>
                      </p:childTnLst>
                    </p:cTn>
                  </p:par>
                  <p:par>
                    <p:cTn id="106" fill="hold">
                      <p:stCondLst>
                        <p:cond delay="indefinite"/>
                      </p:stCondLst>
                      <p:childTnLst>
                        <p:par>
                          <p:cTn id="107" fill="hold">
                            <p:stCondLst>
                              <p:cond delay="0"/>
                            </p:stCondLst>
                            <p:childTnLst>
                              <p:par>
                                <p:cTn id="108" presetID="12" presetClass="exit" presetSubtype="1" fill="hold" grpId="1" nodeType="clickEffect">
                                  <p:stCondLst>
                                    <p:cond delay="0"/>
                                  </p:stCondLst>
                                  <p:childTnLst>
                                    <p:animEffect transition="out" filter="slide(fromTop)">
                                      <p:cBhvr>
                                        <p:cTn id="109" dur="300"/>
                                        <p:tgtEl>
                                          <p:spTgt spid="72"/>
                                        </p:tgtEl>
                                      </p:cBhvr>
                                    </p:animEffect>
                                    <p:set>
                                      <p:cBhvr>
                                        <p:cTn id="110" dur="1" fill="hold">
                                          <p:stCondLst>
                                            <p:cond delay="299"/>
                                          </p:stCondLst>
                                        </p:cTn>
                                        <p:tgtEl>
                                          <p:spTgt spid="72"/>
                                        </p:tgtEl>
                                        <p:attrNameLst>
                                          <p:attrName>style.visibility</p:attrName>
                                        </p:attrNameLst>
                                      </p:cBhvr>
                                      <p:to>
                                        <p:strVal val="hidden"/>
                                      </p:to>
                                    </p:set>
                                  </p:childTnLst>
                                </p:cTn>
                              </p:par>
                              <p:par>
                                <p:cTn id="111" presetID="0" presetClass="path" presetSubtype="0" accel="50000" decel="50000" fill="hold" grpId="1" nodeType="withEffect">
                                  <p:stCondLst>
                                    <p:cond delay="0"/>
                                  </p:stCondLst>
                                  <p:childTnLst>
                                    <p:animMotion origin="layout" path="M 0 0 L 0 0.05255 " pathEditMode="relative" ptsTypes="AA">
                                      <p:cBhvr>
                                        <p:cTn id="112" dur="500" spd="-100000" fill="hold"/>
                                        <p:tgtEl>
                                          <p:spTgt spid="12"/>
                                        </p:tgtEl>
                                        <p:attrNameLst>
                                          <p:attrName>ppt_x</p:attrName>
                                          <p:attrName>ppt_y</p:attrName>
                                        </p:attrNameLst>
                                      </p:cBhvr>
                                    </p:animMotion>
                                  </p:childTnLst>
                                </p:cTn>
                              </p:par>
                            </p:childTnLst>
                          </p:cTn>
                        </p:par>
                        <p:par>
                          <p:cTn id="113" fill="hold">
                            <p:stCondLst>
                              <p:cond delay="500"/>
                            </p:stCondLst>
                            <p:childTnLst>
                              <p:par>
                                <p:cTn id="114" presetID="12" presetClass="entr" presetSubtype="1" fill="hold" grpId="0" nodeType="afterEffect">
                                  <p:stCondLst>
                                    <p:cond delay="0"/>
                                  </p:stCondLst>
                                  <p:childTnLst>
                                    <p:set>
                                      <p:cBhvr>
                                        <p:cTn id="115" dur="1" fill="hold">
                                          <p:stCondLst>
                                            <p:cond delay="0"/>
                                          </p:stCondLst>
                                        </p:cTn>
                                        <p:tgtEl>
                                          <p:spTgt spid="73"/>
                                        </p:tgtEl>
                                        <p:attrNameLst>
                                          <p:attrName>style.visibility</p:attrName>
                                        </p:attrNameLst>
                                      </p:cBhvr>
                                      <p:to>
                                        <p:strVal val="visible"/>
                                      </p:to>
                                    </p:set>
                                    <p:animEffect transition="in" filter="slide(fromTop)">
                                      <p:cBhvr>
                                        <p:cTn id="116" dur="500"/>
                                        <p:tgtEl>
                                          <p:spTgt spid="73"/>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xit" presetSubtype="1" fill="hold" grpId="1" nodeType="clickEffect">
                                  <p:stCondLst>
                                    <p:cond delay="0"/>
                                  </p:stCondLst>
                                  <p:childTnLst>
                                    <p:animEffect transition="out" filter="slide(fromTop)">
                                      <p:cBhvr>
                                        <p:cTn id="120" dur="300"/>
                                        <p:tgtEl>
                                          <p:spTgt spid="73"/>
                                        </p:tgtEl>
                                      </p:cBhvr>
                                    </p:animEffect>
                                    <p:set>
                                      <p:cBhvr>
                                        <p:cTn id="121" dur="1" fill="hold">
                                          <p:stCondLst>
                                            <p:cond delay="299"/>
                                          </p:stCondLst>
                                        </p:cTn>
                                        <p:tgtEl>
                                          <p:spTgt spid="73"/>
                                        </p:tgtEl>
                                        <p:attrNameLst>
                                          <p:attrName>style.visibility</p:attrName>
                                        </p:attrNameLst>
                                      </p:cBhvr>
                                      <p:to>
                                        <p:strVal val="hidden"/>
                                      </p:to>
                                    </p:set>
                                  </p:childTnLst>
                                </p:cTn>
                              </p:par>
                              <p:par>
                                <p:cTn id="122" presetID="0" presetClass="path" presetSubtype="0" accel="50000" decel="50000" fill="hold" grpId="1" nodeType="withEffect">
                                  <p:stCondLst>
                                    <p:cond delay="0"/>
                                  </p:stCondLst>
                                  <p:childTnLst>
                                    <p:animMotion origin="layout" path="M 0 0 L 0 0.05255 " pathEditMode="relative" ptsTypes="AA">
                                      <p:cBhvr>
                                        <p:cTn id="123" dur="500" spd="-100000" fill="hold"/>
                                        <p:tgtEl>
                                          <p:spTgt spid="15"/>
                                        </p:tgtEl>
                                        <p:attrNameLst>
                                          <p:attrName>ppt_x</p:attrName>
                                          <p:attrName>ppt_y</p:attrName>
                                        </p:attrNameLst>
                                      </p:cBhvr>
                                    </p:animMotion>
                                  </p:childTnLst>
                                </p:cTn>
                              </p:par>
                            </p:childTnLst>
                          </p:cTn>
                        </p:par>
                        <p:par>
                          <p:cTn id="124" fill="hold">
                            <p:stCondLst>
                              <p:cond delay="500"/>
                            </p:stCondLst>
                            <p:childTnLst>
                              <p:par>
                                <p:cTn id="125" presetID="12" presetClass="entr" presetSubtype="1" fill="hold" grpId="0" nodeType="afterEffect">
                                  <p:stCondLst>
                                    <p:cond delay="0"/>
                                  </p:stCondLst>
                                  <p:childTnLst>
                                    <p:set>
                                      <p:cBhvr>
                                        <p:cTn id="126" dur="1" fill="hold">
                                          <p:stCondLst>
                                            <p:cond delay="0"/>
                                          </p:stCondLst>
                                        </p:cTn>
                                        <p:tgtEl>
                                          <p:spTgt spid="74"/>
                                        </p:tgtEl>
                                        <p:attrNameLst>
                                          <p:attrName>style.visibility</p:attrName>
                                        </p:attrNameLst>
                                      </p:cBhvr>
                                      <p:to>
                                        <p:strVal val="visible"/>
                                      </p:to>
                                    </p:set>
                                    <p:animEffect transition="in" filter="slide(fromTop)">
                                      <p:cBhvr>
                                        <p:cTn id="127" dur="500"/>
                                        <p:tgtEl>
                                          <p:spTgt spid="74"/>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xit" presetSubtype="1" fill="hold" grpId="1" nodeType="clickEffect">
                                  <p:stCondLst>
                                    <p:cond delay="0"/>
                                  </p:stCondLst>
                                  <p:childTnLst>
                                    <p:animEffect transition="out" filter="slide(fromTop)">
                                      <p:cBhvr>
                                        <p:cTn id="131" dur="300"/>
                                        <p:tgtEl>
                                          <p:spTgt spid="74"/>
                                        </p:tgtEl>
                                      </p:cBhvr>
                                    </p:animEffect>
                                    <p:set>
                                      <p:cBhvr>
                                        <p:cTn id="132" dur="1" fill="hold">
                                          <p:stCondLst>
                                            <p:cond delay="299"/>
                                          </p:stCondLst>
                                        </p:cTn>
                                        <p:tgtEl>
                                          <p:spTgt spid="74"/>
                                        </p:tgtEl>
                                        <p:attrNameLst>
                                          <p:attrName>style.visibility</p:attrName>
                                        </p:attrNameLst>
                                      </p:cBhvr>
                                      <p:to>
                                        <p:strVal val="hidden"/>
                                      </p:to>
                                    </p:set>
                                  </p:childTnLst>
                                </p:cTn>
                              </p:par>
                              <p:par>
                                <p:cTn id="133" presetID="0" presetClass="path" presetSubtype="0" accel="50000" decel="50000" fill="hold" grpId="1" nodeType="withEffect">
                                  <p:stCondLst>
                                    <p:cond delay="0"/>
                                  </p:stCondLst>
                                  <p:childTnLst>
                                    <p:animMotion origin="layout" path="M 0 0 L 0 0.05255 " pathEditMode="relative" ptsTypes="AA">
                                      <p:cBhvr>
                                        <p:cTn id="134" dur="500" spd="-100000" fill="hold"/>
                                        <p:tgtEl>
                                          <p:spTgt spid="16"/>
                                        </p:tgtEl>
                                        <p:attrNameLst>
                                          <p:attrName>ppt_x</p:attrName>
                                          <p:attrName>ppt_y</p:attrName>
                                        </p:attrNameLst>
                                      </p:cBhvr>
                                    </p:animMotion>
                                  </p:childTnLst>
                                </p:cTn>
                              </p:par>
                            </p:childTnLst>
                          </p:cTn>
                        </p:par>
                        <p:par>
                          <p:cTn id="135" fill="hold">
                            <p:stCondLst>
                              <p:cond delay="500"/>
                            </p:stCondLst>
                            <p:childTnLst>
                              <p:par>
                                <p:cTn id="136" presetID="12" presetClass="entr" presetSubtype="1" fill="hold" grpId="0" nodeType="afterEffect">
                                  <p:stCondLst>
                                    <p:cond delay="0"/>
                                  </p:stCondLst>
                                  <p:childTnLst>
                                    <p:set>
                                      <p:cBhvr>
                                        <p:cTn id="137" dur="1" fill="hold">
                                          <p:stCondLst>
                                            <p:cond delay="0"/>
                                          </p:stCondLst>
                                        </p:cTn>
                                        <p:tgtEl>
                                          <p:spTgt spid="75"/>
                                        </p:tgtEl>
                                        <p:attrNameLst>
                                          <p:attrName>style.visibility</p:attrName>
                                        </p:attrNameLst>
                                      </p:cBhvr>
                                      <p:to>
                                        <p:strVal val="visible"/>
                                      </p:to>
                                    </p:set>
                                    <p:animEffect transition="in" filter="slide(fromTop)">
                                      <p:cBhvr>
                                        <p:cTn id="1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2" grpId="0"/>
      <p:bldP spid="12"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65" grpId="0"/>
      <p:bldP spid="65" grpId="1"/>
      <p:bldP spid="66" grpId="0"/>
      <p:bldP spid="66" grpId="1"/>
      <p:bldP spid="67" grpId="0"/>
      <p:bldP spid="67" grpId="1"/>
      <p:bldP spid="68" grpId="0"/>
      <p:bldP spid="68" grpId="1"/>
      <p:bldP spid="69" grpId="0"/>
      <p:bldP spid="69" grpId="1"/>
      <p:bldP spid="70" grpId="0"/>
      <p:bldP spid="70" grpId="1"/>
      <p:bldP spid="71" grpId="0"/>
      <p:bldP spid="71" grpId="1"/>
      <p:bldP spid="72" grpId="0"/>
      <p:bldP spid="72" grpId="1"/>
      <p:bldP spid="73" grpId="0"/>
      <p:bldP spid="73" grpId="1"/>
      <p:bldP spid="74" grpId="0"/>
      <p:bldP spid="74" grpId="1"/>
      <p:bldP spid="7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4 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51</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5" name="TextBox 4"/>
          <p:cNvSpPr txBox="1"/>
          <p:nvPr/>
        </p:nvSpPr>
        <p:spPr>
          <a:xfrm>
            <a:off x="467544" y="692696"/>
            <a:ext cx="1298497" cy="369332"/>
          </a:xfrm>
          <a:prstGeom prst="rect">
            <a:avLst/>
          </a:prstGeom>
          <a:noFill/>
        </p:spPr>
        <p:txBody>
          <a:bodyPr wrap="none" rtlCol="0">
            <a:spAutoFit/>
          </a:bodyPr>
          <a:lstStyle/>
          <a:p>
            <a:r>
              <a:rPr kumimoji="1" lang="en-US" altLang="zh-CN" b="1" dirty="0" smtClean="0">
                <a:latin typeface="微软雅黑" pitchFamily="34" charset="-122"/>
                <a:ea typeface="微软雅黑" pitchFamily="34" charset="-122"/>
              </a:rPr>
              <a:t>GOTO </a:t>
            </a:r>
            <a:r>
              <a:rPr kumimoji="1" lang="zh-CN" altLang="en-US" b="1" dirty="0" smtClean="0">
                <a:latin typeface="微软雅黑" pitchFamily="34" charset="-122"/>
                <a:ea typeface="微软雅黑" pitchFamily="34" charset="-122"/>
              </a:rPr>
              <a:t>和</a:t>
            </a:r>
            <a:r>
              <a:rPr lang="en-US" altLang="zh-CN" b="1" dirty="0" smtClean="0">
                <a:latin typeface="微软雅黑" pitchFamily="34" charset="-122"/>
                <a:ea typeface="微软雅黑" pitchFamily="34" charset="-122"/>
              </a:rPr>
              <a:t> :</a:t>
            </a:r>
            <a:endParaRPr kumimoji="1" lang="en-US" altLang="zh-CN" b="1" dirty="0" smtClean="0">
              <a:latin typeface="微软雅黑" pitchFamily="34" charset="-122"/>
              <a:ea typeface="微软雅黑" pitchFamily="34" charset="-122"/>
            </a:endParaRPr>
          </a:p>
        </p:txBody>
      </p:sp>
      <p:sp>
        <p:nvSpPr>
          <p:cNvPr id="9" name="TextBox 8"/>
          <p:cNvSpPr txBox="1"/>
          <p:nvPr/>
        </p:nvSpPr>
        <p:spPr>
          <a:xfrm>
            <a:off x="467545" y="1124745"/>
            <a:ext cx="8424936" cy="4939814"/>
          </a:xfrm>
          <a:prstGeom prst="rect">
            <a:avLst/>
          </a:prstGeom>
          <a:noFill/>
        </p:spPr>
        <p:txBody>
          <a:bodyPr wrap="square" rtlCol="0">
            <a:spAutoFit/>
          </a:bodyPr>
          <a:lstStyle/>
          <a:p>
            <a:pPr>
              <a:lnSpc>
                <a:spcPct val="150000"/>
              </a:lnSpc>
            </a:pPr>
            <a:r>
              <a:rPr lang="en-US" altLang="zh-CN" sz="1400" dirty="0" smtClean="0">
                <a:latin typeface="微软雅黑" pitchFamily="34" charset="-122"/>
                <a:ea typeface="微软雅黑" pitchFamily="34" charset="-122"/>
              </a:rPr>
              <a:t>GOTO</a:t>
            </a:r>
            <a:r>
              <a:rPr lang="zh-CN" altLang="en-US" sz="1400" dirty="0" smtClean="0">
                <a:latin typeface="微软雅黑" pitchFamily="34" charset="-122"/>
                <a:ea typeface="微软雅黑" pitchFamily="34" charset="-122"/>
              </a:rPr>
              <a:t>会点编程的朋友就会知道这是跳转的意思。</a:t>
            </a:r>
            <a:br>
              <a:rPr lang="zh-CN" altLang="en-US"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在批处理中允许以“</a:t>
            </a:r>
            <a:r>
              <a:rPr lang="en-US" altLang="zh-CN" sz="1400" dirty="0" smtClean="0">
                <a:latin typeface="微软雅黑" pitchFamily="34" charset="-122"/>
                <a:ea typeface="微软雅黑" pitchFamily="34" charset="-122"/>
              </a:rPr>
              <a:t>:XXX”</a:t>
            </a:r>
            <a:r>
              <a:rPr lang="zh-CN" altLang="en-US" sz="1400" dirty="0" smtClean="0">
                <a:latin typeface="微软雅黑" pitchFamily="34" charset="-122"/>
                <a:ea typeface="微软雅黑" pitchFamily="34" charset="-122"/>
              </a:rPr>
              <a:t>来构建一个标号，然后用</a:t>
            </a:r>
            <a:r>
              <a:rPr lang="en-US" altLang="zh-CN" sz="1400" dirty="0" smtClean="0">
                <a:latin typeface="微软雅黑" pitchFamily="34" charset="-122"/>
                <a:ea typeface="微软雅黑" pitchFamily="34" charset="-122"/>
              </a:rPr>
              <a:t>GOTO XXX</a:t>
            </a:r>
            <a:r>
              <a:rPr lang="zh-CN" altLang="en-US" sz="1400" dirty="0" smtClean="0">
                <a:latin typeface="微软雅黑" pitchFamily="34" charset="-122"/>
                <a:ea typeface="微软雅黑" pitchFamily="34" charset="-122"/>
              </a:rPr>
              <a:t>跳转到标号</a:t>
            </a:r>
            <a:r>
              <a:rPr lang="en-US" altLang="zh-CN" sz="1400" dirty="0" smtClean="0">
                <a:latin typeface="微软雅黑" pitchFamily="34" charset="-122"/>
                <a:ea typeface="微软雅黑" pitchFamily="34" charset="-122"/>
              </a:rPr>
              <a:t>:XXX</a:t>
            </a:r>
            <a:r>
              <a:rPr lang="zh-CN" altLang="en-US" sz="1400" dirty="0" smtClean="0">
                <a:latin typeface="微软雅黑" pitchFamily="34" charset="-122"/>
                <a:ea typeface="微软雅黑" pitchFamily="34" charset="-122"/>
              </a:rPr>
              <a:t>处，然后执行标号后的命令。</a:t>
            </a:r>
            <a:br>
              <a:rPr lang="zh-CN" altLang="en-US"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例：</a:t>
            </a:r>
            <a:br>
              <a:rPr lang="zh-CN" altLang="en-US" sz="1400" dirty="0" smtClean="0">
                <a:latin typeface="微软雅黑" pitchFamily="34" charset="-122"/>
                <a:ea typeface="微软雅黑" pitchFamily="34" charset="-122"/>
              </a:rPr>
            </a:br>
            <a:r>
              <a:rPr lang="en-US" altLang="zh-CN" sz="1400" dirty="0" smtClean="0">
                <a:latin typeface="微软雅黑" pitchFamily="34" charset="-122"/>
                <a:ea typeface="微软雅黑" pitchFamily="34" charset="-122"/>
              </a:rPr>
              <a:t>if {%1}=={} </a:t>
            </a:r>
            <a:r>
              <a:rPr lang="en-US" altLang="zh-CN" sz="1400" dirty="0" err="1" smtClean="0">
                <a:latin typeface="微软雅黑" pitchFamily="34" charset="-122"/>
                <a:ea typeface="微软雅黑" pitchFamily="34" charset="-122"/>
              </a:rPr>
              <a:t>goto</a:t>
            </a:r>
            <a:r>
              <a:rPr lang="en-US" altLang="zh-CN" sz="1400" dirty="0" smtClean="0">
                <a:latin typeface="微软雅黑" pitchFamily="34" charset="-122"/>
                <a:ea typeface="微软雅黑" pitchFamily="34" charset="-122"/>
              </a:rPr>
              <a:t> </a:t>
            </a:r>
            <a:r>
              <a:rPr lang="en-US" altLang="zh-CN" sz="1400" dirty="0" err="1" smtClean="0">
                <a:latin typeface="微软雅黑" pitchFamily="34" charset="-122"/>
                <a:ea typeface="微软雅黑" pitchFamily="34" charset="-122"/>
              </a:rPr>
              <a:t>noparms</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en-US" altLang="zh-CN" sz="1400" dirty="0" smtClean="0">
                <a:latin typeface="微软雅黑" pitchFamily="34" charset="-122"/>
                <a:ea typeface="微软雅黑" pitchFamily="34" charset="-122"/>
              </a:rPr>
              <a:t>if "%2"=="" </a:t>
            </a:r>
            <a:r>
              <a:rPr lang="en-US" altLang="zh-CN" sz="1400" dirty="0" err="1" smtClean="0">
                <a:latin typeface="微软雅黑" pitchFamily="34" charset="-122"/>
                <a:ea typeface="微软雅黑" pitchFamily="34" charset="-122"/>
              </a:rPr>
              <a:t>goto</a:t>
            </a:r>
            <a:r>
              <a:rPr lang="en-US" altLang="zh-CN" sz="1400" dirty="0" smtClean="0">
                <a:latin typeface="微软雅黑" pitchFamily="34" charset="-122"/>
                <a:ea typeface="微软雅黑" pitchFamily="34" charset="-122"/>
              </a:rPr>
              <a:t> </a:t>
            </a:r>
            <a:r>
              <a:rPr lang="en-US" altLang="zh-CN" sz="1400" dirty="0" err="1" smtClean="0">
                <a:latin typeface="微软雅黑" pitchFamily="34" charset="-122"/>
                <a:ea typeface="微软雅黑" pitchFamily="34" charset="-122"/>
              </a:rPr>
              <a:t>noparms</a:t>
            </a:r>
            <a:endParaRPr lang="en-US" altLang="zh-CN" sz="1400" dirty="0" smtClean="0">
              <a:latin typeface="微软雅黑" pitchFamily="34" charset="-122"/>
              <a:ea typeface="微软雅黑" pitchFamily="34" charset="-122"/>
            </a:endParaRPr>
          </a:p>
          <a:p>
            <a:pPr>
              <a:lnSpc>
                <a:spcPct val="150000"/>
              </a:lnSpc>
            </a:pPr>
            <a:r>
              <a:rPr lang="zh-CN" altLang="en-US" sz="1400" dirty="0" smtClean="0">
                <a:latin typeface="微软雅黑" pitchFamily="34" charset="-122"/>
                <a:ea typeface="微软雅黑" pitchFamily="34" charset="-122"/>
              </a:rPr>
              <a:t>标签的名字可以随便起，但是最好是有意义的字符串啦，前加个冒号用来表示这个字符串是标签，</a:t>
            </a:r>
            <a:r>
              <a:rPr lang="en-US" altLang="zh-CN" sz="1400" dirty="0" err="1" smtClean="0">
                <a:latin typeface="微软雅黑" pitchFamily="34" charset="-122"/>
                <a:ea typeface="微软雅黑" pitchFamily="34" charset="-122"/>
              </a:rPr>
              <a:t>goto</a:t>
            </a:r>
            <a:endParaRPr lang="en-US" altLang="zh-CN" sz="1400" dirty="0" smtClean="0">
              <a:latin typeface="微软雅黑" pitchFamily="34" charset="-122"/>
              <a:ea typeface="微软雅黑" pitchFamily="34" charset="-122"/>
            </a:endParaRPr>
          </a:p>
          <a:p>
            <a:pPr>
              <a:lnSpc>
                <a:spcPct val="150000"/>
              </a:lnSpc>
            </a:pPr>
            <a:r>
              <a:rPr lang="zh-CN" altLang="en-US" sz="1400" dirty="0" smtClean="0">
                <a:latin typeface="微软雅黑" pitchFamily="34" charset="-122"/>
                <a:ea typeface="微软雅黑" pitchFamily="34" charset="-122"/>
              </a:rPr>
              <a:t>命令就是根据这个冒号（</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）来寻找下一步跳到到那里。最好有一些说明这样你别人看起来才会理解你的</a:t>
            </a:r>
          </a:p>
          <a:p>
            <a:pPr>
              <a:lnSpc>
                <a:spcPct val="150000"/>
              </a:lnSpc>
            </a:pPr>
            <a:r>
              <a:rPr lang="zh-CN" altLang="en-US" sz="1400" dirty="0" smtClean="0">
                <a:latin typeface="微软雅黑" pitchFamily="34" charset="-122"/>
                <a:ea typeface="微软雅黑" pitchFamily="34" charset="-122"/>
              </a:rPr>
              <a:t>意图啊。例如</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
            </a:r>
            <a:br>
              <a:rPr lang="zh-CN" altLang="en-US" sz="1400" dirty="0" smtClean="0">
                <a:latin typeface="微软雅黑" pitchFamily="34" charset="-122"/>
                <a:ea typeface="微软雅黑" pitchFamily="34" charset="-122"/>
              </a:rPr>
            </a:br>
            <a:r>
              <a:rPr lang="en-US" altLang="zh-CN" sz="1400" dirty="0" smtClean="0">
                <a:latin typeface="微软雅黑" pitchFamily="34" charset="-122"/>
                <a:ea typeface="微软雅黑" pitchFamily="34" charset="-122"/>
              </a:rPr>
              <a:t>@echo off</a:t>
            </a:r>
            <a:br>
              <a:rPr lang="en-US" altLang="zh-CN" sz="1400" dirty="0" smtClean="0">
                <a:latin typeface="微软雅黑" pitchFamily="34" charset="-122"/>
                <a:ea typeface="微软雅黑" pitchFamily="34" charset="-122"/>
              </a:rPr>
            </a:br>
            <a:r>
              <a:rPr lang="en-US" altLang="zh-CN" sz="1400" dirty="0" smtClean="0">
                <a:latin typeface="微软雅黑" pitchFamily="34" charset="-122"/>
                <a:ea typeface="微软雅黑" pitchFamily="34" charset="-122"/>
              </a:rPr>
              <a:t>:start</a:t>
            </a:r>
            <a:br>
              <a:rPr lang="en-US" altLang="zh-CN" sz="1400" dirty="0" smtClean="0">
                <a:latin typeface="微软雅黑" pitchFamily="34" charset="-122"/>
                <a:ea typeface="微软雅黑" pitchFamily="34" charset="-122"/>
              </a:rPr>
            </a:br>
            <a:r>
              <a:rPr lang="en-US" altLang="zh-CN" sz="1400" dirty="0" smtClean="0">
                <a:latin typeface="微软雅黑" pitchFamily="34" charset="-122"/>
                <a:ea typeface="微软雅黑" pitchFamily="34" charset="-122"/>
              </a:rPr>
              <a:t>set /a </a:t>
            </a:r>
            <a:r>
              <a:rPr lang="en-US" altLang="zh-CN" sz="1400" dirty="0" err="1" smtClean="0">
                <a:latin typeface="微软雅黑" pitchFamily="34" charset="-122"/>
                <a:ea typeface="微软雅黑" pitchFamily="34" charset="-122"/>
              </a:rPr>
              <a:t>var</a:t>
            </a:r>
            <a:r>
              <a:rPr lang="en-US" altLang="zh-CN" sz="1400" dirty="0" smtClean="0">
                <a:latin typeface="微软雅黑" pitchFamily="34" charset="-122"/>
                <a:ea typeface="微软雅黑" pitchFamily="34" charset="-122"/>
              </a:rPr>
              <a:t>+=1</a:t>
            </a:r>
            <a:br>
              <a:rPr lang="en-US" altLang="zh-CN" sz="1400" dirty="0" smtClean="0">
                <a:latin typeface="微软雅黑" pitchFamily="34" charset="-122"/>
                <a:ea typeface="微软雅黑" pitchFamily="34" charset="-122"/>
              </a:rPr>
            </a:br>
            <a:r>
              <a:rPr lang="en-US" altLang="zh-CN" sz="1400" dirty="0" smtClean="0">
                <a:latin typeface="微软雅黑" pitchFamily="34" charset="-122"/>
                <a:ea typeface="微软雅黑" pitchFamily="34" charset="-122"/>
              </a:rPr>
              <a:t>echo %</a:t>
            </a:r>
            <a:r>
              <a:rPr lang="en-US" altLang="zh-CN" sz="1400" dirty="0" err="1" smtClean="0">
                <a:latin typeface="微软雅黑" pitchFamily="34" charset="-122"/>
                <a:ea typeface="微软雅黑" pitchFamily="34" charset="-122"/>
              </a:rPr>
              <a:t>var</a:t>
            </a:r>
            <a:r>
              <a:rPr lang="en-US" altLang="zh-CN" sz="1400" dirty="0" smtClean="0">
                <a:latin typeface="微软雅黑" pitchFamily="34" charset="-122"/>
                <a:ea typeface="微软雅黑" pitchFamily="34" charset="-122"/>
              </a:rPr>
              <a:t>%</a:t>
            </a:r>
            <a:br>
              <a:rPr lang="en-US" altLang="zh-CN" sz="1400" dirty="0" smtClean="0">
                <a:latin typeface="微软雅黑" pitchFamily="34" charset="-122"/>
                <a:ea typeface="微软雅黑" pitchFamily="34" charset="-122"/>
              </a:rPr>
            </a:br>
            <a:r>
              <a:rPr lang="en-US" altLang="zh-CN" sz="1400" dirty="0" smtClean="0">
                <a:latin typeface="微软雅黑" pitchFamily="34" charset="-122"/>
                <a:ea typeface="微软雅黑" pitchFamily="34" charset="-122"/>
              </a:rPr>
              <a:t>if %</a:t>
            </a:r>
            <a:r>
              <a:rPr lang="en-US" altLang="zh-CN" sz="1400" dirty="0" err="1" smtClean="0">
                <a:latin typeface="微软雅黑" pitchFamily="34" charset="-122"/>
                <a:ea typeface="微软雅黑" pitchFamily="34" charset="-122"/>
              </a:rPr>
              <a:t>var</a:t>
            </a:r>
            <a:r>
              <a:rPr lang="en-US" altLang="zh-CN" sz="1400" dirty="0" smtClean="0">
                <a:latin typeface="微软雅黑" pitchFamily="34" charset="-122"/>
                <a:ea typeface="微软雅黑" pitchFamily="34" charset="-122"/>
              </a:rPr>
              <a:t>% </a:t>
            </a:r>
            <a:r>
              <a:rPr lang="en-US" altLang="zh-CN" sz="1400" dirty="0" err="1" smtClean="0">
                <a:latin typeface="微软雅黑" pitchFamily="34" charset="-122"/>
                <a:ea typeface="微软雅黑" pitchFamily="34" charset="-122"/>
              </a:rPr>
              <a:t>leq</a:t>
            </a:r>
            <a:r>
              <a:rPr lang="en-US" altLang="zh-CN" sz="1400" dirty="0" smtClean="0">
                <a:latin typeface="微软雅黑" pitchFamily="34" charset="-122"/>
                <a:ea typeface="微软雅黑" pitchFamily="34" charset="-122"/>
              </a:rPr>
              <a:t> 3 GOTO start</a:t>
            </a:r>
            <a:br>
              <a:rPr lang="en-US" altLang="zh-CN" sz="1400" dirty="0" smtClean="0">
                <a:latin typeface="微软雅黑" pitchFamily="34" charset="-122"/>
                <a:ea typeface="微软雅黑" pitchFamily="34" charset="-122"/>
              </a:rPr>
            </a:br>
            <a:r>
              <a:rPr lang="en-US" altLang="zh-CN" sz="1400" dirty="0" smtClean="0">
                <a:latin typeface="微软雅黑" pitchFamily="34" charset="-122"/>
                <a:ea typeface="微软雅黑" pitchFamily="34" charset="-122"/>
              </a:rPr>
              <a:t>pause</a:t>
            </a:r>
          </a:p>
        </p:txBody>
      </p:sp>
    </p:spTree>
    <p:extLst>
      <p:ext uri="{BB962C8B-B14F-4D97-AF65-F5344CB8AC3E}">
        <p14:creationId xmlns:p14="http://schemas.microsoft.com/office/powerpoint/2010/main" val="38619696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444208" y="1052736"/>
            <a:ext cx="1876425" cy="2514600"/>
          </a:xfrm>
          <a:prstGeom prst="rect">
            <a:avLst/>
          </a:prstGeom>
          <a:noFill/>
          <a:ln w="9525">
            <a:noFill/>
            <a:miter lim="800000"/>
            <a:headEnd/>
            <a:tailEnd/>
          </a:ln>
        </p:spPr>
      </p:pic>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4 ways of </a:t>
            </a:r>
            <a:r>
              <a:rPr lang="en-US" altLang="zh-CN" sz="1200" b="1" i="1" dirty="0">
                <a:solidFill>
                  <a:schemeClr val="tx1">
                    <a:lumMod val="50000"/>
                    <a:lumOff val="50000"/>
                  </a:schemeClr>
                </a:solidFill>
                <a:latin typeface="Tahoma" pitchFamily="34" charset="0"/>
                <a:cs typeface="Tahoma" pitchFamily="34" charset="0"/>
              </a:rPr>
              <a:t>for</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52</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6</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6" name="椭圆形标注 5"/>
          <p:cNvSpPr/>
          <p:nvPr/>
        </p:nvSpPr>
        <p:spPr>
          <a:xfrm>
            <a:off x="2051720" y="548680"/>
            <a:ext cx="4464496" cy="864096"/>
          </a:xfrm>
          <a:prstGeom prst="wedgeEllipseCallout">
            <a:avLst>
              <a:gd name="adj1" fmla="val 51766"/>
              <a:gd name="adj2" fmla="val 56282"/>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600" dirty="0" smtClean="0">
                <a:solidFill>
                  <a:schemeClr val="tx1"/>
                </a:solidFill>
                <a:latin typeface="微软雅黑" pitchFamily="34" charset="-122"/>
                <a:ea typeface="微软雅黑" pitchFamily="34" charset="-122"/>
              </a:rPr>
              <a:t>等等</a:t>
            </a:r>
            <a:r>
              <a:rPr kumimoji="1" lang="en-US" altLang="zh-CN" sz="1600" dirty="0" smtClean="0">
                <a:solidFill>
                  <a:schemeClr val="tx1"/>
                </a:solidFill>
                <a:latin typeface="微软雅黑" pitchFamily="34" charset="-122"/>
                <a:ea typeface="微软雅黑" pitchFamily="34" charset="-122"/>
              </a:rPr>
              <a:t>,</a:t>
            </a:r>
            <a:r>
              <a:rPr kumimoji="1" lang="zh-CN" altLang="en-US" sz="1600" dirty="0" smtClean="0">
                <a:solidFill>
                  <a:schemeClr val="tx1"/>
                </a:solidFill>
                <a:latin typeface="微软雅黑" pitchFamily="34" charset="-122"/>
                <a:ea typeface="微软雅黑" pitchFamily="34" charset="-122"/>
              </a:rPr>
              <a:t>我刚刚好像看到了一个类似循环的效果</a:t>
            </a:r>
            <a:endParaRPr kumimoji="1" lang="zh-CN" altLang="en-US" sz="1600" dirty="0">
              <a:solidFill>
                <a:schemeClr val="tx1"/>
              </a:solidFill>
              <a:latin typeface="微软雅黑" pitchFamily="34" charset="-122"/>
              <a:ea typeface="微软雅黑" pitchFamily="34" charset="-122"/>
            </a:endParaRPr>
          </a:p>
        </p:txBody>
      </p:sp>
      <p:sp>
        <p:nvSpPr>
          <p:cNvPr id="8" name="TextBox 7"/>
          <p:cNvSpPr txBox="1"/>
          <p:nvPr/>
        </p:nvSpPr>
        <p:spPr>
          <a:xfrm>
            <a:off x="683568" y="2060848"/>
            <a:ext cx="5328592" cy="738664"/>
          </a:xfrm>
          <a:prstGeom prst="rect">
            <a:avLst/>
          </a:prstGeom>
          <a:noFill/>
        </p:spPr>
        <p:txBody>
          <a:bodyPr wrap="square" rtlCol="0">
            <a:spAutoFit/>
          </a:bodyPr>
          <a:lstStyle/>
          <a:p>
            <a:pPr>
              <a:lnSpc>
                <a:spcPct val="150000"/>
              </a:lnSpc>
            </a:pPr>
            <a:r>
              <a:rPr kumimoji="1" lang="zh-CN" altLang="en-US" sz="1400" dirty="0" smtClean="0">
                <a:latin typeface="微软雅黑" pitchFamily="34" charset="-122"/>
                <a:ea typeface="微软雅黑" pitchFamily="34" charset="-122"/>
              </a:rPr>
              <a:t>没错</a:t>
            </a:r>
            <a:r>
              <a:rPr lang="zh-CN" altLang="en-US" sz="1400" dirty="0" smtClean="0">
                <a:latin typeface="微软雅黑" pitchFamily="34" charset="-122"/>
                <a:ea typeface="微软雅黑" pitchFamily="34" charset="-122"/>
              </a:rPr>
              <a:t>，我们可以通过：和 </a:t>
            </a:r>
            <a:r>
              <a:rPr lang="en-US" altLang="zh-CN" sz="1400" dirty="0" err="1" smtClean="0">
                <a:latin typeface="微软雅黑" pitchFamily="34" charset="-122"/>
                <a:ea typeface="微软雅黑" pitchFamily="34" charset="-122"/>
              </a:rPr>
              <a:t>Goto</a:t>
            </a:r>
            <a:r>
              <a:rPr lang="zh-CN" altLang="en-US" sz="1400" dirty="0" smtClean="0">
                <a:latin typeface="微软雅黑" pitchFamily="34" charset="-122"/>
                <a:ea typeface="微软雅黑" pitchFamily="34" charset="-122"/>
              </a:rPr>
              <a:t>命令，实现一个完整的条件循环结构，类似于</a:t>
            </a:r>
            <a:r>
              <a:rPr lang="en-US" altLang="zh-CN" sz="1400" dirty="0" smtClean="0">
                <a:latin typeface="微软雅黑" pitchFamily="34" charset="-122"/>
                <a:ea typeface="微软雅黑" pitchFamily="34" charset="-122"/>
              </a:rPr>
              <a:t>while</a:t>
            </a:r>
            <a:r>
              <a:rPr lang="zh-CN" altLang="en-US" sz="1400" dirty="0" smtClean="0">
                <a:latin typeface="微软雅黑" pitchFamily="34" charset="-122"/>
                <a:ea typeface="微软雅黑" pitchFamily="34" charset="-122"/>
              </a:rPr>
              <a:t>，让我们用一个清晰的例子看下应该怎么做：</a:t>
            </a:r>
            <a:endParaRPr kumimoji="1" lang="zh-CN" altLang="en-US" sz="1400" dirty="0" smtClean="0">
              <a:latin typeface="微软雅黑" pitchFamily="34" charset="-122"/>
              <a:ea typeface="微软雅黑" pitchFamily="34" charset="-122"/>
            </a:endParaRPr>
          </a:p>
        </p:txBody>
      </p:sp>
      <p:sp>
        <p:nvSpPr>
          <p:cNvPr id="9" name="TextBox 8"/>
          <p:cNvSpPr txBox="1"/>
          <p:nvPr/>
        </p:nvSpPr>
        <p:spPr>
          <a:xfrm>
            <a:off x="1115616" y="3645024"/>
            <a:ext cx="3381567" cy="2308324"/>
          </a:xfrm>
          <a:prstGeom prst="rect">
            <a:avLst/>
          </a:prstGeom>
          <a:noFill/>
        </p:spPr>
        <p:txBody>
          <a:bodyPr wrap="square" rtlCol="0">
            <a:spAutoFit/>
          </a:bodyPr>
          <a:lstStyle/>
          <a:p>
            <a:pPr>
              <a:lnSpc>
                <a:spcPct val="150000"/>
              </a:lnSpc>
            </a:pPr>
            <a:r>
              <a:rPr lang="en-US" altLang="zh-CN" sz="1600" b="1" dirty="0" smtClean="0">
                <a:latin typeface="微软雅黑" pitchFamily="34" charset="-122"/>
                <a:ea typeface="微软雅黑" pitchFamily="34" charset="-122"/>
              </a:rPr>
              <a:t>set </a:t>
            </a:r>
            <a:r>
              <a:rPr lang="en-US" altLang="zh-CN" sz="1600" b="1" dirty="0" err="1" smtClean="0">
                <a:latin typeface="微软雅黑" pitchFamily="34" charset="-122"/>
                <a:ea typeface="微软雅黑" pitchFamily="34" charset="-122"/>
              </a:rPr>
              <a:t>var</a:t>
            </a:r>
            <a:r>
              <a:rPr lang="en-US" altLang="zh-CN" sz="1600" b="1" dirty="0" smtClean="0">
                <a:latin typeface="微软雅黑" pitchFamily="34" charset="-122"/>
                <a:ea typeface="微软雅黑" pitchFamily="34" charset="-122"/>
              </a:rPr>
              <a:t>=0</a:t>
            </a:r>
          </a:p>
          <a:p>
            <a:pPr>
              <a:lnSpc>
                <a:spcPct val="150000"/>
              </a:lnSpc>
            </a:pPr>
            <a:r>
              <a:rPr lang="en-US" altLang="zh-CN" sz="1600" b="1" dirty="0" smtClean="0">
                <a:latin typeface="微软雅黑" pitchFamily="34" charset="-122"/>
                <a:ea typeface="微软雅黑" pitchFamily="34" charset="-122"/>
              </a:rPr>
              <a:t>:</a:t>
            </a:r>
            <a:r>
              <a:rPr kumimoji="1" lang="en-US" altLang="zh-CN" sz="1600" b="1" dirty="0" smtClean="0">
                <a:latin typeface="微软雅黑" pitchFamily="34" charset="-122"/>
                <a:ea typeface="微软雅黑" pitchFamily="34" charset="-122"/>
              </a:rPr>
              <a:t>continue</a:t>
            </a:r>
          </a:p>
          <a:p>
            <a:pPr>
              <a:lnSpc>
                <a:spcPct val="150000"/>
              </a:lnSpc>
            </a:pPr>
            <a:r>
              <a:rPr lang="en-US" altLang="zh-CN" sz="1600" b="1" dirty="0" smtClean="0">
                <a:latin typeface="微软雅黑" pitchFamily="34" charset="-122"/>
                <a:ea typeface="微软雅黑" pitchFamily="34" charset="-122"/>
              </a:rPr>
              <a:t>set /a </a:t>
            </a:r>
            <a:r>
              <a:rPr lang="en-US" altLang="zh-CN" sz="1600" b="1" dirty="0" err="1" smtClean="0">
                <a:latin typeface="微软雅黑" pitchFamily="34" charset="-122"/>
                <a:ea typeface="微软雅黑" pitchFamily="34" charset="-122"/>
              </a:rPr>
              <a:t>var</a:t>
            </a:r>
            <a:r>
              <a:rPr lang="en-US" altLang="zh-CN" sz="1600" b="1" dirty="0" smtClean="0">
                <a:latin typeface="微软雅黑" pitchFamily="34" charset="-122"/>
                <a:ea typeface="微软雅黑" pitchFamily="34" charset="-122"/>
              </a:rPr>
              <a:t>+=1</a:t>
            </a:r>
          </a:p>
          <a:p>
            <a:pPr>
              <a:lnSpc>
                <a:spcPct val="150000"/>
              </a:lnSpc>
            </a:pPr>
            <a:r>
              <a:rPr lang="en-US" altLang="zh-CN" sz="1600" b="1" dirty="0" err="1" smtClean="0">
                <a:latin typeface="微软雅黑" pitchFamily="34" charset="-122"/>
                <a:ea typeface="微软雅黑" pitchFamily="34" charset="-122"/>
              </a:rPr>
              <a:t>e</a:t>
            </a:r>
            <a:r>
              <a:rPr kumimoji="1" lang="en-US" altLang="zh-CN" sz="1600" b="1" dirty="0" err="1" smtClean="0">
                <a:latin typeface="微软雅黑" pitchFamily="34" charset="-122"/>
                <a:ea typeface="微软雅黑" pitchFamily="34" charset="-122"/>
              </a:rPr>
              <a:t>hco</a:t>
            </a:r>
            <a:r>
              <a:rPr kumimoji="1" lang="en-US" altLang="zh-CN" sz="1600" b="1" dirty="0" smtClean="0">
                <a:latin typeface="微软雅黑" pitchFamily="34" charset="-122"/>
                <a:ea typeface="微软雅黑" pitchFamily="34" charset="-122"/>
              </a:rPr>
              <a:t> </a:t>
            </a:r>
            <a:r>
              <a:rPr kumimoji="1" lang="zh-CN" altLang="en-US" sz="1600" b="1" dirty="0" smtClean="0">
                <a:latin typeface="微软雅黑" pitchFamily="34" charset="-122"/>
                <a:ea typeface="微软雅黑" pitchFamily="34" charset="-122"/>
              </a:rPr>
              <a:t>第</a:t>
            </a:r>
            <a:r>
              <a:rPr lang="en-US" altLang="zh-CN" sz="1600" b="1" dirty="0" smtClean="0">
                <a:latin typeface="微软雅黑" pitchFamily="34" charset="-122"/>
                <a:ea typeface="微软雅黑" pitchFamily="34" charset="-122"/>
              </a:rPr>
              <a:t>%</a:t>
            </a:r>
            <a:r>
              <a:rPr lang="en-US" altLang="zh-CN" sz="1600" b="1" dirty="0" err="1" smtClean="0">
                <a:latin typeface="微软雅黑" pitchFamily="34" charset="-122"/>
                <a:ea typeface="微软雅黑" pitchFamily="34" charset="-122"/>
              </a:rPr>
              <a:t>var</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次循环</a:t>
            </a:r>
            <a:endParaRPr lang="en-US" altLang="zh-CN" sz="1600" b="1" dirty="0" smtClean="0">
              <a:latin typeface="微软雅黑" pitchFamily="34" charset="-122"/>
              <a:ea typeface="微软雅黑" pitchFamily="34" charset="-122"/>
            </a:endParaRPr>
          </a:p>
          <a:p>
            <a:pPr>
              <a:lnSpc>
                <a:spcPct val="150000"/>
              </a:lnSpc>
            </a:pPr>
            <a:r>
              <a:rPr lang="en-US" altLang="zh-CN" sz="1600" b="1" dirty="0" smtClean="0">
                <a:latin typeface="微软雅黑" pitchFamily="34" charset="-122"/>
                <a:ea typeface="微软雅黑" pitchFamily="34" charset="-122"/>
              </a:rPr>
              <a:t>i</a:t>
            </a:r>
            <a:r>
              <a:rPr kumimoji="1" lang="en-US" altLang="zh-CN" sz="1600" b="1" dirty="0" smtClean="0">
                <a:latin typeface="微软雅黑" pitchFamily="34" charset="-122"/>
                <a:ea typeface="微软雅黑" pitchFamily="34" charset="-122"/>
              </a:rPr>
              <a:t>f %</a:t>
            </a:r>
            <a:r>
              <a:rPr kumimoji="1" lang="en-US" altLang="zh-CN" sz="1600" b="1" dirty="0" err="1" smtClean="0">
                <a:latin typeface="微软雅黑" pitchFamily="34" charset="-122"/>
                <a:ea typeface="微软雅黑" pitchFamily="34" charset="-122"/>
              </a:rPr>
              <a:t>var</a:t>
            </a:r>
            <a:r>
              <a:rPr kumimoji="1" lang="en-US" altLang="zh-CN" sz="1600" b="1" dirty="0" smtClean="0">
                <a:latin typeface="微软雅黑" pitchFamily="34" charset="-122"/>
                <a:ea typeface="微软雅黑" pitchFamily="34" charset="-122"/>
              </a:rPr>
              <a:t>% </a:t>
            </a:r>
            <a:r>
              <a:rPr kumimoji="1" lang="en-US" altLang="zh-CN" sz="1600" b="1" dirty="0" err="1" smtClean="0">
                <a:latin typeface="微软雅黑" pitchFamily="34" charset="-122"/>
                <a:ea typeface="微软雅黑" pitchFamily="34" charset="-122"/>
              </a:rPr>
              <a:t>lss</a:t>
            </a:r>
            <a:r>
              <a:rPr kumimoji="1" lang="en-US" altLang="zh-CN" sz="1600" b="1" dirty="0" smtClean="0">
                <a:latin typeface="微软雅黑" pitchFamily="34" charset="-122"/>
                <a:ea typeface="微软雅黑" pitchFamily="34" charset="-122"/>
              </a:rPr>
              <a:t> 100 </a:t>
            </a:r>
            <a:r>
              <a:rPr kumimoji="1" lang="en-US" altLang="zh-CN" sz="1600" b="1" dirty="0" err="1" smtClean="0">
                <a:latin typeface="微软雅黑" pitchFamily="34" charset="-122"/>
                <a:ea typeface="微软雅黑" pitchFamily="34" charset="-122"/>
              </a:rPr>
              <a:t>goto</a:t>
            </a:r>
            <a:r>
              <a:rPr kumimoji="1" lang="en-US" altLang="zh-CN" sz="1600" b="1" dirty="0" smtClean="0">
                <a:latin typeface="微软雅黑" pitchFamily="34" charset="-122"/>
                <a:ea typeface="微软雅黑" pitchFamily="34" charset="-122"/>
              </a:rPr>
              <a:t> continue</a:t>
            </a:r>
          </a:p>
          <a:p>
            <a:pPr>
              <a:lnSpc>
                <a:spcPct val="150000"/>
              </a:lnSpc>
            </a:pPr>
            <a:r>
              <a:rPr lang="en-US" altLang="zh-CN" sz="1600" b="1" dirty="0" smtClean="0">
                <a:latin typeface="微软雅黑" pitchFamily="34" charset="-122"/>
                <a:ea typeface="微软雅黑" pitchFamily="34" charset="-122"/>
              </a:rPr>
              <a:t>echo </a:t>
            </a:r>
            <a:r>
              <a:rPr lang="zh-CN" altLang="en-US" sz="1600" b="1" dirty="0" smtClean="0">
                <a:latin typeface="微软雅黑" pitchFamily="34" charset="-122"/>
                <a:ea typeface="微软雅黑" pitchFamily="34" charset="-122"/>
              </a:rPr>
              <a:t>循环结束</a:t>
            </a:r>
            <a:endParaRPr kumimoji="1" lang="zh-CN" altLang="en-US" sz="1600" b="1" dirty="0" smtClean="0">
              <a:latin typeface="微软雅黑" pitchFamily="34" charset="-122"/>
              <a:ea typeface="微软雅黑" pitchFamily="34" charset="-122"/>
            </a:endParaRPr>
          </a:p>
        </p:txBody>
      </p:sp>
      <p:sp>
        <p:nvSpPr>
          <p:cNvPr id="10" name="TextBox 9"/>
          <p:cNvSpPr txBox="1"/>
          <p:nvPr/>
        </p:nvSpPr>
        <p:spPr>
          <a:xfrm>
            <a:off x="5004048" y="3645024"/>
            <a:ext cx="3087127" cy="2308324"/>
          </a:xfrm>
          <a:prstGeom prst="rect">
            <a:avLst/>
          </a:prstGeom>
          <a:noFill/>
        </p:spPr>
        <p:txBody>
          <a:bodyPr wrap="none" rtlCol="0">
            <a:spAutoFit/>
          </a:bodyPr>
          <a:lstStyle/>
          <a:p>
            <a:pPr>
              <a:lnSpc>
                <a:spcPct val="150000"/>
              </a:lnSpc>
            </a:pPr>
            <a:r>
              <a:rPr lang="en-US" altLang="zh-CN" sz="1600" b="1" dirty="0" err="1" smtClean="0">
                <a:latin typeface="微软雅黑" pitchFamily="34" charset="-122"/>
                <a:ea typeface="微软雅黑" pitchFamily="34" charset="-122"/>
              </a:rPr>
              <a:t>int</a:t>
            </a:r>
            <a:r>
              <a:rPr lang="en-US" altLang="zh-CN" sz="1600" b="1" dirty="0" smtClean="0">
                <a:latin typeface="微软雅黑" pitchFamily="34" charset="-122"/>
                <a:ea typeface="微软雅黑" pitchFamily="34" charset="-122"/>
              </a:rPr>
              <a:t> </a:t>
            </a:r>
            <a:r>
              <a:rPr lang="en-US" altLang="zh-CN" sz="1600" b="1" dirty="0" err="1" smtClean="0">
                <a:latin typeface="微软雅黑" pitchFamily="34" charset="-122"/>
                <a:ea typeface="微软雅黑" pitchFamily="34" charset="-122"/>
              </a:rPr>
              <a:t>var</a:t>
            </a:r>
            <a:r>
              <a:rPr lang="en-US" altLang="zh-CN" sz="1600" b="1" dirty="0" smtClean="0">
                <a:latin typeface="微软雅黑" pitchFamily="34" charset="-122"/>
                <a:ea typeface="微软雅黑" pitchFamily="34" charset="-122"/>
              </a:rPr>
              <a:t>=0</a:t>
            </a:r>
          </a:p>
          <a:p>
            <a:pPr>
              <a:lnSpc>
                <a:spcPct val="150000"/>
              </a:lnSpc>
            </a:pPr>
            <a:r>
              <a:rPr lang="en-US" altLang="zh-CN" sz="1600" b="1" dirty="0" smtClean="0">
                <a:latin typeface="微软雅黑" pitchFamily="34" charset="-122"/>
                <a:ea typeface="微软雅黑" pitchFamily="34" charset="-122"/>
              </a:rPr>
              <a:t>While (</a:t>
            </a:r>
            <a:r>
              <a:rPr lang="en-US" altLang="zh-CN" sz="1600" b="1" dirty="0" err="1" smtClean="0">
                <a:latin typeface="微软雅黑" pitchFamily="34" charset="-122"/>
                <a:ea typeface="微软雅黑" pitchFamily="34" charset="-122"/>
              </a:rPr>
              <a:t>var</a:t>
            </a:r>
            <a:r>
              <a:rPr lang="en-US" altLang="zh-CN" sz="1600" b="1" dirty="0" smtClean="0">
                <a:latin typeface="微软雅黑" pitchFamily="34" charset="-122"/>
                <a:ea typeface="微软雅黑" pitchFamily="34" charset="-122"/>
              </a:rPr>
              <a:t>&lt;=100){</a:t>
            </a:r>
          </a:p>
          <a:p>
            <a:pPr>
              <a:lnSpc>
                <a:spcPct val="150000"/>
              </a:lnSpc>
            </a:pPr>
            <a:r>
              <a:rPr lang="en-US" altLang="zh-CN" sz="1600" b="1" dirty="0" err="1" smtClean="0">
                <a:latin typeface="微软雅黑" pitchFamily="34" charset="-122"/>
                <a:ea typeface="微软雅黑" pitchFamily="34" charset="-122"/>
              </a:rPr>
              <a:t>var</a:t>
            </a:r>
            <a:r>
              <a:rPr lang="en-US" altLang="zh-CN" sz="1600" b="1" dirty="0" smtClean="0">
                <a:latin typeface="微软雅黑" pitchFamily="34" charset="-122"/>
                <a:ea typeface="微软雅黑" pitchFamily="34" charset="-122"/>
              </a:rPr>
              <a:t>=var+1</a:t>
            </a:r>
          </a:p>
          <a:p>
            <a:pPr>
              <a:lnSpc>
                <a:spcPct val="150000"/>
              </a:lnSpc>
            </a:pPr>
            <a:r>
              <a:rPr lang="en-US" altLang="zh-CN" sz="1600" b="1" dirty="0" err="1" smtClean="0">
                <a:latin typeface="微软雅黑" pitchFamily="34" charset="-122"/>
                <a:ea typeface="微软雅黑" pitchFamily="34" charset="-122"/>
              </a:rPr>
              <a:t>printf</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第</a:t>
            </a:r>
            <a:r>
              <a:rPr lang="en-US" altLang="zh-CN" sz="1600" b="1" dirty="0" smtClean="0">
                <a:latin typeface="微软雅黑" pitchFamily="34" charset="-122"/>
                <a:ea typeface="微软雅黑" pitchFamily="34" charset="-122"/>
              </a:rPr>
              <a:t>%d</a:t>
            </a:r>
            <a:r>
              <a:rPr lang="zh-CN" altLang="en-US" sz="1600" b="1" dirty="0" smtClean="0">
                <a:latin typeface="微软雅黑" pitchFamily="34" charset="-122"/>
                <a:ea typeface="微软雅黑" pitchFamily="34" charset="-122"/>
              </a:rPr>
              <a:t>次循环</a:t>
            </a:r>
            <a:r>
              <a:rPr lang="en-US" altLang="zh-CN" sz="1600" b="1" dirty="0" smtClean="0">
                <a:latin typeface="微软雅黑" pitchFamily="34" charset="-122"/>
                <a:ea typeface="微软雅黑" pitchFamily="34" charset="-122"/>
              </a:rPr>
              <a:t>\</a:t>
            </a:r>
            <a:r>
              <a:rPr lang="en-US" altLang="zh-CN" sz="1600" b="1" dirty="0" err="1" smtClean="0">
                <a:latin typeface="微软雅黑" pitchFamily="34" charset="-122"/>
                <a:ea typeface="微软雅黑" pitchFamily="34" charset="-122"/>
              </a:rPr>
              <a:t>n”,var</a:t>
            </a:r>
            <a:r>
              <a:rPr lang="en-US" altLang="zh-CN" sz="1600" b="1" dirty="0" smtClean="0">
                <a:latin typeface="微软雅黑" pitchFamily="34" charset="-122"/>
                <a:ea typeface="微软雅黑" pitchFamily="34" charset="-122"/>
              </a:rPr>
              <a:t>)</a:t>
            </a:r>
          </a:p>
          <a:p>
            <a:pPr>
              <a:lnSpc>
                <a:spcPct val="150000"/>
              </a:lnSpc>
            </a:pPr>
            <a:r>
              <a:rPr lang="en-US" altLang="zh-CN" sz="1600" b="1" dirty="0" smtClean="0">
                <a:latin typeface="微软雅黑" pitchFamily="34" charset="-122"/>
                <a:ea typeface="微软雅黑" pitchFamily="34" charset="-122"/>
              </a:rPr>
              <a:t>}</a:t>
            </a:r>
          </a:p>
          <a:p>
            <a:pPr>
              <a:lnSpc>
                <a:spcPct val="150000"/>
              </a:lnSpc>
            </a:pPr>
            <a:r>
              <a:rPr lang="en-US" altLang="zh-CN" sz="1600" b="1" dirty="0" err="1" smtClean="0">
                <a:latin typeface="微软雅黑" pitchFamily="34" charset="-122"/>
                <a:ea typeface="微软雅黑" pitchFamily="34" charset="-122"/>
              </a:rPr>
              <a:t>printf</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循环结束</a:t>
            </a:r>
            <a:r>
              <a:rPr lang="en-US" altLang="zh-CN" sz="1600" b="1" dirty="0" smtClean="0">
                <a:latin typeface="微软雅黑" pitchFamily="34" charset="-122"/>
                <a:ea typeface="微软雅黑" pitchFamily="34" charset="-122"/>
              </a:rPr>
              <a:t>”)</a:t>
            </a:r>
            <a:endParaRPr kumimoji="1" lang="en-US" altLang="zh-CN" sz="1600" b="1" dirty="0" smtClean="0">
              <a:latin typeface="微软雅黑" pitchFamily="34" charset="-122"/>
              <a:ea typeface="微软雅黑" pitchFamily="34" charset="-122"/>
            </a:endParaRPr>
          </a:p>
        </p:txBody>
      </p:sp>
      <p:sp>
        <p:nvSpPr>
          <p:cNvPr id="11" name="右箭头 10"/>
          <p:cNvSpPr/>
          <p:nvPr/>
        </p:nvSpPr>
        <p:spPr>
          <a:xfrm>
            <a:off x="2483768" y="3789040"/>
            <a:ext cx="2376264" cy="144016"/>
          </a:xfrm>
          <a:prstGeom prst="rightArrow">
            <a:avLst>
              <a:gd name="adj1" fmla="val 50000"/>
              <a:gd name="adj2" fmla="val 18227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chemeClr val="tx1"/>
              </a:solidFill>
            </a:endParaRPr>
          </a:p>
        </p:txBody>
      </p:sp>
      <p:sp>
        <p:nvSpPr>
          <p:cNvPr id="12" name="右箭头 11"/>
          <p:cNvSpPr/>
          <p:nvPr/>
        </p:nvSpPr>
        <p:spPr>
          <a:xfrm>
            <a:off x="2483768" y="4149080"/>
            <a:ext cx="2376264" cy="144016"/>
          </a:xfrm>
          <a:prstGeom prst="rightArrow">
            <a:avLst>
              <a:gd name="adj1" fmla="val 50000"/>
              <a:gd name="adj2" fmla="val 18227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chemeClr val="tx1"/>
              </a:solidFill>
            </a:endParaRPr>
          </a:p>
        </p:txBody>
      </p:sp>
      <p:sp>
        <p:nvSpPr>
          <p:cNvPr id="14" name="右箭头 13"/>
          <p:cNvSpPr/>
          <p:nvPr/>
        </p:nvSpPr>
        <p:spPr>
          <a:xfrm>
            <a:off x="2843808" y="4509120"/>
            <a:ext cx="2016224" cy="144016"/>
          </a:xfrm>
          <a:prstGeom prst="rightArrow">
            <a:avLst>
              <a:gd name="adj1" fmla="val 50000"/>
              <a:gd name="adj2" fmla="val 18227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chemeClr val="tx1"/>
              </a:solidFill>
            </a:endParaRPr>
          </a:p>
        </p:txBody>
      </p:sp>
      <p:sp>
        <p:nvSpPr>
          <p:cNvPr id="15" name="右箭头 14"/>
          <p:cNvSpPr/>
          <p:nvPr/>
        </p:nvSpPr>
        <p:spPr>
          <a:xfrm>
            <a:off x="2843808" y="5661248"/>
            <a:ext cx="1944216" cy="144016"/>
          </a:xfrm>
          <a:prstGeom prst="rightArrow">
            <a:avLst>
              <a:gd name="adj1" fmla="val 50000"/>
              <a:gd name="adj2" fmla="val 18227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chemeClr val="tx1"/>
              </a:solidFill>
            </a:endParaRPr>
          </a:p>
        </p:txBody>
      </p:sp>
      <p:sp>
        <p:nvSpPr>
          <p:cNvPr id="16" name="右箭头 15"/>
          <p:cNvSpPr/>
          <p:nvPr/>
        </p:nvSpPr>
        <p:spPr>
          <a:xfrm rot="20432001">
            <a:off x="3789948" y="4772429"/>
            <a:ext cx="1944216" cy="144016"/>
          </a:xfrm>
          <a:prstGeom prst="rightArrow">
            <a:avLst>
              <a:gd name="adj1" fmla="val 50000"/>
              <a:gd name="adj2" fmla="val 182277"/>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86196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2"/>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1"/>
                                        </p:tgtEl>
                                        <p:attrNameLst>
                                          <p:attrName>style.visibility</p:attrName>
                                        </p:attrNameLst>
                                      </p:cBhvr>
                                      <p:to>
                                        <p:strVal val="hidden"/>
                                      </p:to>
                                    </p:set>
                                  </p:childTnLst>
                                </p:cTn>
                              </p:par>
                            </p:childTnLst>
                          </p:cTn>
                        </p:par>
                        <p:par>
                          <p:cTn id="14" fill="hold">
                            <p:stCondLst>
                              <p:cond delay="0"/>
                            </p:stCondLst>
                            <p:childTnLst>
                              <p:par>
                                <p:cTn id="15" presetID="29"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2"/>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par>
                          <p:cTn id="24" fill="hold">
                            <p:stCondLst>
                              <p:cond delay="0"/>
                            </p:stCondLst>
                            <p:childTnLst>
                              <p:par>
                                <p:cTn id="25" presetID="29"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ppt_x</p:attrName>
                                        </p:attrNameLst>
                                      </p:cBhvr>
                                      <p:tavLst>
                                        <p:tav tm="0">
                                          <p:val>
                                            <p:strVal val="#ppt_x-.2"/>
                                          </p:val>
                                        </p:tav>
                                        <p:tav tm="100000">
                                          <p:val>
                                            <p:strVal val="#ppt_x"/>
                                          </p:val>
                                        </p:tav>
                                      </p:tavLst>
                                    </p:anim>
                                    <p:anim calcmode="lin" valueType="num">
                                      <p:cBhvr>
                                        <p:cTn id="28"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childTnLst>
                          </p:cTn>
                        </p:par>
                        <p:par>
                          <p:cTn id="34" fill="hold">
                            <p:stCondLst>
                              <p:cond delay="0"/>
                            </p:stCondLst>
                            <p:childTnLst>
                              <p:par>
                                <p:cTn id="35" presetID="2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ppt_x</p:attrName>
                                        </p:attrNameLst>
                                      </p:cBhvr>
                                      <p:tavLst>
                                        <p:tav tm="0">
                                          <p:val>
                                            <p:strVal val="#ppt_x-.2"/>
                                          </p:val>
                                        </p:tav>
                                        <p:tav tm="100000">
                                          <p:val>
                                            <p:strVal val="#ppt_x"/>
                                          </p:val>
                                        </p:tav>
                                      </p:tavLst>
                                    </p:anim>
                                    <p:anim calcmode="lin" valueType="num">
                                      <p:cBhvr>
                                        <p:cTn id="38"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par>
                          <p:cTn id="44" fill="hold">
                            <p:stCondLst>
                              <p:cond delay="0"/>
                            </p:stCondLst>
                            <p:childTnLst>
                              <p:par>
                                <p:cTn id="45" presetID="29"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ppt_x</p:attrName>
                                        </p:attrNameLst>
                                      </p:cBhvr>
                                      <p:tavLst>
                                        <p:tav tm="0">
                                          <p:val>
                                            <p:strVal val="#ppt_x-.2"/>
                                          </p:val>
                                        </p:tav>
                                        <p:tav tm="100000">
                                          <p:val>
                                            <p:strVal val="#ppt_x"/>
                                          </p:val>
                                        </p:tav>
                                      </p:tavLst>
                                    </p:anim>
                                    <p:anim calcmode="lin" valueType="num">
                                      <p:cBhvr>
                                        <p:cTn id="48" dur="5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67544" y="514276"/>
            <a:ext cx="3600400" cy="369332"/>
          </a:xfrm>
          <a:prstGeom prst="rect">
            <a:avLst/>
          </a:prstGeom>
          <a:noFill/>
        </p:spPr>
        <p:txBody>
          <a:bodyPr wrap="square" rtlCol="0">
            <a:spAutoFit/>
          </a:bodyPr>
          <a:lstStyle/>
          <a:p>
            <a:r>
              <a:rPr lang="en-US" altLang="ja-JP" b="1" dirty="0" smtClean="0">
                <a:latin typeface="Tempus Sans ITC" pitchFamily="82" charset="0"/>
              </a:rPr>
              <a:t>7 </a:t>
            </a:r>
            <a:r>
              <a:rPr lang="zh-CN" altLang="en-US" b="1" dirty="0" smtClean="0">
                <a:latin typeface="Tempus Sans ITC" pitchFamily="82" charset="0"/>
              </a:rPr>
              <a:t>和其他程序协同工作</a:t>
            </a:r>
            <a:endParaRPr kumimoji="1" lang="en-US" altLang="zh-CN" b="1" dirty="0" smtClean="0">
              <a:latin typeface="Tempus Sans ITC" pitchFamily="82" charset="0"/>
            </a:endParaRPr>
          </a:p>
        </p:txBody>
      </p:sp>
      <p:sp>
        <p:nvSpPr>
          <p:cNvPr id="5" name="テキスト ボックス 4"/>
          <p:cNvSpPr txBox="1"/>
          <p:nvPr/>
        </p:nvSpPr>
        <p:spPr>
          <a:xfrm>
            <a:off x="1622542" y="1069131"/>
            <a:ext cx="4824536" cy="523220"/>
          </a:xfrm>
          <a:prstGeom prst="rect">
            <a:avLst/>
          </a:prstGeom>
          <a:noFill/>
        </p:spPr>
        <p:txBody>
          <a:bodyPr wrap="square" rtlCol="0">
            <a:spAutoFit/>
          </a:bodyPr>
          <a:lstStyle/>
          <a:p>
            <a:r>
              <a:rPr kumimoji="1" lang="zh-CN" altLang="en-US" sz="2800" b="1" dirty="0" smtClean="0">
                <a:latin typeface="Microsoft YaHei" pitchFamily="34" charset="-122"/>
                <a:ea typeface="Microsoft YaHei" pitchFamily="34" charset="-122"/>
              </a:rPr>
              <a:t>进程间的调用</a:t>
            </a:r>
            <a:endParaRPr kumimoji="1" lang="ja-JP" altLang="en-US" sz="2800" b="1" dirty="0">
              <a:latin typeface="Microsoft YaHei" pitchFamily="34" charset="-122"/>
              <a:ea typeface="Microsoft YaHei" pitchFamily="34" charset="-122"/>
            </a:endParaRPr>
          </a:p>
        </p:txBody>
      </p:sp>
      <p:sp>
        <p:nvSpPr>
          <p:cNvPr id="8" name="テキスト ボックス 7"/>
          <p:cNvSpPr txBox="1"/>
          <p:nvPr/>
        </p:nvSpPr>
        <p:spPr>
          <a:xfrm>
            <a:off x="186752" y="6464298"/>
            <a:ext cx="2153000"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53</a:t>
            </a:r>
            <a:r>
              <a:rPr lang="en-US" altLang="zh-CN" sz="1200" b="1" i="1" dirty="0" smtClean="0">
                <a:solidFill>
                  <a:srgbClr val="7030A0"/>
                </a:solidFill>
                <a:latin typeface="Tahoma" pitchFamily="34" charset="0"/>
                <a:cs typeface="Tahoma" pitchFamily="34" charset="0"/>
              </a:rPr>
              <a:t>   </a:t>
            </a:r>
            <a:r>
              <a:rPr lang="en-US" altLang="zh-CN" sz="1200" b="1" i="1" dirty="0">
                <a:solidFill>
                  <a:schemeClr val="tx1">
                    <a:lumMod val="50000"/>
                    <a:lumOff val="50000"/>
                  </a:schemeClr>
                </a:solidFill>
                <a:latin typeface="Tahoma" pitchFamily="34" charset="0"/>
                <a:cs typeface="Tahoma" pitchFamily="34" charset="0"/>
              </a:rPr>
              <a:t>t</a:t>
            </a:r>
            <a:r>
              <a:rPr lang="en-US" altLang="zh-CN" sz="1200" b="1" i="1" dirty="0" smtClean="0">
                <a:solidFill>
                  <a:schemeClr val="tx1">
                    <a:lumMod val="50000"/>
                    <a:lumOff val="50000"/>
                  </a:schemeClr>
                </a:solidFill>
                <a:latin typeface="Tahoma" pitchFamily="34" charset="0"/>
                <a:cs typeface="Tahoma" pitchFamily="34" charset="0"/>
              </a:rPr>
              <a:t>his is a new chapter</a:t>
            </a:r>
            <a:endParaRPr kumimoji="1" lang="ja-JP" altLang="en-US" sz="1200" b="1" i="1" dirty="0" smtClean="0">
              <a:solidFill>
                <a:schemeClr val="tx1">
                  <a:lumMod val="50000"/>
                  <a:lumOff val="50000"/>
                </a:schemeClr>
              </a:solidFill>
              <a:latin typeface="Tahoma" pitchFamily="34" charset="0"/>
              <a:cs typeface="Tahoma"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988840"/>
            <a:ext cx="3313733" cy="4218121"/>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円形吹き出し 2"/>
          <p:cNvSpPr/>
          <p:nvPr/>
        </p:nvSpPr>
        <p:spPr>
          <a:xfrm>
            <a:off x="4096504" y="1607307"/>
            <a:ext cx="2172847" cy="1280417"/>
          </a:xfrm>
          <a:custGeom>
            <a:avLst/>
            <a:gdLst>
              <a:gd name="connsiteX0" fmla="*/ 1986511 w 2194530"/>
              <a:gd name="connsiteY0" fmla="*/ 1280416 h 1101613"/>
              <a:gd name="connsiteX1" fmla="*/ 1480797 w 2194530"/>
              <a:gd name="connsiteY1" fmla="*/ 1066870 h 1101613"/>
              <a:gd name="connsiteX2" fmla="*/ 574015 w 2194530"/>
              <a:gd name="connsiteY2" fmla="*/ 1034952 h 1101613"/>
              <a:gd name="connsiteX3" fmla="*/ 549495 w 2194530"/>
              <a:gd name="connsiteY3" fmla="*/ 73544 h 1101613"/>
              <a:gd name="connsiteX4" fmla="*/ 1460007 w 2194530"/>
              <a:gd name="connsiteY4" fmla="*/ 30969 h 1101613"/>
              <a:gd name="connsiteX5" fmla="*/ 1837985 w 2194530"/>
              <a:gd name="connsiteY5" fmla="*/ 957172 h 1101613"/>
              <a:gd name="connsiteX6" fmla="*/ 1986511 w 2194530"/>
              <a:gd name="connsiteY6" fmla="*/ 1280416 h 1101613"/>
              <a:gd name="connsiteX0" fmla="*/ 1986513 w 2096923"/>
              <a:gd name="connsiteY0" fmla="*/ 1280417 h 1280417"/>
              <a:gd name="connsiteX1" fmla="*/ 1480799 w 2096923"/>
              <a:gd name="connsiteY1" fmla="*/ 1066871 h 1280417"/>
              <a:gd name="connsiteX2" fmla="*/ 574017 w 2096923"/>
              <a:gd name="connsiteY2" fmla="*/ 1034953 h 1280417"/>
              <a:gd name="connsiteX3" fmla="*/ 549497 w 2096923"/>
              <a:gd name="connsiteY3" fmla="*/ 73545 h 1280417"/>
              <a:gd name="connsiteX4" fmla="*/ 1460009 w 2096923"/>
              <a:gd name="connsiteY4" fmla="*/ 30970 h 1280417"/>
              <a:gd name="connsiteX5" fmla="*/ 1677967 w 2096923"/>
              <a:gd name="connsiteY5" fmla="*/ 968603 h 1280417"/>
              <a:gd name="connsiteX6" fmla="*/ 1986513 w 2096923"/>
              <a:gd name="connsiteY6" fmla="*/ 1280417 h 1280417"/>
              <a:gd name="connsiteX0" fmla="*/ 1986513 w 2137331"/>
              <a:gd name="connsiteY0" fmla="*/ 1280417 h 1280417"/>
              <a:gd name="connsiteX1" fmla="*/ 1480799 w 2137331"/>
              <a:gd name="connsiteY1" fmla="*/ 1066871 h 1280417"/>
              <a:gd name="connsiteX2" fmla="*/ 574017 w 2137331"/>
              <a:gd name="connsiteY2" fmla="*/ 1034953 h 1280417"/>
              <a:gd name="connsiteX3" fmla="*/ 549497 w 2137331"/>
              <a:gd name="connsiteY3" fmla="*/ 73545 h 1280417"/>
              <a:gd name="connsiteX4" fmla="*/ 1460009 w 2137331"/>
              <a:gd name="connsiteY4" fmla="*/ 30970 h 1280417"/>
              <a:gd name="connsiteX5" fmla="*/ 1746547 w 2137331"/>
              <a:gd name="connsiteY5" fmla="*/ 968603 h 1280417"/>
              <a:gd name="connsiteX6" fmla="*/ 1986513 w 2137331"/>
              <a:gd name="connsiteY6" fmla="*/ 1280417 h 1280417"/>
              <a:gd name="connsiteX0" fmla="*/ 1986513 w 2172847"/>
              <a:gd name="connsiteY0" fmla="*/ 1280417 h 1280417"/>
              <a:gd name="connsiteX1" fmla="*/ 1480799 w 2172847"/>
              <a:gd name="connsiteY1" fmla="*/ 1066871 h 1280417"/>
              <a:gd name="connsiteX2" fmla="*/ 574017 w 2172847"/>
              <a:gd name="connsiteY2" fmla="*/ 1034953 h 1280417"/>
              <a:gd name="connsiteX3" fmla="*/ 549497 w 2172847"/>
              <a:gd name="connsiteY3" fmla="*/ 73545 h 1280417"/>
              <a:gd name="connsiteX4" fmla="*/ 1460009 w 2172847"/>
              <a:gd name="connsiteY4" fmla="*/ 30970 h 1280417"/>
              <a:gd name="connsiteX5" fmla="*/ 1803697 w 2172847"/>
              <a:gd name="connsiteY5" fmla="*/ 945743 h 1280417"/>
              <a:gd name="connsiteX6" fmla="*/ 1986513 w 2172847"/>
              <a:gd name="connsiteY6" fmla="*/ 1280417 h 128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2847" h="1280417">
                <a:moveTo>
                  <a:pt x="1986513" y="1280417"/>
                </a:moveTo>
                <a:lnTo>
                  <a:pt x="1480799" y="1066871"/>
                </a:lnTo>
                <a:cubicBezTo>
                  <a:pt x="1183559" y="1122536"/>
                  <a:pt x="852873" y="1110896"/>
                  <a:pt x="574017" y="1034953"/>
                </a:cubicBezTo>
                <a:cubicBezTo>
                  <a:pt x="-180232" y="829542"/>
                  <a:pt x="-194029" y="288581"/>
                  <a:pt x="549497" y="73545"/>
                </a:cubicBezTo>
                <a:cubicBezTo>
                  <a:pt x="826199" y="-6481"/>
                  <a:pt x="1158623" y="-22025"/>
                  <a:pt x="1460009" y="30970"/>
                </a:cubicBezTo>
                <a:cubicBezTo>
                  <a:pt x="2243090" y="168663"/>
                  <a:pt x="2415842" y="664573"/>
                  <a:pt x="1803697" y="945743"/>
                </a:cubicBezTo>
                <a:lnTo>
                  <a:pt x="1986513" y="1280417"/>
                </a:lnTo>
                <a:close/>
              </a:path>
            </a:pathLst>
          </a:cu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chemeClr val="tx1"/>
                </a:solidFill>
                <a:latin typeface="Microsoft YaHei" pitchFamily="34" charset="-122"/>
                <a:ea typeface="Microsoft YaHei" pitchFamily="34" charset="-122"/>
              </a:rPr>
              <a:t>帮我喊下</a:t>
            </a:r>
            <a:r>
              <a:rPr lang="en-US" altLang="zh-CN" sz="1400" dirty="0" smtClean="0">
                <a:solidFill>
                  <a:schemeClr val="tx1"/>
                </a:solidFill>
                <a:latin typeface="Microsoft YaHei" pitchFamily="34" charset="-122"/>
                <a:ea typeface="Microsoft YaHei" pitchFamily="34" charset="-122"/>
              </a:rPr>
              <a:t>test.exe</a:t>
            </a:r>
            <a:r>
              <a:rPr lang="zh-CN" altLang="en-US" sz="1400" dirty="0" smtClean="0">
                <a:solidFill>
                  <a:schemeClr val="tx1"/>
                </a:solidFill>
                <a:latin typeface="Microsoft YaHei" pitchFamily="34" charset="-122"/>
                <a:ea typeface="Microsoft YaHei" pitchFamily="34" charset="-122"/>
              </a:rPr>
              <a:t>，他妈妈喊他回家吃饭</a:t>
            </a:r>
            <a:endParaRPr kumimoji="1" lang="ja-JP" altLang="en-US" sz="1400" dirty="0">
              <a:solidFill>
                <a:schemeClr val="tx1"/>
              </a:solidFill>
              <a:latin typeface="Microsoft YaHei" pitchFamily="34" charset="-122"/>
              <a:ea typeface="Microsoft YaHei" pitchFamily="34" charset="-122"/>
            </a:endParaRPr>
          </a:p>
        </p:txBody>
      </p:sp>
      <p:sp>
        <p:nvSpPr>
          <p:cNvPr id="12" name="テキスト ボックス 11"/>
          <p:cNvSpPr txBox="1"/>
          <p:nvPr/>
        </p:nvSpPr>
        <p:spPr>
          <a:xfrm>
            <a:off x="971600" y="2492896"/>
            <a:ext cx="3456424" cy="3462486"/>
          </a:xfrm>
          <a:prstGeom prst="rect">
            <a:avLst/>
          </a:prstGeom>
          <a:noFill/>
        </p:spPr>
        <p:txBody>
          <a:bodyPr wrap="square" rtlCol="0">
            <a:spAutoFit/>
          </a:bodyPr>
          <a:lstStyle/>
          <a:p>
            <a:pPr>
              <a:lnSpc>
                <a:spcPct val="150000"/>
              </a:lnSpc>
            </a:pPr>
            <a:r>
              <a:rPr lang="zh-CN" altLang="en-US" sz="1600" b="1" dirty="0" smtClean="0">
                <a:latin typeface="Microsoft YaHei" pitchFamily="34" charset="-122"/>
                <a:ea typeface="Microsoft YaHei" pitchFamily="34" charset="-122"/>
              </a:rPr>
              <a:t>批处理可以很方便的调用外部程序，这也是为什么很多</a:t>
            </a:r>
            <a:r>
              <a:rPr lang="en-US" altLang="zh-CN" sz="1600" b="1" dirty="0" smtClean="0">
                <a:latin typeface="Microsoft YaHei" pitchFamily="34" charset="-122"/>
                <a:ea typeface="Microsoft YaHei" pitchFamily="34" charset="-122"/>
              </a:rPr>
              <a:t>windows</a:t>
            </a:r>
            <a:r>
              <a:rPr lang="zh-CN" altLang="en-US" sz="1600" b="1" dirty="0" smtClean="0">
                <a:latin typeface="Microsoft YaHei" pitchFamily="34" charset="-122"/>
                <a:ea typeface="Microsoft YaHei" pitchFamily="34" charset="-122"/>
              </a:rPr>
              <a:t>上的程序都喜欢用批处理作为启动文件。</a:t>
            </a:r>
          </a:p>
          <a:p>
            <a:pPr>
              <a:lnSpc>
                <a:spcPct val="150000"/>
              </a:lnSpc>
            </a:pPr>
            <a:r>
              <a:rPr lang="zh-CN" altLang="en-US" sz="1400" dirty="0" smtClean="0">
                <a:latin typeface="Microsoft YaHei" pitchFamily="34" charset="-122"/>
                <a:ea typeface="Microsoft YaHei" pitchFamily="34" charset="-122"/>
              </a:rPr>
              <a:t>很多时候，一个批处理文件并不能解决所有问题，把所有内容写在一个文件里也很不美观，还好我们有</a:t>
            </a:r>
            <a:r>
              <a:rPr lang="en-US" altLang="zh-CN" sz="1400" dirty="0" smtClean="0">
                <a:latin typeface="Microsoft YaHei" pitchFamily="34" charset="-122"/>
                <a:ea typeface="Microsoft YaHei" pitchFamily="34" charset="-122"/>
              </a:rPr>
              <a:t>start</a:t>
            </a:r>
            <a:r>
              <a:rPr lang="zh-CN" altLang="en-US" sz="1400" dirty="0" smtClean="0">
                <a:latin typeface="Microsoft YaHei" pitchFamily="34" charset="-122"/>
                <a:ea typeface="Microsoft YaHei" pitchFamily="34" charset="-122"/>
              </a:rPr>
              <a:t>，</a:t>
            </a:r>
            <a:r>
              <a:rPr lang="en-US" altLang="zh-CN" sz="1400" dirty="0" smtClean="0">
                <a:latin typeface="Microsoft YaHei" pitchFamily="34" charset="-122"/>
                <a:ea typeface="Microsoft YaHei" pitchFamily="34" charset="-122"/>
              </a:rPr>
              <a:t>call</a:t>
            </a:r>
            <a:r>
              <a:rPr lang="zh-CN" altLang="en-US" sz="1400" dirty="0" smtClean="0">
                <a:latin typeface="Microsoft YaHei" pitchFamily="34" charset="-122"/>
                <a:ea typeface="Microsoft YaHei" pitchFamily="34" charset="-122"/>
              </a:rPr>
              <a:t>等等命令帮助我们调用外部的程序和命令，我们甚至可以直接调用</a:t>
            </a:r>
            <a:r>
              <a:rPr lang="en-US" altLang="zh-CN" sz="1400" dirty="0" err="1" smtClean="0">
                <a:latin typeface="Microsoft YaHei" pitchFamily="34" charset="-122"/>
                <a:ea typeface="Microsoft YaHei" pitchFamily="34" charset="-122"/>
              </a:rPr>
              <a:t>vbs</a:t>
            </a:r>
            <a:r>
              <a:rPr lang="zh-CN" altLang="en-US" sz="1400" dirty="0" smtClean="0">
                <a:latin typeface="Microsoft YaHei" pitchFamily="34" charset="-122"/>
                <a:ea typeface="Microsoft YaHei" pitchFamily="34" charset="-122"/>
              </a:rPr>
              <a:t>来做更强大的处理。</a:t>
            </a:r>
            <a:endParaRPr lang="en-US" altLang="zh-CN" sz="1400" dirty="0" smtClean="0">
              <a:latin typeface="Microsoft YaHei" pitchFamily="34" charset="-122"/>
              <a:ea typeface="Microsoft YaHei" pitchFamily="34" charset="-122"/>
            </a:endParaRPr>
          </a:p>
          <a:p>
            <a:pPr>
              <a:lnSpc>
                <a:spcPct val="150000"/>
              </a:lnSpc>
            </a:pPr>
            <a:r>
              <a:rPr lang="zh-CN" altLang="en-US" sz="1400" dirty="0">
                <a:latin typeface="Microsoft YaHei" pitchFamily="34" charset="-122"/>
                <a:ea typeface="Microsoft YaHei" pitchFamily="34" charset="-122"/>
              </a:rPr>
              <a:t>赶快拿起你手边</a:t>
            </a:r>
            <a:r>
              <a:rPr lang="zh-CN" altLang="en-US" sz="1400" dirty="0" smtClean="0">
                <a:latin typeface="Microsoft YaHei" pitchFamily="34" charset="-122"/>
                <a:ea typeface="Microsoft YaHei" pitchFamily="34" charset="-122"/>
              </a:rPr>
              <a:t>的电话，给他们打电话吧</a:t>
            </a:r>
            <a:r>
              <a:rPr lang="en-US" altLang="zh-CN" sz="1400" dirty="0" smtClean="0">
                <a:latin typeface="Microsoft YaHei" pitchFamily="34" charset="-122"/>
                <a:ea typeface="Microsoft YaHei" pitchFamily="34" charset="-122"/>
              </a:rPr>
              <a:t>~</a:t>
            </a:r>
          </a:p>
        </p:txBody>
      </p:sp>
    </p:spTree>
    <p:extLst>
      <p:ext uri="{BB962C8B-B14F-4D97-AF65-F5344CB8AC3E}">
        <p14:creationId xmlns:p14="http://schemas.microsoft.com/office/powerpoint/2010/main" val="24759359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s</a:t>
            </a:r>
            <a:r>
              <a:rPr lang="en-US" altLang="zh-CN" sz="1200" b="1" i="1" dirty="0" smtClean="0">
                <a:solidFill>
                  <a:srgbClr val="7030A0"/>
                </a:solidFill>
                <a:latin typeface="Tahoma" pitchFamily="34" charset="0"/>
                <a:cs typeface="Tahoma" pitchFamily="34" charset="0"/>
              </a:rPr>
              <a:t>tart</a:t>
            </a:r>
            <a:r>
              <a:rPr lang="en-US" altLang="zh-CN" sz="1200" b="1" i="1" dirty="0" smtClean="0">
                <a:solidFill>
                  <a:schemeClr val="tx1">
                    <a:lumMod val="50000"/>
                    <a:lumOff val="50000"/>
                  </a:schemeClr>
                </a:solidFill>
                <a:latin typeface="Tahoma" pitchFamily="34" charset="0"/>
                <a:cs typeface="Tahoma" pitchFamily="34" charset="0"/>
              </a:rPr>
              <a:t> &amp; </a:t>
            </a:r>
            <a:r>
              <a:rPr lang="en-US" altLang="zh-CN" sz="1200" b="1" i="1" dirty="0" smtClean="0">
                <a:solidFill>
                  <a:srgbClr val="7030A0"/>
                </a:solidFill>
                <a:latin typeface="Tahoma" pitchFamily="34" charset="0"/>
                <a:cs typeface="Tahoma" pitchFamily="34" charset="0"/>
              </a:rPr>
              <a:t>call</a:t>
            </a:r>
            <a:endParaRPr kumimoji="1" lang="ja-JP" altLang="en-US" sz="1200" b="1" i="1" dirty="0" smtClean="0">
              <a:solidFill>
                <a:srgbClr val="7030A0"/>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54</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7</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4" name="テキスト ボックス 3"/>
          <p:cNvSpPr txBox="1"/>
          <p:nvPr/>
        </p:nvSpPr>
        <p:spPr>
          <a:xfrm>
            <a:off x="467544" y="624428"/>
            <a:ext cx="8280920" cy="3185487"/>
          </a:xfrm>
          <a:prstGeom prst="rect">
            <a:avLst/>
          </a:prstGeom>
          <a:noFill/>
        </p:spPr>
        <p:txBody>
          <a:bodyPr wrap="square" rtlCol="0">
            <a:spAutoFit/>
          </a:bodyPr>
          <a:lstStyle/>
          <a:p>
            <a:pPr>
              <a:lnSpc>
                <a:spcPct val="150000"/>
              </a:lnSpc>
            </a:pPr>
            <a:r>
              <a:rPr lang="en-US" altLang="zh-CN" b="1" dirty="0" smtClean="0">
                <a:latin typeface="Microsoft YaHei" pitchFamily="34" charset="-122"/>
                <a:ea typeface="Microsoft YaHei" pitchFamily="34" charset="-122"/>
              </a:rPr>
              <a:t>Start</a:t>
            </a:r>
            <a:r>
              <a:rPr lang="zh-CN" altLang="en-US" b="1" dirty="0" smtClean="0">
                <a:latin typeface="Microsoft YaHei" pitchFamily="34" charset="-122"/>
                <a:ea typeface="Microsoft YaHei" pitchFamily="34" charset="-122"/>
              </a:rPr>
              <a:t>命令：</a:t>
            </a:r>
            <a:endParaRPr lang="en-US" altLang="zh-CN" b="1" dirty="0" smtClean="0">
              <a:latin typeface="Microsoft YaHei" pitchFamily="34" charset="-122"/>
              <a:ea typeface="Microsoft YaHei" pitchFamily="34" charset="-122"/>
            </a:endParaRPr>
          </a:p>
          <a:p>
            <a:pPr>
              <a:lnSpc>
                <a:spcPct val="150000"/>
              </a:lnSpc>
            </a:pPr>
            <a:r>
              <a:rPr lang="zh-CN" altLang="en-US" sz="1400" dirty="0">
                <a:latin typeface="Microsoft YaHei" pitchFamily="34" charset="-122"/>
                <a:ea typeface="Microsoft YaHei" pitchFamily="34" charset="-122"/>
              </a:rPr>
              <a:t>批处理中调用外部程序的</a:t>
            </a:r>
            <a:r>
              <a:rPr lang="zh-CN" altLang="en-US" sz="1400" dirty="0" smtClean="0">
                <a:latin typeface="Microsoft YaHei" pitchFamily="34" charset="-122"/>
                <a:ea typeface="Microsoft YaHei" pitchFamily="34" charset="-122"/>
              </a:rPr>
              <a:t>命令，例如</a:t>
            </a:r>
            <a:endParaRPr lang="en-US" altLang="zh-CN" sz="1400" dirty="0" smtClean="0">
              <a:latin typeface="Microsoft YaHei" pitchFamily="34" charset="-122"/>
              <a:ea typeface="Microsoft YaHei" pitchFamily="34" charset="-122"/>
            </a:endParaRPr>
          </a:p>
          <a:p>
            <a:pPr>
              <a:lnSpc>
                <a:spcPct val="150000"/>
              </a:lnSpc>
            </a:pPr>
            <a:r>
              <a:rPr lang="en-US" altLang="ja-JP" sz="1400" b="1" dirty="0">
                <a:solidFill>
                  <a:srgbClr val="C00000"/>
                </a:solidFill>
                <a:latin typeface="Microsoft YaHei" pitchFamily="34" charset="-122"/>
                <a:ea typeface="Microsoft YaHei" pitchFamily="34" charset="-122"/>
              </a:rPr>
              <a:t>start explorer d:\</a:t>
            </a:r>
            <a:r>
              <a:rPr lang="en-US" altLang="ja-JP" sz="1400" dirty="0">
                <a:latin typeface="Microsoft YaHei" pitchFamily="34" charset="-122"/>
                <a:ea typeface="Microsoft YaHei" pitchFamily="34" charset="-122"/>
              </a:rPr>
              <a:t/>
            </a:r>
            <a:br>
              <a:rPr lang="en-US" altLang="ja-JP" sz="1400" dirty="0">
                <a:latin typeface="Microsoft YaHei" pitchFamily="34" charset="-122"/>
                <a:ea typeface="Microsoft YaHei" pitchFamily="34" charset="-122"/>
              </a:rPr>
            </a:br>
            <a:r>
              <a:rPr lang="ja-JP" altLang="en-US" sz="1400" dirty="0">
                <a:latin typeface="Microsoft YaHei" pitchFamily="34" charset="-122"/>
                <a:ea typeface="Microsoft YaHei" pitchFamily="34" charset="-122"/>
              </a:rPr>
              <a:t>调用图形界面打开</a:t>
            </a:r>
            <a:r>
              <a:rPr lang="en-US" altLang="ja-JP" sz="1400" dirty="0">
                <a:latin typeface="Microsoft YaHei" pitchFamily="34" charset="-122"/>
                <a:ea typeface="Microsoft YaHei" pitchFamily="34" charset="-122"/>
              </a:rPr>
              <a:t>D</a:t>
            </a:r>
            <a:r>
              <a:rPr lang="ja-JP" altLang="en-US" sz="1400" dirty="0" smtClean="0">
                <a:latin typeface="Microsoft YaHei" pitchFamily="34" charset="-122"/>
                <a:ea typeface="Microsoft YaHei" pitchFamily="34" charset="-122"/>
              </a:rPr>
              <a:t>盘</a:t>
            </a:r>
            <a:endParaRPr lang="en-US" altLang="ja-JP" sz="1400" dirty="0" smtClean="0">
              <a:latin typeface="Microsoft YaHei" pitchFamily="34" charset="-122"/>
              <a:ea typeface="Microsoft YaHei" pitchFamily="34" charset="-122"/>
            </a:endParaRPr>
          </a:p>
          <a:p>
            <a:pPr>
              <a:lnSpc>
                <a:spcPct val="150000"/>
              </a:lnSpc>
            </a:pPr>
            <a:endParaRPr lang="en-US" altLang="ja-JP" sz="1400" dirty="0" smtClean="0">
              <a:latin typeface="Microsoft YaHei" pitchFamily="34" charset="-122"/>
              <a:ea typeface="Microsoft YaHei" pitchFamily="34" charset="-122"/>
            </a:endParaRPr>
          </a:p>
          <a:p>
            <a:pPr>
              <a:lnSpc>
                <a:spcPct val="150000"/>
              </a:lnSpc>
            </a:pPr>
            <a:r>
              <a:rPr lang="en-US" altLang="zh-CN" b="1" dirty="0" smtClean="0">
                <a:latin typeface="Microsoft YaHei" pitchFamily="34" charset="-122"/>
                <a:ea typeface="Microsoft YaHei" pitchFamily="34" charset="-122"/>
              </a:rPr>
              <a:t>Call</a:t>
            </a:r>
            <a:r>
              <a:rPr lang="zh-CN" altLang="en-US" b="1" dirty="0" smtClean="0">
                <a:latin typeface="Microsoft YaHei" pitchFamily="34" charset="-122"/>
                <a:ea typeface="Microsoft YaHei" pitchFamily="34" charset="-122"/>
              </a:rPr>
              <a:t>命令</a:t>
            </a:r>
            <a:r>
              <a:rPr lang="en-US" altLang="zh-CN" b="1" dirty="0" smtClean="0">
                <a:latin typeface="Microsoft YaHei" pitchFamily="34" charset="-122"/>
                <a:ea typeface="Microsoft YaHei" pitchFamily="34" charset="-122"/>
              </a:rPr>
              <a:t>:</a:t>
            </a:r>
          </a:p>
          <a:p>
            <a:pPr>
              <a:lnSpc>
                <a:spcPct val="150000"/>
              </a:lnSpc>
            </a:pPr>
            <a:r>
              <a:rPr lang="en-US" altLang="zh-CN" sz="1400" dirty="0">
                <a:latin typeface="Microsoft YaHei" pitchFamily="34" charset="-122"/>
                <a:ea typeface="Microsoft YaHei" pitchFamily="34" charset="-122"/>
              </a:rPr>
              <a:t>CALL</a:t>
            </a:r>
            <a:r>
              <a:rPr lang="zh-CN" altLang="en-US" sz="1400" dirty="0">
                <a:latin typeface="Microsoft YaHei" pitchFamily="34" charset="-122"/>
                <a:ea typeface="Microsoft YaHei" pitchFamily="34" charset="-122"/>
              </a:rPr>
              <a:t>命令可以在批处理执行过程中调用另一个批处</a:t>
            </a:r>
            <a:r>
              <a:rPr lang="zh-CN" altLang="en-US" sz="1400" dirty="0" smtClean="0">
                <a:latin typeface="Microsoft YaHei" pitchFamily="34" charset="-122"/>
                <a:ea typeface="Microsoft YaHei" pitchFamily="34" charset="-122"/>
              </a:rPr>
              <a:t>理，例如</a:t>
            </a:r>
            <a:endParaRPr lang="en-US" altLang="zh-CN" sz="1400" dirty="0" smtClean="0">
              <a:latin typeface="Microsoft YaHei" pitchFamily="34" charset="-122"/>
              <a:ea typeface="Microsoft YaHei" pitchFamily="34" charset="-122"/>
            </a:endParaRPr>
          </a:p>
          <a:p>
            <a:pPr>
              <a:lnSpc>
                <a:spcPct val="150000"/>
              </a:lnSpc>
            </a:pPr>
            <a:r>
              <a:rPr lang="en-US" altLang="zh-CN" sz="1400" b="1" dirty="0">
                <a:solidFill>
                  <a:srgbClr val="C00000"/>
                </a:solidFill>
                <a:latin typeface="Microsoft YaHei" pitchFamily="34" charset="-122"/>
                <a:ea typeface="Microsoft YaHei" pitchFamily="34" charset="-122"/>
              </a:rPr>
              <a:t>c</a:t>
            </a:r>
            <a:r>
              <a:rPr lang="en-US" altLang="zh-CN" sz="1400" b="1" dirty="0" smtClean="0">
                <a:solidFill>
                  <a:srgbClr val="C00000"/>
                </a:solidFill>
                <a:latin typeface="Microsoft YaHei" pitchFamily="34" charset="-122"/>
                <a:ea typeface="Microsoft YaHei" pitchFamily="34" charset="-122"/>
              </a:rPr>
              <a:t>all test2.bat</a:t>
            </a:r>
          </a:p>
          <a:p>
            <a:pPr>
              <a:lnSpc>
                <a:spcPct val="150000"/>
              </a:lnSpc>
            </a:pPr>
            <a:r>
              <a:rPr lang="zh-CN" altLang="en-US" sz="1400" dirty="0">
                <a:latin typeface="Microsoft YaHei" pitchFamily="34" charset="-122"/>
                <a:ea typeface="Microsoft YaHei" pitchFamily="34" charset="-122"/>
              </a:rPr>
              <a:t>调</a:t>
            </a:r>
            <a:r>
              <a:rPr lang="zh-CN" altLang="en-US" sz="1400" dirty="0" smtClean="0">
                <a:latin typeface="Microsoft YaHei" pitchFamily="34" charset="-122"/>
                <a:ea typeface="Microsoft YaHei" pitchFamily="34" charset="-122"/>
              </a:rPr>
              <a:t>用目录下的另一个批处理文件</a:t>
            </a:r>
            <a:r>
              <a:rPr lang="en-US" altLang="zh-CN" sz="1400" dirty="0" smtClean="0">
                <a:latin typeface="Microsoft YaHei" pitchFamily="34" charset="-122"/>
                <a:ea typeface="Microsoft YaHei" pitchFamily="34" charset="-122"/>
              </a:rPr>
              <a:t>test2</a:t>
            </a:r>
            <a:endParaRPr lang="ja-JP" altLang="en-US" sz="1400" dirty="0">
              <a:latin typeface="Microsoft YaHei" pitchFamily="34" charset="-122"/>
              <a:ea typeface="Microsoft YaHei" pitchFamily="34" charset="-122"/>
            </a:endParaRPr>
          </a:p>
        </p:txBody>
      </p:sp>
      <p:sp>
        <p:nvSpPr>
          <p:cNvPr id="5" name="テキスト ボックス 4"/>
          <p:cNvSpPr txBox="1"/>
          <p:nvPr/>
        </p:nvSpPr>
        <p:spPr>
          <a:xfrm>
            <a:off x="611560" y="4077072"/>
            <a:ext cx="7338958" cy="1754326"/>
          </a:xfrm>
          <a:prstGeom prst="rect">
            <a:avLst/>
          </a:prstGeom>
          <a:solidFill>
            <a:schemeClr val="dk1">
              <a:tint val="20000"/>
            </a:schemeClr>
          </a:solidFill>
          <a:ln w="19050" cmpd="dbl">
            <a:solidFill>
              <a:srgbClr val="7030A0"/>
            </a:solidFill>
            <a:prstDash val="dash"/>
          </a:ln>
        </p:spPr>
        <p:txBody>
          <a:bodyPr wrap="square" rtlCol="0">
            <a:spAutoFit/>
          </a:bodyPr>
          <a:lstStyle/>
          <a:p>
            <a:pPr>
              <a:lnSpc>
                <a:spcPct val="150000"/>
              </a:lnSpc>
            </a:pPr>
            <a:r>
              <a:rPr kumimoji="1" lang="en-US" altLang="zh-CN" b="1" i="1" dirty="0" smtClean="0">
                <a:solidFill>
                  <a:srgbClr val="CC00CC"/>
                </a:solidFill>
                <a:latin typeface="Axure Handwriting" pitchFamily="34" charset="0"/>
                <a:ea typeface="Microsoft YaHei" pitchFamily="34" charset="-122"/>
              </a:rPr>
              <a:t>Q</a:t>
            </a:r>
            <a:r>
              <a:rPr lang="en-US" altLang="zh-CN" sz="14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这两个命令好像长的差不多啊？</a:t>
            </a:r>
            <a:endParaRPr lang="en-US" altLang="zh-CN" sz="1200" b="1" dirty="0" smtClean="0">
              <a:latin typeface="Microsoft YaHei" pitchFamily="34" charset="-122"/>
              <a:ea typeface="Microsoft YaHei" pitchFamily="34" charset="-122"/>
            </a:endParaRPr>
          </a:p>
          <a:p>
            <a:pPr>
              <a:lnSpc>
                <a:spcPct val="150000"/>
              </a:lnSpc>
            </a:pPr>
            <a:r>
              <a:rPr kumimoji="1" lang="en-US" altLang="zh-CN" b="1" i="1" dirty="0" smtClean="0">
                <a:solidFill>
                  <a:srgbClr val="CC00CC"/>
                </a:solidFill>
                <a:latin typeface="Axure Handwriting" pitchFamily="34" charset="0"/>
                <a:ea typeface="Microsoft YaHei" pitchFamily="34" charset="-122"/>
              </a:rPr>
              <a:t>A</a:t>
            </a:r>
            <a:r>
              <a:rPr lang="en-US" altLang="zh-CN" sz="1400" b="1" dirty="0" smtClean="0">
                <a:latin typeface="Microsoft YaHei" pitchFamily="34" charset="-122"/>
                <a:ea typeface="Microsoft YaHei" pitchFamily="34" charset="-122"/>
              </a:rPr>
              <a:t>.</a:t>
            </a:r>
            <a:r>
              <a:rPr lang="zh-CN" altLang="en-US" sz="1200" b="1" dirty="0" smtClean="0">
                <a:latin typeface="Microsoft YaHei" pitchFamily="34" charset="-122"/>
                <a:ea typeface="Microsoft YaHei" pitchFamily="34" charset="-122"/>
              </a:rPr>
              <a:t>是的，他们的常用格式基本相同，区别在于，</a:t>
            </a:r>
            <a:r>
              <a:rPr lang="en-US" altLang="zh-CN" sz="1200" b="1" dirty="0" smtClean="0">
                <a:latin typeface="Microsoft YaHei" pitchFamily="34" charset="-122"/>
                <a:ea typeface="Microsoft YaHei" pitchFamily="34" charset="-122"/>
              </a:rPr>
              <a:t>start</a:t>
            </a:r>
            <a:r>
              <a:rPr lang="zh-CN" altLang="en-US" sz="1200" b="1" dirty="0" smtClean="0">
                <a:latin typeface="Microsoft YaHei" pitchFamily="34" charset="-122"/>
                <a:ea typeface="Microsoft YaHei" pitchFamily="34" charset="-122"/>
              </a:rPr>
              <a:t>命令运行外部程序或命令后，批处理在调用成功后就会继续执行下面的命令，不会顾及那个调用的程序；而</a:t>
            </a:r>
            <a:r>
              <a:rPr lang="en-US" altLang="zh-CN" sz="1200" b="1" dirty="0" smtClean="0">
                <a:latin typeface="Microsoft YaHei" pitchFamily="34" charset="-122"/>
                <a:ea typeface="Microsoft YaHei" pitchFamily="34" charset="-122"/>
              </a:rPr>
              <a:t>call</a:t>
            </a:r>
            <a:r>
              <a:rPr lang="zh-CN" altLang="en-US" sz="1200" b="1" dirty="0" smtClean="0">
                <a:latin typeface="Microsoft YaHei" pitchFamily="34" charset="-122"/>
                <a:ea typeface="Microsoft YaHei" pitchFamily="34" charset="-122"/>
              </a:rPr>
              <a:t>命令，则会等待调用的程序执行完毕（注意是完毕，执行是否成功），才会继续执行下面的内容。</a:t>
            </a:r>
            <a:endParaRPr lang="en-US" altLang="zh-CN" sz="1200" b="1" dirty="0" smtClean="0">
              <a:latin typeface="Microsoft YaHei" pitchFamily="34" charset="-122"/>
              <a:ea typeface="Microsoft YaHei" pitchFamily="34" charset="-122"/>
            </a:endParaRPr>
          </a:p>
          <a:p>
            <a:pPr>
              <a:lnSpc>
                <a:spcPct val="150000"/>
              </a:lnSpc>
            </a:pPr>
            <a:r>
              <a:rPr kumimoji="1" lang="zh-CN" altLang="en-US" sz="1200" b="1" dirty="0" smtClean="0">
                <a:latin typeface="Microsoft YaHei" pitchFamily="34" charset="-122"/>
                <a:ea typeface="Microsoft YaHei" pitchFamily="34" charset="-122"/>
              </a:rPr>
              <a:t>另外，</a:t>
            </a:r>
            <a:r>
              <a:rPr kumimoji="1" lang="en-US" altLang="zh-CN" sz="1200" b="1" dirty="0" smtClean="0">
                <a:latin typeface="Microsoft YaHei" pitchFamily="34" charset="-122"/>
                <a:ea typeface="Microsoft YaHei" pitchFamily="34" charset="-122"/>
              </a:rPr>
              <a:t>call</a:t>
            </a:r>
            <a:r>
              <a:rPr kumimoji="1" lang="zh-CN" altLang="en-US" sz="1200" b="1" dirty="0" smtClean="0">
                <a:latin typeface="Microsoft YaHei" pitchFamily="34" charset="-122"/>
                <a:ea typeface="Microsoft YaHei" pitchFamily="34" charset="-122"/>
              </a:rPr>
              <a:t>命令还有其他丰富的用法。</a:t>
            </a:r>
            <a:endParaRPr kumimoji="1" lang="ja-JP" altLang="en-US" sz="1200" b="1" dirty="0" smtClean="0">
              <a:latin typeface="Microsoft YaHei" pitchFamily="34" charset="-122"/>
              <a:ea typeface="Microsoft YaHei" pitchFamily="34" charset="-122"/>
            </a:endParaRPr>
          </a:p>
        </p:txBody>
      </p:sp>
    </p:spTree>
    <p:extLst>
      <p:ext uri="{BB962C8B-B14F-4D97-AF65-F5344CB8AC3E}">
        <p14:creationId xmlns:p14="http://schemas.microsoft.com/office/powerpoint/2010/main" val="38619696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start</a:t>
            </a:r>
            <a:r>
              <a:rPr lang="en-US" altLang="zh-CN" sz="1200" b="1" i="1" dirty="0">
                <a:solidFill>
                  <a:schemeClr val="tx1">
                    <a:lumMod val="50000"/>
                    <a:lumOff val="50000"/>
                  </a:schemeClr>
                </a:solidFill>
                <a:latin typeface="Tahoma" pitchFamily="34" charset="0"/>
                <a:cs typeface="Tahoma" pitchFamily="34" charset="0"/>
              </a:rPr>
              <a:t> &amp; </a:t>
            </a:r>
            <a:r>
              <a:rPr lang="en-US" altLang="zh-CN" sz="1200" b="1" i="1" dirty="0">
                <a:solidFill>
                  <a:srgbClr val="7030A0"/>
                </a:solidFill>
                <a:latin typeface="Tahoma" pitchFamily="34" charset="0"/>
                <a:cs typeface="Tahoma" pitchFamily="34" charset="0"/>
              </a:rPr>
              <a:t>call</a:t>
            </a:r>
            <a:endParaRPr lang="ja-JP" altLang="en-US" sz="1200" b="1" i="1" dirty="0">
              <a:solidFill>
                <a:srgbClr val="7030A0"/>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55</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a:t>
            </a:r>
            <a:r>
              <a:rPr lang="en-US" altLang="zh-CN" sz="1200" b="1" i="1" dirty="0">
                <a:solidFill>
                  <a:schemeClr val="tx1">
                    <a:lumMod val="50000"/>
                    <a:lumOff val="50000"/>
                  </a:schemeClr>
                </a:solidFill>
                <a:latin typeface="Tahoma" pitchFamily="34" charset="0"/>
                <a:cs typeface="Tahoma" pitchFamily="34" charset="0"/>
              </a:rPr>
              <a:t>7</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4" name="テキスト ボックス 3"/>
          <p:cNvSpPr txBox="1"/>
          <p:nvPr/>
        </p:nvSpPr>
        <p:spPr>
          <a:xfrm>
            <a:off x="467544" y="487025"/>
            <a:ext cx="8280920" cy="5724644"/>
          </a:xfrm>
          <a:prstGeom prst="rect">
            <a:avLst/>
          </a:prstGeom>
          <a:noFill/>
        </p:spPr>
        <p:txBody>
          <a:bodyPr wrap="square" rtlCol="0">
            <a:spAutoFit/>
          </a:bodyPr>
          <a:lstStyle/>
          <a:p>
            <a:pPr>
              <a:lnSpc>
                <a:spcPct val="150000"/>
              </a:lnSpc>
            </a:pPr>
            <a:r>
              <a:rPr lang="zh-CN" altLang="en-US" sz="2000" b="1" dirty="0" smtClean="0">
                <a:latin typeface="Microsoft YaHei" pitchFamily="34" charset="-122"/>
                <a:ea typeface="Microsoft YaHei" pitchFamily="34" charset="-122"/>
              </a:rPr>
              <a:t>子程序</a:t>
            </a:r>
            <a:endParaRPr lang="en-US" altLang="zh-CN" sz="2000" b="1" dirty="0" smtClean="0">
              <a:latin typeface="Microsoft YaHei" pitchFamily="34" charset="-122"/>
              <a:ea typeface="Microsoft YaHei" pitchFamily="34" charset="-122"/>
            </a:endParaRPr>
          </a:p>
          <a:p>
            <a:pPr>
              <a:lnSpc>
                <a:spcPct val="150000"/>
              </a:lnSpc>
            </a:pPr>
            <a:r>
              <a:rPr lang="en-US" altLang="zh-CN" sz="1400" dirty="0" smtClean="0">
                <a:latin typeface="Microsoft YaHei" pitchFamily="34" charset="-122"/>
                <a:ea typeface="Microsoft YaHei" pitchFamily="34" charset="-122"/>
              </a:rPr>
              <a:t>CALL</a:t>
            </a:r>
            <a:r>
              <a:rPr lang="zh-CN" altLang="en-US" sz="1400" dirty="0" smtClean="0">
                <a:latin typeface="Microsoft YaHei" pitchFamily="34" charset="-122"/>
                <a:ea typeface="Microsoft YaHei" pitchFamily="34" charset="-122"/>
              </a:rPr>
              <a:t>除了调用外部程序，也可调</a:t>
            </a:r>
            <a:r>
              <a:rPr lang="zh-CN" altLang="en-US" sz="1400" dirty="0">
                <a:latin typeface="Microsoft YaHei" pitchFamily="34" charset="-122"/>
                <a:ea typeface="Microsoft YaHei" pitchFamily="34" charset="-122"/>
              </a:rPr>
              <a:t>用其他批处理程序，</a:t>
            </a:r>
            <a:r>
              <a:rPr lang="zh-CN" altLang="en-US" sz="1400" dirty="0" smtClean="0">
                <a:latin typeface="Microsoft YaHei" pitchFamily="34" charset="-122"/>
                <a:ea typeface="Microsoft YaHei" pitchFamily="34" charset="-122"/>
              </a:rPr>
              <a:t>这些也可以看作子程序</a:t>
            </a:r>
            <a:r>
              <a:rPr lang="zh-CN" altLang="en-US" sz="1400" dirty="0">
                <a:latin typeface="Microsoft YaHei" pitchFamily="34" charset="-122"/>
                <a:ea typeface="Microsoft YaHei" pitchFamily="34" charset="-122"/>
              </a:rPr>
              <a:t>，但是不够方便，如果被调用的程序很多，就显得不够简明了，很繁琐</a:t>
            </a:r>
            <a:r>
              <a:rPr lang="zh-CN" altLang="en-US" sz="1400" dirty="0" smtClean="0">
                <a:latin typeface="Microsoft YaHei" pitchFamily="34" charset="-122"/>
                <a:ea typeface="Microsoft YaHei" pitchFamily="34" charset="-122"/>
              </a:rPr>
              <a:t>。在</a:t>
            </a:r>
            <a:r>
              <a:rPr lang="en-US" altLang="zh-CN" sz="1400" dirty="0" err="1" smtClean="0">
                <a:latin typeface="Microsoft YaHei" pitchFamily="34" charset="-122"/>
                <a:ea typeface="Microsoft YaHei" pitchFamily="34" charset="-122"/>
              </a:rPr>
              <a:t>windowsXP</a:t>
            </a:r>
            <a:r>
              <a:rPr lang="zh-CN" altLang="en-US" sz="1400" dirty="0" smtClean="0">
                <a:latin typeface="Microsoft YaHei" pitchFamily="34" charset="-122"/>
                <a:ea typeface="Microsoft YaHei" pitchFamily="34" charset="-122"/>
              </a:rPr>
              <a:t>中</a:t>
            </a:r>
            <a:r>
              <a:rPr lang="zh-CN" altLang="en-US" sz="1400" dirty="0">
                <a:latin typeface="Microsoft YaHei" pitchFamily="34" charset="-122"/>
                <a:ea typeface="Microsoft YaHei" pitchFamily="34" charset="-122"/>
              </a:rPr>
              <a:t>，批处理可以调用本程序中的一个程序段，相当于子程序，这些子程序一般</a:t>
            </a:r>
            <a:r>
              <a:rPr lang="zh-CN" altLang="en-US" sz="1400" dirty="0" smtClean="0">
                <a:latin typeface="Microsoft YaHei" pitchFamily="34" charset="-122"/>
                <a:ea typeface="Microsoft YaHei" pitchFamily="34" charset="-122"/>
              </a:rPr>
              <a:t>放在主程序</a:t>
            </a:r>
            <a:r>
              <a:rPr lang="zh-CN" altLang="en-US" sz="1400" dirty="0">
                <a:latin typeface="Microsoft YaHei" pitchFamily="34" charset="-122"/>
                <a:ea typeface="Microsoft YaHei" pitchFamily="34" charset="-122"/>
              </a:rPr>
              <a:t>后面</a:t>
            </a:r>
            <a:r>
              <a:rPr lang="zh-CN" altLang="en-US" sz="1400" dirty="0" smtClean="0">
                <a:latin typeface="Microsoft YaHei" pitchFamily="34" charset="-122"/>
                <a:ea typeface="Microsoft YaHei" pitchFamily="34" charset="-122"/>
              </a:rPr>
              <a:t>。格式</a:t>
            </a:r>
            <a:r>
              <a:rPr lang="zh-CN" altLang="en-US" sz="1400" dirty="0">
                <a:latin typeface="Microsoft YaHei" pitchFamily="34" charset="-122"/>
                <a:ea typeface="Microsoft YaHei" pitchFamily="34" charset="-122"/>
              </a:rPr>
              <a:t>：</a:t>
            </a:r>
          </a:p>
          <a:p>
            <a:pPr>
              <a:lnSpc>
                <a:spcPct val="150000"/>
              </a:lnSpc>
            </a:pPr>
            <a:r>
              <a:rPr lang="zh-CN" altLang="en-US" sz="1400" b="1" dirty="0">
                <a:latin typeface="Microsoft YaHei" pitchFamily="34" charset="-122"/>
                <a:ea typeface="Microsoft YaHei" pitchFamily="34" charset="-122"/>
              </a:rPr>
              <a:t>  </a:t>
            </a:r>
            <a:r>
              <a:rPr lang="en-US" altLang="zh-CN" sz="1400" b="1" dirty="0">
                <a:latin typeface="Microsoft YaHei" pitchFamily="34" charset="-122"/>
                <a:ea typeface="Microsoft YaHei" pitchFamily="34" charset="-122"/>
              </a:rPr>
              <a:t>CALL :label arguments</a:t>
            </a:r>
          </a:p>
          <a:p>
            <a:pPr>
              <a:lnSpc>
                <a:spcPct val="150000"/>
              </a:lnSpc>
            </a:pPr>
            <a:r>
              <a:rPr lang="zh-CN" altLang="en-US" sz="1400" dirty="0">
                <a:latin typeface="Microsoft YaHei" pitchFamily="34" charset="-122"/>
                <a:ea typeface="Microsoft YaHei" pitchFamily="34" charset="-122"/>
              </a:rPr>
              <a:t>子程序语法：</a:t>
            </a:r>
          </a:p>
          <a:p>
            <a:pPr>
              <a:lnSpc>
                <a:spcPct val="150000"/>
              </a:lnSpc>
            </a:pPr>
            <a:r>
              <a:rPr lang="zh-CN" altLang="en-US" sz="1400" b="1" dirty="0">
                <a:latin typeface="Microsoft YaHei" pitchFamily="34" charset="-122"/>
                <a:ea typeface="Microsoft YaHei" pitchFamily="34" charset="-122"/>
              </a:rPr>
              <a:t>  </a:t>
            </a:r>
            <a:r>
              <a:rPr lang="en-US" altLang="zh-CN" sz="1400" b="1" dirty="0">
                <a:latin typeface="Microsoft YaHei" pitchFamily="34" charset="-122"/>
                <a:ea typeface="Microsoft YaHei" pitchFamily="34" charset="-122"/>
              </a:rPr>
              <a:t>:label</a:t>
            </a:r>
          </a:p>
          <a:p>
            <a:pPr>
              <a:lnSpc>
                <a:spcPct val="150000"/>
              </a:lnSpc>
            </a:pPr>
            <a:r>
              <a:rPr lang="en-US" altLang="zh-CN" sz="1400" b="1" dirty="0">
                <a:latin typeface="Microsoft YaHei" pitchFamily="34" charset="-122"/>
                <a:ea typeface="Microsoft YaHei" pitchFamily="34" charset="-122"/>
              </a:rPr>
              <a:t>  command1</a:t>
            </a:r>
          </a:p>
          <a:p>
            <a:pPr>
              <a:lnSpc>
                <a:spcPct val="150000"/>
              </a:lnSpc>
            </a:pPr>
            <a:r>
              <a:rPr lang="en-US" altLang="zh-CN" sz="1400" b="1" dirty="0">
                <a:latin typeface="Microsoft YaHei" pitchFamily="34" charset="-122"/>
                <a:ea typeface="Microsoft YaHei" pitchFamily="34" charset="-122"/>
              </a:rPr>
              <a:t>  command2</a:t>
            </a:r>
          </a:p>
          <a:p>
            <a:pPr>
              <a:lnSpc>
                <a:spcPct val="150000"/>
              </a:lnSpc>
            </a:pPr>
            <a:r>
              <a:rPr lang="en-US" altLang="zh-CN" sz="1400" b="1" dirty="0">
                <a:latin typeface="Microsoft YaHei" pitchFamily="34" charset="-122"/>
                <a:ea typeface="Microsoft YaHei" pitchFamily="34" charset="-122"/>
              </a:rPr>
              <a:t>  ......</a:t>
            </a:r>
          </a:p>
          <a:p>
            <a:pPr>
              <a:lnSpc>
                <a:spcPct val="150000"/>
              </a:lnSpc>
            </a:pPr>
            <a:r>
              <a:rPr lang="en-US" altLang="zh-CN" sz="1400" b="1" dirty="0">
                <a:latin typeface="Microsoft YaHei" pitchFamily="34" charset="-122"/>
                <a:ea typeface="Microsoft YaHei" pitchFamily="34" charset="-122"/>
              </a:rPr>
              <a:t>  </a:t>
            </a:r>
            <a:r>
              <a:rPr lang="en-US" altLang="zh-CN" sz="1400" b="1" dirty="0" err="1">
                <a:latin typeface="Microsoft YaHei" pitchFamily="34" charset="-122"/>
                <a:ea typeface="Microsoft YaHei" pitchFamily="34" charset="-122"/>
              </a:rPr>
              <a:t>commandn</a:t>
            </a:r>
            <a:endParaRPr lang="en-US" altLang="zh-CN" sz="1400" b="1" dirty="0">
              <a:latin typeface="Microsoft YaHei" pitchFamily="34" charset="-122"/>
              <a:ea typeface="Microsoft YaHei" pitchFamily="34" charset="-122"/>
            </a:endParaRPr>
          </a:p>
          <a:p>
            <a:pPr>
              <a:lnSpc>
                <a:spcPct val="150000"/>
              </a:lnSpc>
            </a:pPr>
            <a:r>
              <a:rPr lang="en-US" altLang="zh-CN" sz="1400" b="1" dirty="0">
                <a:latin typeface="Microsoft YaHei" pitchFamily="34" charset="-122"/>
                <a:ea typeface="Microsoft YaHei" pitchFamily="34" charset="-122"/>
              </a:rPr>
              <a:t>  </a:t>
            </a:r>
            <a:r>
              <a:rPr lang="en-US" altLang="zh-CN" sz="1400" b="1" dirty="0" err="1">
                <a:latin typeface="Microsoft YaHei" pitchFamily="34" charset="-122"/>
                <a:ea typeface="Microsoft YaHei" pitchFamily="34" charset="-122"/>
              </a:rPr>
              <a:t>goto</a:t>
            </a:r>
            <a:r>
              <a:rPr lang="en-US" altLang="zh-CN" sz="1400" b="1" dirty="0">
                <a:latin typeface="Microsoft YaHei" pitchFamily="34" charset="-122"/>
                <a:ea typeface="Microsoft YaHei" pitchFamily="34" charset="-122"/>
              </a:rPr>
              <a:t> :</a:t>
            </a:r>
            <a:r>
              <a:rPr lang="en-US" altLang="zh-CN" sz="1400" b="1" dirty="0" err="1">
                <a:latin typeface="Microsoft YaHei" pitchFamily="34" charset="-122"/>
                <a:ea typeface="Microsoft YaHei" pitchFamily="34" charset="-122"/>
              </a:rPr>
              <a:t>eof</a:t>
            </a:r>
            <a:endParaRPr lang="en-US" altLang="zh-CN" sz="1400" b="1" dirty="0">
              <a:latin typeface="Microsoft YaHei" pitchFamily="34" charset="-122"/>
              <a:ea typeface="Microsoft YaHei" pitchFamily="34" charset="-122"/>
            </a:endParaRPr>
          </a:p>
          <a:p>
            <a:pPr>
              <a:lnSpc>
                <a:spcPct val="150000"/>
              </a:lnSpc>
            </a:pPr>
            <a:r>
              <a:rPr lang="zh-CN" altLang="en-US" sz="1400" dirty="0">
                <a:latin typeface="Microsoft YaHei" pitchFamily="34" charset="-122"/>
                <a:ea typeface="Microsoft YaHei" pitchFamily="34" charset="-122"/>
              </a:rPr>
              <a:t>在子程序段中，参数</a:t>
            </a:r>
            <a:r>
              <a:rPr lang="en-US" altLang="zh-CN" sz="1400" dirty="0">
                <a:latin typeface="Microsoft YaHei" pitchFamily="34" charset="-122"/>
                <a:ea typeface="Microsoft YaHei" pitchFamily="34" charset="-122"/>
              </a:rPr>
              <a:t>%0</a:t>
            </a:r>
            <a:r>
              <a:rPr lang="zh-CN" altLang="en-US" sz="1400" dirty="0">
                <a:latin typeface="Microsoft YaHei" pitchFamily="34" charset="-122"/>
                <a:ea typeface="Microsoft YaHei" pitchFamily="34" charset="-122"/>
              </a:rPr>
              <a:t>指标签</a:t>
            </a:r>
            <a:r>
              <a:rPr lang="en-US" altLang="zh-CN" sz="1400" dirty="0">
                <a:latin typeface="Microsoft YaHei" pitchFamily="34" charset="-122"/>
                <a:ea typeface="Microsoft YaHei" pitchFamily="34" charset="-122"/>
              </a:rPr>
              <a:t>:label</a:t>
            </a:r>
          </a:p>
          <a:p>
            <a:pPr>
              <a:lnSpc>
                <a:spcPct val="150000"/>
              </a:lnSpc>
            </a:pPr>
            <a:r>
              <a:rPr lang="zh-CN" altLang="en-US" sz="1400" dirty="0">
                <a:latin typeface="Microsoft YaHei" pitchFamily="34" charset="-122"/>
                <a:ea typeface="Microsoft YaHei" pitchFamily="34" charset="-122"/>
              </a:rPr>
              <a:t>子过程一般放在最后，并且注意在主程序最后要加上</a:t>
            </a:r>
            <a:r>
              <a:rPr lang="en-US" altLang="zh-CN" sz="1400" dirty="0">
                <a:latin typeface="Microsoft YaHei" pitchFamily="34" charset="-122"/>
                <a:ea typeface="Microsoft YaHei" pitchFamily="34" charset="-122"/>
              </a:rPr>
              <a:t>exit</a:t>
            </a:r>
            <a:r>
              <a:rPr lang="zh-CN" altLang="en-US" sz="1400" dirty="0">
                <a:latin typeface="Microsoft YaHei" pitchFamily="34" charset="-122"/>
                <a:ea typeface="Microsoft YaHei" pitchFamily="34" charset="-122"/>
              </a:rPr>
              <a:t>或跳转语句，避免错误的进入子过程</a:t>
            </a:r>
            <a:r>
              <a:rPr lang="zh-CN" altLang="en-US" sz="1400" dirty="0" smtClean="0">
                <a:latin typeface="Microsoft YaHei" pitchFamily="34" charset="-122"/>
                <a:ea typeface="Microsoft YaHei" pitchFamily="34" charset="-122"/>
              </a:rPr>
              <a:t>。子程序和主程序</a:t>
            </a:r>
            <a:r>
              <a:rPr lang="zh-CN" altLang="en-US" sz="1400" dirty="0">
                <a:latin typeface="Microsoft YaHei" pitchFamily="34" charset="-122"/>
                <a:ea typeface="Microsoft YaHei" pitchFamily="34" charset="-122"/>
              </a:rPr>
              <a:t>中的变量都是全局变量，其作用范围都是整个批处理程序</a:t>
            </a:r>
            <a:r>
              <a:rPr lang="zh-CN" altLang="en-US" sz="1400" dirty="0" smtClean="0">
                <a:latin typeface="Microsoft YaHei" pitchFamily="34" charset="-122"/>
                <a:ea typeface="Microsoft YaHei" pitchFamily="34" charset="-122"/>
              </a:rPr>
              <a:t>。传至子程序</a:t>
            </a:r>
            <a:r>
              <a:rPr lang="zh-CN" altLang="en-US" sz="1400" dirty="0">
                <a:latin typeface="Microsoft YaHei" pitchFamily="34" charset="-122"/>
                <a:ea typeface="Microsoft YaHei" pitchFamily="34" charset="-122"/>
              </a:rPr>
              <a:t>的参数在</a:t>
            </a:r>
            <a:r>
              <a:rPr lang="en-US" altLang="zh-CN" sz="1400" dirty="0">
                <a:latin typeface="Microsoft YaHei" pitchFamily="34" charset="-122"/>
                <a:ea typeface="Microsoft YaHei" pitchFamily="34" charset="-122"/>
              </a:rPr>
              <a:t>call</a:t>
            </a:r>
            <a:r>
              <a:rPr lang="zh-CN" altLang="en-US" sz="1400" dirty="0">
                <a:latin typeface="Microsoft YaHei" pitchFamily="34" charset="-122"/>
                <a:ea typeface="Microsoft YaHei" pitchFamily="34" charset="-122"/>
              </a:rPr>
              <a:t>语句中指定，在子程序中用</a:t>
            </a:r>
            <a:r>
              <a:rPr lang="en-US" altLang="zh-CN" sz="1400" dirty="0">
                <a:latin typeface="Microsoft YaHei" pitchFamily="34" charset="-122"/>
                <a:ea typeface="Microsoft YaHei" pitchFamily="34" charset="-122"/>
              </a:rPr>
              <a:t>%1</a:t>
            </a:r>
            <a:r>
              <a:rPr lang="zh-CN" altLang="en-US" sz="1400" dirty="0">
                <a:latin typeface="Microsoft YaHei" pitchFamily="34" charset="-122"/>
                <a:ea typeface="Microsoft YaHei" pitchFamily="34" charset="-122"/>
              </a:rPr>
              <a:t>、</a:t>
            </a:r>
            <a:r>
              <a:rPr lang="en-US" altLang="zh-CN" sz="1400" dirty="0">
                <a:latin typeface="Microsoft YaHei" pitchFamily="34" charset="-122"/>
                <a:ea typeface="Microsoft YaHei" pitchFamily="34" charset="-122"/>
              </a:rPr>
              <a:t>%2</a:t>
            </a:r>
            <a:r>
              <a:rPr lang="zh-CN" altLang="en-US" sz="1400" dirty="0">
                <a:latin typeface="Microsoft YaHei" pitchFamily="34" charset="-122"/>
                <a:ea typeface="Microsoft YaHei" pitchFamily="34" charset="-122"/>
              </a:rPr>
              <a:t>至</a:t>
            </a:r>
            <a:r>
              <a:rPr lang="en-US" altLang="zh-CN" sz="1400" dirty="0">
                <a:latin typeface="Microsoft YaHei" pitchFamily="34" charset="-122"/>
                <a:ea typeface="Microsoft YaHei" pitchFamily="34" charset="-122"/>
              </a:rPr>
              <a:t>%9</a:t>
            </a:r>
            <a:r>
              <a:rPr lang="zh-CN" altLang="en-US" sz="1400" dirty="0">
                <a:latin typeface="Microsoft YaHei" pitchFamily="34" charset="-122"/>
                <a:ea typeface="Microsoft YaHei" pitchFamily="34" charset="-122"/>
              </a:rPr>
              <a:t>的形式调用，而子程序返回主程序</a:t>
            </a:r>
            <a:r>
              <a:rPr lang="zh-CN" altLang="en-US" sz="1400" dirty="0" smtClean="0">
                <a:latin typeface="Microsoft YaHei" pitchFamily="34" charset="-122"/>
                <a:ea typeface="Microsoft YaHei" pitchFamily="34" charset="-122"/>
              </a:rPr>
              <a:t>的数据只需在调用结束后直接引用就可以</a:t>
            </a:r>
            <a:r>
              <a:rPr lang="zh-CN" altLang="en-US" sz="1400" dirty="0">
                <a:latin typeface="Microsoft YaHei" pitchFamily="34" charset="-122"/>
                <a:ea typeface="Microsoft YaHei" pitchFamily="34" charset="-122"/>
              </a:rPr>
              <a:t>了，当然也可以指定返回变量，请看下面的例子。</a:t>
            </a:r>
          </a:p>
        </p:txBody>
      </p:sp>
    </p:spTree>
    <p:extLst>
      <p:ext uri="{BB962C8B-B14F-4D97-AF65-F5344CB8AC3E}">
        <p14:creationId xmlns:p14="http://schemas.microsoft.com/office/powerpoint/2010/main" val="3861969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6960" y="3226572"/>
            <a:ext cx="35242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ile:MS-DOS Deutsch.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5153" y="620688"/>
            <a:ext cx="6096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0" name="円形吹き出し 9"/>
          <p:cNvSpPr/>
          <p:nvPr/>
        </p:nvSpPr>
        <p:spPr>
          <a:xfrm>
            <a:off x="6732240" y="1966790"/>
            <a:ext cx="2186499" cy="1557471"/>
          </a:xfrm>
          <a:custGeom>
            <a:avLst/>
            <a:gdLst>
              <a:gd name="connsiteX0" fmla="*/ 777095 w 2664296"/>
              <a:gd name="connsiteY0" fmla="*/ 1580328 h 1404736"/>
              <a:gd name="connsiteX1" fmla="*/ 677489 w 2664296"/>
              <a:gd name="connsiteY1" fmla="*/ 1314072 h 1404736"/>
              <a:gd name="connsiteX2" fmla="*/ 599488 w 2664296"/>
              <a:gd name="connsiteY2" fmla="*/ 115767 h 1404736"/>
              <a:gd name="connsiteX3" fmla="*/ 1726136 w 2664296"/>
              <a:gd name="connsiteY3" fmla="*/ 31421 h 1404736"/>
              <a:gd name="connsiteX4" fmla="*/ 2386357 w 2664296"/>
              <a:gd name="connsiteY4" fmla="*/ 1131760 h 1404736"/>
              <a:gd name="connsiteX5" fmla="*/ 1159773 w 2664296"/>
              <a:gd name="connsiteY5" fmla="*/ 1398831 h 1404736"/>
              <a:gd name="connsiteX6" fmla="*/ 777095 w 2664296"/>
              <a:gd name="connsiteY6" fmla="*/ 1580328 h 1404736"/>
              <a:gd name="connsiteX0" fmla="*/ 777110 w 2665034"/>
              <a:gd name="connsiteY0" fmla="*/ 1580331 h 1580331"/>
              <a:gd name="connsiteX1" fmla="*/ 677504 w 2665034"/>
              <a:gd name="connsiteY1" fmla="*/ 1314075 h 1580331"/>
              <a:gd name="connsiteX2" fmla="*/ 599503 w 2665034"/>
              <a:gd name="connsiteY2" fmla="*/ 115770 h 1580331"/>
              <a:gd name="connsiteX3" fmla="*/ 1726151 w 2665034"/>
              <a:gd name="connsiteY3" fmla="*/ 31424 h 1580331"/>
              <a:gd name="connsiteX4" fmla="*/ 2386372 w 2665034"/>
              <a:gd name="connsiteY4" fmla="*/ 1131763 h 1580331"/>
              <a:gd name="connsiteX5" fmla="*/ 976908 w 2665034"/>
              <a:gd name="connsiteY5" fmla="*/ 1375974 h 1580331"/>
              <a:gd name="connsiteX6" fmla="*/ 777110 w 2665034"/>
              <a:gd name="connsiteY6" fmla="*/ 1580331 h 1580331"/>
              <a:gd name="connsiteX0" fmla="*/ 665658 w 2665034"/>
              <a:gd name="connsiteY0" fmla="*/ 1557471 h 1557471"/>
              <a:gd name="connsiteX1" fmla="*/ 677504 w 2665034"/>
              <a:gd name="connsiteY1" fmla="*/ 1314075 h 1557471"/>
              <a:gd name="connsiteX2" fmla="*/ 599503 w 2665034"/>
              <a:gd name="connsiteY2" fmla="*/ 115770 h 1557471"/>
              <a:gd name="connsiteX3" fmla="*/ 1726151 w 2665034"/>
              <a:gd name="connsiteY3" fmla="*/ 31424 h 1557471"/>
              <a:gd name="connsiteX4" fmla="*/ 2386372 w 2665034"/>
              <a:gd name="connsiteY4" fmla="*/ 1131763 h 1557471"/>
              <a:gd name="connsiteX5" fmla="*/ 976908 w 2665034"/>
              <a:gd name="connsiteY5" fmla="*/ 1375974 h 1557471"/>
              <a:gd name="connsiteX6" fmla="*/ 665658 w 2665034"/>
              <a:gd name="connsiteY6" fmla="*/ 1557471 h 15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034" h="1557471">
                <a:moveTo>
                  <a:pt x="665658" y="1557471"/>
                </a:moveTo>
                <a:lnTo>
                  <a:pt x="677504" y="1314075"/>
                </a:lnTo>
                <a:cubicBezTo>
                  <a:pt x="-190582" y="1055813"/>
                  <a:pt x="-232958" y="404804"/>
                  <a:pt x="599503" y="115770"/>
                </a:cubicBezTo>
                <a:cubicBezTo>
                  <a:pt x="932237" y="244"/>
                  <a:pt x="1345574" y="-30701"/>
                  <a:pt x="1726151" y="31424"/>
                </a:cubicBezTo>
                <a:cubicBezTo>
                  <a:pt x="2613979" y="176351"/>
                  <a:pt x="2954564" y="743977"/>
                  <a:pt x="2386372" y="1131763"/>
                </a:cubicBezTo>
                <a:cubicBezTo>
                  <a:pt x="2096694" y="1329466"/>
                  <a:pt x="1446759" y="1408300"/>
                  <a:pt x="976908" y="1375974"/>
                </a:cubicBezTo>
                <a:lnTo>
                  <a:pt x="665658" y="1557471"/>
                </a:ln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200" dirty="0" smtClean="0">
                <a:latin typeface="微软雅黑" pitchFamily="34" charset="-122"/>
                <a:ea typeface="微软雅黑" pitchFamily="34" charset="-122"/>
                <a:cs typeface="Meiryo UI" pitchFamily="50" charset="-128"/>
              </a:rPr>
              <a:t>哦买糕的，我最怕看见黑色的屏幕和满眼的字母了，这东西不是已经变成古董了么。</a:t>
            </a:r>
            <a:endParaRPr kumimoji="1" lang="ja-JP" altLang="en-US" sz="1200" dirty="0">
              <a:latin typeface="微软雅黑" pitchFamily="34" charset="-122"/>
              <a:ea typeface="微软雅黑" pitchFamily="34" charset="-122"/>
              <a:cs typeface="Meiryo UI" pitchFamily="50" charset="-128"/>
            </a:endParaRPr>
          </a:p>
        </p:txBody>
      </p:sp>
      <p:sp>
        <p:nvSpPr>
          <p:cNvPr id="2" name="テキスト ボックス 1"/>
          <p:cNvSpPr txBox="1"/>
          <p:nvPr/>
        </p:nvSpPr>
        <p:spPr>
          <a:xfrm>
            <a:off x="187848" y="95964"/>
            <a:ext cx="1800199"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g</a:t>
            </a:r>
            <a:r>
              <a:rPr kumimoji="1" lang="en-US" altLang="zh-CN" sz="1200" b="1" i="1" dirty="0" smtClean="0">
                <a:solidFill>
                  <a:srgbClr val="7030A0"/>
                </a:solidFill>
                <a:latin typeface="Tahoma" pitchFamily="34" charset="0"/>
                <a:cs typeface="Tahoma" pitchFamily="34" charset="0"/>
              </a:rPr>
              <a:t>etting to know </a:t>
            </a:r>
            <a:r>
              <a:rPr kumimoji="1" lang="en-US" altLang="zh-CN" sz="1200" b="1" i="1" dirty="0" smtClean="0">
                <a:solidFill>
                  <a:schemeClr val="tx1">
                    <a:lumMod val="50000"/>
                    <a:lumOff val="50000"/>
                  </a:schemeClr>
                </a:solidFill>
                <a:latin typeface="Tahoma" pitchFamily="34" charset="0"/>
                <a:cs typeface="Tahoma" pitchFamily="34" charset="0"/>
              </a:rPr>
              <a:t>DOS</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11" name="テキスト ボックス 10"/>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2</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1</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3" name="テキスト ボックス 2"/>
          <p:cNvSpPr txBox="1"/>
          <p:nvPr/>
        </p:nvSpPr>
        <p:spPr>
          <a:xfrm>
            <a:off x="475153" y="4627947"/>
            <a:ext cx="4456887" cy="1477328"/>
          </a:xfrm>
          <a:prstGeom prst="rect">
            <a:avLst/>
          </a:prstGeom>
          <a:noFill/>
        </p:spPr>
        <p:txBody>
          <a:bodyPr wrap="square" rtlCol="0">
            <a:spAutoFit/>
          </a:bodyPr>
          <a:lstStyle/>
          <a:p>
            <a:pPr>
              <a:lnSpc>
                <a:spcPct val="150000"/>
              </a:lnSpc>
            </a:pPr>
            <a:r>
              <a:rPr kumimoji="1" lang="en-US" altLang="ja-JP" sz="1200" b="1" dirty="0" smtClean="0">
                <a:latin typeface="微软雅黑" pitchFamily="34" charset="-122"/>
                <a:ea typeface="微软雅黑" pitchFamily="34" charset="-122"/>
                <a:cs typeface="Meiryo UI" pitchFamily="50" charset="-128"/>
              </a:rPr>
              <a:t>MS-</a:t>
            </a:r>
            <a:r>
              <a:rPr kumimoji="1" lang="en-US" altLang="zh-CN" sz="1200" b="1" dirty="0" smtClean="0">
                <a:latin typeface="微软雅黑" pitchFamily="34" charset="-122"/>
                <a:ea typeface="微软雅黑" pitchFamily="34" charset="-122"/>
                <a:cs typeface="Meiryo UI" pitchFamily="50" charset="-128"/>
              </a:rPr>
              <a:t>DOS</a:t>
            </a:r>
            <a:r>
              <a:rPr kumimoji="1" lang="en-US" altLang="zh-CN" sz="1200" dirty="0" smtClean="0">
                <a:latin typeface="微软雅黑" pitchFamily="34" charset="-122"/>
                <a:ea typeface="微软雅黑" pitchFamily="34" charset="-122"/>
                <a:cs typeface="Meiryo UI" pitchFamily="50" charset="-128"/>
              </a:rPr>
              <a:t> </a:t>
            </a:r>
            <a:r>
              <a:rPr kumimoji="1" lang="zh-CN" altLang="en-US" sz="1200" dirty="0" smtClean="0">
                <a:latin typeface="微软雅黑" pitchFamily="34" charset="-122"/>
                <a:ea typeface="微软雅黑" pitchFamily="34" charset="-122"/>
                <a:cs typeface="Meiryo UI" pitchFamily="50" charset="-128"/>
              </a:rPr>
              <a:t>（</a:t>
            </a:r>
            <a:r>
              <a:rPr kumimoji="1" lang="en-US" altLang="zh-CN" sz="1200" dirty="0" smtClean="0">
                <a:latin typeface="微软雅黑" pitchFamily="34" charset="-122"/>
                <a:ea typeface="微软雅黑" pitchFamily="34" charset="-122"/>
                <a:cs typeface="Meiryo UI" pitchFamily="50" charset="-128"/>
              </a:rPr>
              <a:t>Microsoft Disk Operating System)</a:t>
            </a:r>
            <a:r>
              <a:rPr kumimoji="1" lang="zh-CN" altLang="en-US" sz="1200" dirty="0" smtClean="0">
                <a:latin typeface="微软雅黑" pitchFamily="34" charset="-122"/>
                <a:ea typeface="微软雅黑" pitchFamily="34" charset="-122"/>
                <a:cs typeface="Meiryo UI" pitchFamily="50" charset="-128"/>
              </a:rPr>
              <a:t>就是我们常说的</a:t>
            </a:r>
            <a:r>
              <a:rPr kumimoji="1" lang="en-US" altLang="zh-CN" sz="1200" dirty="0" smtClean="0">
                <a:latin typeface="微软雅黑" pitchFamily="34" charset="-122"/>
                <a:ea typeface="微软雅黑" pitchFamily="34" charset="-122"/>
                <a:cs typeface="Meiryo UI" pitchFamily="50" charset="-128"/>
              </a:rPr>
              <a:t>DOS</a:t>
            </a:r>
            <a:r>
              <a:rPr kumimoji="1" lang="zh-CN" altLang="en-US" sz="1200" dirty="0" smtClean="0">
                <a:latin typeface="微软雅黑" pitchFamily="34" charset="-122"/>
                <a:ea typeface="微软雅黑" pitchFamily="34" charset="-122"/>
                <a:cs typeface="Meiryo UI" pitchFamily="50" charset="-128"/>
              </a:rPr>
              <a:t>系统，于</a:t>
            </a:r>
            <a:r>
              <a:rPr kumimoji="1" lang="en-US" altLang="zh-CN" sz="1200" b="1" dirty="0" smtClean="0">
                <a:latin typeface="微软雅黑" pitchFamily="34" charset="-122"/>
                <a:ea typeface="微软雅黑" pitchFamily="34" charset="-122"/>
                <a:cs typeface="Meiryo UI" pitchFamily="50" charset="-128"/>
              </a:rPr>
              <a:t>1981</a:t>
            </a:r>
            <a:r>
              <a:rPr kumimoji="1" lang="zh-CN" altLang="en-US" sz="1200" b="1" dirty="0" smtClean="0">
                <a:latin typeface="微软雅黑" pitchFamily="34" charset="-122"/>
                <a:ea typeface="微软雅黑" pitchFamily="34" charset="-122"/>
                <a:cs typeface="Meiryo UI" pitchFamily="50" charset="-128"/>
              </a:rPr>
              <a:t>年</a:t>
            </a:r>
            <a:r>
              <a:rPr kumimoji="1" lang="zh-CN" altLang="en-US" sz="1200" dirty="0" smtClean="0">
                <a:latin typeface="微软雅黑" pitchFamily="34" charset="-122"/>
                <a:ea typeface="微软雅黑" pitchFamily="34" charset="-122"/>
                <a:cs typeface="Meiryo UI" pitchFamily="50" charset="-128"/>
              </a:rPr>
              <a:t>首次发布，最新稳定版本为</a:t>
            </a:r>
            <a:r>
              <a:rPr kumimoji="1" lang="en-US" altLang="zh-CN" sz="1200" b="1" dirty="0" smtClean="0">
                <a:latin typeface="微软雅黑" pitchFamily="34" charset="-122"/>
                <a:ea typeface="微软雅黑" pitchFamily="34" charset="-122"/>
                <a:cs typeface="Meiryo UI" pitchFamily="50" charset="-128"/>
              </a:rPr>
              <a:t>8.0</a:t>
            </a:r>
            <a:r>
              <a:rPr kumimoji="1" lang="zh-CN" altLang="en-US" sz="1200" dirty="0" smtClean="0">
                <a:latin typeface="微软雅黑" pitchFamily="34" charset="-122"/>
                <a:ea typeface="微软雅黑" pitchFamily="34" charset="-122"/>
                <a:cs typeface="Meiryo UI" pitchFamily="50" charset="-128"/>
              </a:rPr>
              <a:t>。</a:t>
            </a:r>
            <a:endParaRPr kumimoji="1" lang="en-US" altLang="zh-CN" sz="1200" dirty="0" smtClean="0">
              <a:latin typeface="微软雅黑" pitchFamily="34" charset="-122"/>
              <a:ea typeface="微软雅黑" pitchFamily="34" charset="-122"/>
              <a:cs typeface="Meiryo UI" pitchFamily="50" charset="-128"/>
            </a:endParaRPr>
          </a:p>
          <a:p>
            <a:pPr>
              <a:lnSpc>
                <a:spcPct val="150000"/>
              </a:lnSpc>
            </a:pPr>
            <a:r>
              <a:rPr lang="en-US" altLang="zh-CN" sz="1200" b="1" dirty="0" smtClean="0">
                <a:latin typeface="微软雅黑" pitchFamily="34" charset="-122"/>
                <a:ea typeface="微软雅黑" pitchFamily="34" charset="-122"/>
                <a:cs typeface="Meiryo UI" pitchFamily="50" charset="-128"/>
              </a:rPr>
              <a:t>MS-DOS</a:t>
            </a:r>
            <a:r>
              <a:rPr lang="en-US" altLang="zh-CN" sz="1200" dirty="0" smtClean="0">
                <a:latin typeface="微软雅黑" pitchFamily="34" charset="-122"/>
                <a:ea typeface="微软雅黑" pitchFamily="34" charset="-122"/>
                <a:cs typeface="Meiryo UI" pitchFamily="50" charset="-128"/>
              </a:rPr>
              <a:t> </a:t>
            </a:r>
            <a:r>
              <a:rPr lang="zh-CN" altLang="en-US" sz="1200" dirty="0" smtClean="0">
                <a:latin typeface="微软雅黑" pitchFamily="34" charset="-122"/>
                <a:ea typeface="微软雅黑" pitchFamily="34" charset="-122"/>
                <a:cs typeface="Meiryo UI" pitchFamily="50" charset="-128"/>
              </a:rPr>
              <a:t>一般使用</a:t>
            </a:r>
            <a:r>
              <a:rPr lang="zh-CN" altLang="en-US" sz="1200" b="1" dirty="0" smtClean="0">
                <a:latin typeface="微软雅黑" pitchFamily="34" charset="-122"/>
                <a:ea typeface="微软雅黑" pitchFamily="34" charset="-122"/>
                <a:cs typeface="Meiryo UI" pitchFamily="50" charset="-128"/>
              </a:rPr>
              <a:t>命令行界面</a:t>
            </a:r>
            <a:r>
              <a:rPr lang="zh-CN" altLang="en-US" sz="1200" dirty="0" smtClean="0">
                <a:latin typeface="微软雅黑" pitchFamily="34" charset="-122"/>
                <a:ea typeface="微软雅黑" pitchFamily="34" charset="-122"/>
                <a:cs typeface="Meiryo UI" pitchFamily="50" charset="-128"/>
              </a:rPr>
              <a:t>来接受用户的指令，不过后期的版本中，</a:t>
            </a:r>
            <a:r>
              <a:rPr lang="en-US" altLang="zh-CN" sz="1200" dirty="0" smtClean="0">
                <a:latin typeface="微软雅黑" pitchFamily="34" charset="-122"/>
                <a:ea typeface="微软雅黑" pitchFamily="34" charset="-122"/>
                <a:cs typeface="Meiryo UI" pitchFamily="50" charset="-128"/>
              </a:rPr>
              <a:t>DOS</a:t>
            </a:r>
            <a:r>
              <a:rPr lang="zh-CN" altLang="en-US" sz="1200" dirty="0" smtClean="0">
                <a:latin typeface="微软雅黑" pitchFamily="34" charset="-122"/>
                <a:ea typeface="微软雅黑" pitchFamily="34" charset="-122"/>
                <a:cs typeface="Meiryo UI" pitchFamily="50" charset="-128"/>
              </a:rPr>
              <a:t>程序也可以通过调用相应的</a:t>
            </a:r>
            <a:r>
              <a:rPr lang="en-US" altLang="zh-CN" sz="1200" dirty="0" smtClean="0">
                <a:latin typeface="微软雅黑" pitchFamily="34" charset="-122"/>
                <a:ea typeface="微软雅黑" pitchFamily="34" charset="-122"/>
                <a:cs typeface="Meiryo UI" pitchFamily="50" charset="-128"/>
              </a:rPr>
              <a:t>DOS</a:t>
            </a:r>
            <a:r>
              <a:rPr lang="zh-CN" altLang="en-US" sz="1200" dirty="0" smtClean="0">
                <a:latin typeface="微软雅黑" pitchFamily="34" charset="-122"/>
                <a:ea typeface="微软雅黑" pitchFamily="34" charset="-122"/>
                <a:cs typeface="Meiryo UI" pitchFamily="50" charset="-128"/>
              </a:rPr>
              <a:t>中断来进入</a:t>
            </a:r>
            <a:r>
              <a:rPr lang="zh-CN" altLang="en-US" sz="1200" b="1" dirty="0" smtClean="0">
                <a:latin typeface="微软雅黑" pitchFamily="34" charset="-122"/>
                <a:ea typeface="微软雅黑" pitchFamily="34" charset="-122"/>
                <a:cs typeface="Meiryo UI" pitchFamily="50" charset="-128"/>
              </a:rPr>
              <a:t>图形模式</a:t>
            </a:r>
            <a:r>
              <a:rPr lang="zh-CN" altLang="en-US" sz="1200" dirty="0" smtClean="0">
                <a:latin typeface="微软雅黑" pitchFamily="34" charset="-122"/>
                <a:ea typeface="微软雅黑" pitchFamily="34" charset="-122"/>
                <a:cs typeface="Meiryo UI" pitchFamily="50" charset="-128"/>
              </a:rPr>
              <a:t>。</a:t>
            </a:r>
            <a:endParaRPr kumimoji="1" lang="ja-JP" altLang="en-US" sz="1200" dirty="0" smtClean="0">
              <a:latin typeface="微软雅黑" pitchFamily="34" charset="-122"/>
              <a:ea typeface="微软雅黑" pitchFamily="34" charset="-122"/>
              <a:cs typeface="Meiryo UI" pitchFamily="50" charset="-128"/>
            </a:endParaRPr>
          </a:p>
        </p:txBody>
      </p:sp>
      <p:pic>
        <p:nvPicPr>
          <p:cNvPr id="1028" name="Picture 4"/>
          <p:cNvPicPr>
            <a:picLocks noChangeAspect="1" noChangeArrowheads="1"/>
          </p:cNvPicPr>
          <p:nvPr/>
        </p:nvPicPr>
        <p:blipFill>
          <a:blip r:embed="rId6" cstate="print"/>
          <a:srcRect/>
          <a:stretch>
            <a:fillRect/>
          </a:stretch>
        </p:blipFill>
        <p:spPr bwMode="auto">
          <a:xfrm flipH="1">
            <a:off x="755576" y="3933056"/>
            <a:ext cx="116872" cy="91828"/>
          </a:xfrm>
          <a:prstGeom prst="rect">
            <a:avLst/>
          </a:prstGeom>
          <a:noFill/>
          <a:ln w="9525">
            <a:noFill/>
            <a:miter lim="800000"/>
            <a:headEnd/>
            <a:tailEnd/>
          </a:ln>
        </p:spPr>
      </p:pic>
    </p:spTree>
    <p:extLst>
      <p:ext uri="{BB962C8B-B14F-4D97-AF65-F5344CB8AC3E}">
        <p14:creationId xmlns:p14="http://schemas.microsoft.com/office/powerpoint/2010/main" val="188894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afterEffect">
                                  <p:stCondLst>
                                    <p:cond delay="0"/>
                                  </p:stCondLst>
                                  <p:childTnLst>
                                    <p:anim calcmode="discrete" valueType="str">
                                      <p:cBhvr>
                                        <p:cTn id="6" dur="1000" fill="hold"/>
                                        <p:tgtEl>
                                          <p:spTgt spid="10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start</a:t>
            </a:r>
            <a:r>
              <a:rPr lang="en-US" altLang="zh-CN" sz="1200" b="1" i="1" dirty="0">
                <a:solidFill>
                  <a:schemeClr val="tx1">
                    <a:lumMod val="50000"/>
                    <a:lumOff val="50000"/>
                  </a:schemeClr>
                </a:solidFill>
                <a:latin typeface="Tahoma" pitchFamily="34" charset="0"/>
                <a:cs typeface="Tahoma" pitchFamily="34" charset="0"/>
              </a:rPr>
              <a:t> &amp; </a:t>
            </a:r>
            <a:r>
              <a:rPr lang="en-US" altLang="zh-CN" sz="1200" b="1" i="1" dirty="0">
                <a:solidFill>
                  <a:srgbClr val="7030A0"/>
                </a:solidFill>
                <a:latin typeface="Tahoma" pitchFamily="34" charset="0"/>
                <a:cs typeface="Tahoma" pitchFamily="34" charset="0"/>
              </a:rPr>
              <a:t>call</a:t>
            </a:r>
            <a:endParaRPr lang="ja-JP" altLang="en-US" sz="1200" b="1" i="1" dirty="0">
              <a:solidFill>
                <a:srgbClr val="7030A0"/>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56</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7</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4" name="テキスト ボックス 3"/>
          <p:cNvSpPr txBox="1"/>
          <p:nvPr/>
        </p:nvSpPr>
        <p:spPr>
          <a:xfrm>
            <a:off x="467544" y="764704"/>
            <a:ext cx="8280920" cy="4062651"/>
          </a:xfrm>
          <a:prstGeom prst="rect">
            <a:avLst/>
          </a:prstGeom>
          <a:noFill/>
        </p:spPr>
        <p:txBody>
          <a:bodyPr wrap="square" rtlCol="0">
            <a:spAutoFit/>
          </a:bodyPr>
          <a:lstStyle/>
          <a:p>
            <a:pPr>
              <a:lnSpc>
                <a:spcPct val="150000"/>
              </a:lnSpc>
            </a:pPr>
            <a:r>
              <a:rPr lang="en-US" altLang="zh-CN" b="1" dirty="0" smtClean="0">
                <a:solidFill>
                  <a:srgbClr val="CC00CC"/>
                </a:solidFill>
                <a:latin typeface="Lucida Handwriting" pitchFamily="66" charset="0"/>
                <a:ea typeface="Microsoft YaHei" pitchFamily="34" charset="-122"/>
              </a:rPr>
              <a:t>Example 1</a:t>
            </a:r>
            <a:r>
              <a:rPr lang="zh-CN" altLang="en-US" b="1" dirty="0" smtClean="0">
                <a:solidFill>
                  <a:srgbClr val="CC00CC"/>
                </a:solidFill>
                <a:latin typeface="Lucida Handwriting" pitchFamily="66" charset="0"/>
                <a:ea typeface="Microsoft YaHei" pitchFamily="34" charset="-122"/>
              </a:rPr>
              <a:t>：</a:t>
            </a:r>
            <a:endParaRPr lang="en-US" altLang="zh-CN" b="1" dirty="0" smtClean="0">
              <a:solidFill>
                <a:srgbClr val="CC00CC"/>
              </a:solidFill>
              <a:latin typeface="Lucida Handwriting" pitchFamily="66" charset="0"/>
              <a:ea typeface="Microsoft YaHei" pitchFamily="34" charset="-122"/>
            </a:endParaRPr>
          </a:p>
          <a:p>
            <a:pPr>
              <a:lnSpc>
                <a:spcPct val="150000"/>
              </a:lnSpc>
            </a:pPr>
            <a:r>
              <a:rPr lang="ja-JP" altLang="en-US" sz="1400" dirty="0">
                <a:latin typeface="Microsoft YaHei" pitchFamily="34" charset="-122"/>
                <a:ea typeface="Microsoft YaHei" pitchFamily="34" charset="-122"/>
              </a:rPr>
              <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@echo off</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call :sub return </a:t>
            </a:r>
            <a:r>
              <a:rPr lang="ja-JP" altLang="en-US" sz="1400" b="1" dirty="0">
                <a:latin typeface="Microsoft YaHei" pitchFamily="34" charset="-122"/>
                <a:ea typeface="Microsoft YaHei" pitchFamily="34" charset="-122"/>
              </a:rPr>
              <a:t>你好</a:t>
            </a:r>
            <a:br>
              <a:rPr lang="ja-JP" altLang="en-US"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echo </a:t>
            </a:r>
            <a:r>
              <a:rPr lang="ja-JP" altLang="en-US" sz="1400" b="1" dirty="0">
                <a:latin typeface="Microsoft YaHei" pitchFamily="34" charset="-122"/>
                <a:ea typeface="Microsoft YaHei" pitchFamily="34" charset="-122"/>
              </a:rPr>
              <a:t>子程序返回值：</a:t>
            </a:r>
            <a:r>
              <a:rPr lang="en-US" altLang="ja-JP" sz="1400" b="1" dirty="0">
                <a:latin typeface="Microsoft YaHei" pitchFamily="34" charset="-122"/>
                <a:ea typeface="Microsoft YaHei" pitchFamily="34" charset="-122"/>
              </a:rPr>
              <a:t>%return%</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pause</a:t>
            </a:r>
          </a:p>
          <a:p>
            <a:pPr>
              <a:lnSpc>
                <a:spcPct val="150000"/>
              </a:lnSpc>
            </a:pPr>
            <a:r>
              <a:rPr lang="en-US" altLang="ja-JP" sz="1400" b="1" dirty="0">
                <a:latin typeface="Microsoft YaHei" pitchFamily="34" charset="-122"/>
                <a:ea typeface="Microsoft YaHei" pitchFamily="34" charset="-122"/>
              </a:rPr>
              <a:t>:sub</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set %1=%2</a:t>
            </a:r>
            <a:br>
              <a:rPr lang="en-US" altLang="ja-JP" sz="1400" b="1" dirty="0">
                <a:latin typeface="Microsoft YaHei" pitchFamily="34" charset="-122"/>
                <a:ea typeface="Microsoft YaHei" pitchFamily="34" charset="-122"/>
              </a:rPr>
            </a:br>
            <a:r>
              <a:rPr lang="en-US" altLang="ja-JP" sz="1400" b="1" dirty="0" err="1">
                <a:latin typeface="Microsoft YaHei" pitchFamily="34" charset="-122"/>
                <a:ea typeface="Microsoft YaHei" pitchFamily="34" charset="-122"/>
              </a:rPr>
              <a:t>goto</a:t>
            </a:r>
            <a:r>
              <a:rPr lang="en-US" altLang="ja-JP" sz="1400" b="1" dirty="0">
                <a:latin typeface="Microsoft YaHei" pitchFamily="34" charset="-122"/>
                <a:ea typeface="Microsoft YaHei" pitchFamily="34" charset="-122"/>
              </a:rPr>
              <a:t> :</a:t>
            </a:r>
            <a:r>
              <a:rPr lang="en-US" altLang="ja-JP" sz="1400" b="1" dirty="0" err="1" smtClean="0">
                <a:latin typeface="Microsoft YaHei" pitchFamily="34" charset="-122"/>
                <a:ea typeface="Microsoft YaHei" pitchFamily="34" charset="-122"/>
              </a:rPr>
              <a:t>eof</a:t>
            </a:r>
            <a:endParaRPr lang="en-US" altLang="ja-JP" sz="1400" b="1" dirty="0" smtClean="0">
              <a:latin typeface="Microsoft YaHei" pitchFamily="34" charset="-122"/>
              <a:ea typeface="Microsoft YaHei" pitchFamily="34" charset="-122"/>
            </a:endParaRPr>
          </a:p>
          <a:p>
            <a:pPr>
              <a:lnSpc>
                <a:spcPct val="150000"/>
              </a:lnSpc>
            </a:pPr>
            <a:r>
              <a:rPr lang="en-US" altLang="ja-JP" sz="1400" dirty="0">
                <a:latin typeface="Microsoft YaHei" pitchFamily="34" charset="-122"/>
                <a:ea typeface="Microsoft YaHei" pitchFamily="34" charset="-122"/>
              </a:rPr>
              <a:t/>
            </a:r>
            <a:br>
              <a:rPr lang="en-US" altLang="ja-JP" sz="1400" dirty="0">
                <a:latin typeface="Microsoft YaHei" pitchFamily="34" charset="-122"/>
                <a:ea typeface="Microsoft YaHei" pitchFamily="34" charset="-122"/>
              </a:rPr>
            </a:br>
            <a:r>
              <a:rPr lang="ja-JP" altLang="en-US" sz="1400" dirty="0">
                <a:latin typeface="Microsoft YaHei" pitchFamily="34" charset="-122"/>
                <a:ea typeface="Microsoft YaHei" pitchFamily="34" charset="-122"/>
              </a:rPr>
              <a:t>运行结果</a:t>
            </a:r>
            <a:r>
              <a:rPr lang="ja-JP" altLang="en-US" sz="1400" dirty="0" smtClean="0">
                <a:latin typeface="Microsoft YaHei" pitchFamily="34" charset="-122"/>
                <a:ea typeface="Microsoft YaHei" pitchFamily="34" charset="-122"/>
              </a:rPr>
              <a:t>：</a:t>
            </a:r>
            <a:endParaRPr lang="en-US" altLang="ja-JP" sz="1400" dirty="0" smtClean="0">
              <a:latin typeface="Microsoft YaHei" pitchFamily="34" charset="-122"/>
              <a:ea typeface="Microsoft YaHei" pitchFamily="34" charset="-122"/>
            </a:endParaRPr>
          </a:p>
          <a:p>
            <a:pPr>
              <a:lnSpc>
                <a:spcPct val="150000"/>
              </a:lnSpc>
            </a:pPr>
            <a:r>
              <a:rPr lang="ja-JP" altLang="en-US" sz="1400" b="1" dirty="0" smtClean="0">
                <a:latin typeface="Microsoft YaHei" pitchFamily="34" charset="-122"/>
                <a:ea typeface="Microsoft YaHei" pitchFamily="34" charset="-122"/>
              </a:rPr>
              <a:t>你好</a:t>
            </a:r>
            <a:endParaRPr lang="ja-JP" altLang="en-US" sz="1400" b="1" dirty="0">
              <a:latin typeface="Microsoft YaHei" pitchFamily="34" charset="-122"/>
              <a:ea typeface="Microsoft YaHei" pitchFamily="34" charset="-122"/>
            </a:endParaRPr>
          </a:p>
        </p:txBody>
      </p:sp>
      <p:sp>
        <p:nvSpPr>
          <p:cNvPr id="2" name="テキスト ボックス 1"/>
          <p:cNvSpPr txBox="1"/>
          <p:nvPr/>
        </p:nvSpPr>
        <p:spPr>
          <a:xfrm>
            <a:off x="451530" y="764704"/>
            <a:ext cx="5400600" cy="5355312"/>
          </a:xfrm>
          <a:prstGeom prst="rect">
            <a:avLst/>
          </a:prstGeom>
          <a:noFill/>
        </p:spPr>
        <p:txBody>
          <a:bodyPr wrap="square" rtlCol="0">
            <a:spAutoFit/>
          </a:bodyPr>
          <a:lstStyle/>
          <a:p>
            <a:pPr>
              <a:lnSpc>
                <a:spcPct val="150000"/>
              </a:lnSpc>
            </a:pPr>
            <a:r>
              <a:rPr lang="en-US" altLang="zh-CN" b="1" dirty="0">
                <a:solidFill>
                  <a:srgbClr val="CC00CC"/>
                </a:solidFill>
                <a:latin typeface="Lucida Handwriting" pitchFamily="66" charset="0"/>
                <a:ea typeface="Microsoft YaHei" pitchFamily="34" charset="-122"/>
              </a:rPr>
              <a:t>Example 2</a:t>
            </a:r>
            <a:r>
              <a:rPr lang="zh-CN" altLang="en-US" b="1" dirty="0" smtClean="0">
                <a:solidFill>
                  <a:srgbClr val="CC00CC"/>
                </a:solidFill>
                <a:latin typeface="Lucida Handwriting" pitchFamily="66" charset="0"/>
                <a:ea typeface="Microsoft YaHei" pitchFamily="34" charset="-122"/>
              </a:rPr>
              <a:t>：</a:t>
            </a:r>
            <a:endParaRPr lang="en-US" altLang="zh-CN" b="1" dirty="0" smtClean="0">
              <a:solidFill>
                <a:srgbClr val="CC00CC"/>
              </a:solidFill>
              <a:latin typeface="Lucida Handwriting" pitchFamily="66" charset="0"/>
              <a:ea typeface="Microsoft YaHei" pitchFamily="34" charset="-122"/>
            </a:endParaRPr>
          </a:p>
          <a:p>
            <a:pPr>
              <a:lnSpc>
                <a:spcPct val="150000"/>
              </a:lnSpc>
            </a:pPr>
            <a:r>
              <a:rPr lang="ja-JP" altLang="en-US" sz="1400" dirty="0">
                <a:latin typeface="Microsoft YaHei" pitchFamily="34" charset="-122"/>
                <a:ea typeface="Microsoft YaHei" pitchFamily="34" charset="-122"/>
              </a:rPr>
              <a:t/>
            </a:r>
            <a:br>
              <a:rPr lang="ja-JP" altLang="en-US" sz="1400"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@echo off</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set sum=0</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call :sub sum 10 20 35</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echo </a:t>
            </a:r>
            <a:r>
              <a:rPr lang="ja-JP" altLang="en-US" sz="1400" b="1" dirty="0">
                <a:latin typeface="Microsoft YaHei" pitchFamily="34" charset="-122"/>
                <a:ea typeface="Microsoft YaHei" pitchFamily="34" charset="-122"/>
              </a:rPr>
              <a:t>数据求和结果：</a:t>
            </a:r>
            <a:r>
              <a:rPr lang="en-US" altLang="ja-JP" sz="1400" b="1" dirty="0">
                <a:latin typeface="Microsoft YaHei" pitchFamily="34" charset="-122"/>
                <a:ea typeface="Microsoft YaHei" pitchFamily="34" charset="-122"/>
              </a:rPr>
              <a:t>%sum%</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pause</a:t>
            </a:r>
          </a:p>
          <a:p>
            <a:pPr>
              <a:lnSpc>
                <a:spcPct val="150000"/>
              </a:lnSpc>
            </a:pPr>
            <a:r>
              <a:rPr lang="en-US" altLang="ja-JP" sz="1400" b="1" dirty="0">
                <a:latin typeface="Microsoft YaHei" pitchFamily="34" charset="-122"/>
                <a:ea typeface="Microsoft YaHei" pitchFamily="34" charset="-122"/>
              </a:rPr>
              <a:t>:sub</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rem </a:t>
            </a:r>
            <a:r>
              <a:rPr lang="ja-JP" altLang="en-US" sz="1400" b="1" dirty="0">
                <a:latin typeface="Microsoft YaHei" pitchFamily="34" charset="-122"/>
                <a:ea typeface="Microsoft YaHei" pitchFamily="34" charset="-122"/>
              </a:rPr>
              <a:t>参数</a:t>
            </a:r>
            <a:r>
              <a:rPr lang="en-US" altLang="ja-JP" sz="1400" b="1" dirty="0">
                <a:latin typeface="Microsoft YaHei" pitchFamily="34" charset="-122"/>
                <a:ea typeface="Microsoft YaHei" pitchFamily="34" charset="-122"/>
              </a:rPr>
              <a:t>1</a:t>
            </a:r>
            <a:r>
              <a:rPr lang="ja-JP" altLang="en-US" sz="1400" b="1" dirty="0">
                <a:latin typeface="Microsoft YaHei" pitchFamily="34" charset="-122"/>
                <a:ea typeface="Microsoft YaHei" pitchFamily="34" charset="-122"/>
              </a:rPr>
              <a:t>为返回变量名称</a:t>
            </a:r>
            <a:br>
              <a:rPr lang="ja-JP" altLang="en-US"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set /a %1=%1+%2</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shift /2</a:t>
            </a:r>
            <a:br>
              <a:rPr lang="en-US" altLang="ja-JP" sz="1400" b="1" dirty="0">
                <a:latin typeface="Microsoft YaHei" pitchFamily="34" charset="-122"/>
                <a:ea typeface="Microsoft YaHei" pitchFamily="34" charset="-122"/>
              </a:rPr>
            </a:br>
            <a:r>
              <a:rPr lang="en-US" altLang="ja-JP" sz="1400" b="1" dirty="0">
                <a:latin typeface="Microsoft YaHei" pitchFamily="34" charset="-122"/>
                <a:ea typeface="Microsoft YaHei" pitchFamily="34" charset="-122"/>
              </a:rPr>
              <a:t>if not "%2"=="" </a:t>
            </a:r>
            <a:r>
              <a:rPr lang="en-US" altLang="ja-JP" sz="1400" b="1" dirty="0" err="1">
                <a:latin typeface="Microsoft YaHei" pitchFamily="34" charset="-122"/>
                <a:ea typeface="Microsoft YaHei" pitchFamily="34" charset="-122"/>
              </a:rPr>
              <a:t>goto</a:t>
            </a:r>
            <a:r>
              <a:rPr lang="en-US" altLang="ja-JP" sz="1400" b="1" dirty="0">
                <a:latin typeface="Microsoft YaHei" pitchFamily="34" charset="-122"/>
                <a:ea typeface="Microsoft YaHei" pitchFamily="34" charset="-122"/>
              </a:rPr>
              <a:t> sub</a:t>
            </a:r>
            <a:br>
              <a:rPr lang="en-US" altLang="ja-JP" sz="1400" b="1" dirty="0">
                <a:latin typeface="Microsoft YaHei" pitchFamily="34" charset="-122"/>
                <a:ea typeface="Microsoft YaHei" pitchFamily="34" charset="-122"/>
              </a:rPr>
            </a:br>
            <a:r>
              <a:rPr lang="en-US" altLang="ja-JP" sz="1400" b="1" dirty="0" err="1">
                <a:latin typeface="Microsoft YaHei" pitchFamily="34" charset="-122"/>
                <a:ea typeface="Microsoft YaHei" pitchFamily="34" charset="-122"/>
              </a:rPr>
              <a:t>goto</a:t>
            </a:r>
            <a:r>
              <a:rPr lang="en-US" altLang="ja-JP" sz="1400" b="1" dirty="0">
                <a:latin typeface="Microsoft YaHei" pitchFamily="34" charset="-122"/>
                <a:ea typeface="Microsoft YaHei" pitchFamily="34" charset="-122"/>
              </a:rPr>
              <a:t> :</a:t>
            </a:r>
            <a:r>
              <a:rPr lang="en-US" altLang="ja-JP" sz="1400" b="1" dirty="0" err="1" smtClean="0">
                <a:latin typeface="Microsoft YaHei" pitchFamily="34" charset="-122"/>
                <a:ea typeface="Microsoft YaHei" pitchFamily="34" charset="-122"/>
              </a:rPr>
              <a:t>eof</a:t>
            </a:r>
            <a:endParaRPr lang="en-US" altLang="ja-JP" sz="1400" b="1" dirty="0" smtClean="0">
              <a:latin typeface="Microsoft YaHei" pitchFamily="34" charset="-122"/>
              <a:ea typeface="Microsoft YaHei" pitchFamily="34" charset="-122"/>
            </a:endParaRPr>
          </a:p>
          <a:p>
            <a:pPr>
              <a:lnSpc>
                <a:spcPct val="150000"/>
              </a:lnSpc>
            </a:pPr>
            <a:endParaRPr lang="en-US" altLang="ja-JP" sz="1400" dirty="0">
              <a:latin typeface="Microsoft YaHei" pitchFamily="34" charset="-122"/>
              <a:ea typeface="Microsoft YaHei" pitchFamily="34" charset="-122"/>
            </a:endParaRPr>
          </a:p>
          <a:p>
            <a:pPr>
              <a:lnSpc>
                <a:spcPct val="150000"/>
              </a:lnSpc>
            </a:pPr>
            <a:r>
              <a:rPr lang="ja-JP" altLang="en-US" sz="1400" dirty="0">
                <a:latin typeface="Microsoft YaHei" pitchFamily="34" charset="-122"/>
                <a:ea typeface="Microsoft YaHei" pitchFamily="34" charset="-122"/>
              </a:rPr>
              <a:t>运行结果</a:t>
            </a:r>
            <a:r>
              <a:rPr lang="ja-JP" altLang="en-US" sz="1400" dirty="0" smtClean="0">
                <a:latin typeface="Microsoft YaHei" pitchFamily="34" charset="-122"/>
                <a:ea typeface="Microsoft YaHei" pitchFamily="34" charset="-122"/>
              </a:rPr>
              <a:t>：</a:t>
            </a:r>
            <a:endParaRPr lang="en-US" altLang="ja-JP" sz="1400" dirty="0" smtClean="0">
              <a:latin typeface="Microsoft YaHei" pitchFamily="34" charset="-122"/>
              <a:ea typeface="Microsoft YaHei" pitchFamily="34" charset="-122"/>
            </a:endParaRPr>
          </a:p>
          <a:p>
            <a:pPr>
              <a:lnSpc>
                <a:spcPct val="150000"/>
              </a:lnSpc>
            </a:pPr>
            <a:r>
              <a:rPr lang="en-US" altLang="ja-JP" sz="1400" b="1" dirty="0" smtClean="0">
                <a:latin typeface="Microsoft YaHei" pitchFamily="34" charset="-122"/>
                <a:ea typeface="Microsoft YaHei" pitchFamily="34" charset="-122"/>
              </a:rPr>
              <a:t>65</a:t>
            </a:r>
            <a:endParaRPr lang="en-US" altLang="ja-JP" sz="1400" b="1" dirty="0">
              <a:latin typeface="Microsoft YaHei" pitchFamily="34" charset="-122"/>
              <a:ea typeface="Microsoft YaHei" pitchFamily="34"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274850"/>
            <a:ext cx="2963044" cy="3972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96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79510" y="132394"/>
            <a:ext cx="2160242"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h</a:t>
            </a:r>
            <a:r>
              <a:rPr lang="en-US" altLang="zh-CN" sz="1200" b="1" i="1" dirty="0" smtClean="0">
                <a:solidFill>
                  <a:srgbClr val="7030A0"/>
                </a:solidFill>
                <a:latin typeface="Tahoma" pitchFamily="34" charset="0"/>
                <a:cs typeface="Tahoma" pitchFamily="34" charset="0"/>
              </a:rPr>
              <a:t>ow to use </a:t>
            </a:r>
            <a:r>
              <a:rPr lang="en-US" altLang="zh-CN" sz="1200" b="1" i="1" dirty="0" err="1">
                <a:solidFill>
                  <a:schemeClr val="tx1">
                    <a:lumMod val="50000"/>
                    <a:lumOff val="50000"/>
                  </a:schemeClr>
                </a:solidFill>
                <a:latin typeface="Tahoma" pitchFamily="34" charset="0"/>
                <a:cs typeface="Tahoma" pitchFamily="34" charset="0"/>
              </a:rPr>
              <a:t>vbs</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smtClean="0">
                <a:solidFill>
                  <a:srgbClr val="002060"/>
                </a:solidFill>
                <a:latin typeface="Tahoma" pitchFamily="34" charset="0"/>
                <a:cs typeface="Tahoma" pitchFamily="34" charset="0"/>
              </a:rPr>
              <a:t>57</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7</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4" name="テキスト ボックス 3"/>
          <p:cNvSpPr txBox="1"/>
          <p:nvPr/>
        </p:nvSpPr>
        <p:spPr>
          <a:xfrm>
            <a:off x="467544" y="487025"/>
            <a:ext cx="8280920" cy="6001643"/>
          </a:xfrm>
          <a:prstGeom prst="rect">
            <a:avLst/>
          </a:prstGeom>
          <a:noFill/>
        </p:spPr>
        <p:txBody>
          <a:bodyPr wrap="square" rtlCol="0">
            <a:spAutoFit/>
          </a:bodyPr>
          <a:lstStyle/>
          <a:p>
            <a:pPr>
              <a:lnSpc>
                <a:spcPct val="150000"/>
              </a:lnSpc>
            </a:pPr>
            <a:r>
              <a:rPr lang="zh-CN" altLang="en-US" b="1" dirty="0">
                <a:latin typeface="Microsoft YaHei" pitchFamily="34" charset="-122"/>
                <a:ea typeface="Microsoft YaHei" pitchFamily="34" charset="-122"/>
              </a:rPr>
              <a:t>调</a:t>
            </a:r>
            <a:r>
              <a:rPr lang="zh-CN" altLang="en-US" b="1" dirty="0" smtClean="0">
                <a:latin typeface="Microsoft YaHei" pitchFamily="34" charset="-122"/>
                <a:ea typeface="Microsoft YaHei" pitchFamily="34" charset="-122"/>
              </a:rPr>
              <a:t>用</a:t>
            </a:r>
            <a:r>
              <a:rPr lang="en-US" altLang="zh-CN" b="1" dirty="0" smtClean="0">
                <a:latin typeface="Microsoft YaHei" pitchFamily="34" charset="-122"/>
                <a:ea typeface="Microsoft YaHei" pitchFamily="34" charset="-122"/>
              </a:rPr>
              <a:t>VBS</a:t>
            </a:r>
          </a:p>
          <a:p>
            <a:pPr>
              <a:lnSpc>
                <a:spcPct val="150000"/>
              </a:lnSpc>
            </a:pPr>
            <a:r>
              <a:rPr lang="zh-CN" altLang="en-US" sz="1400" dirty="0">
                <a:latin typeface="Microsoft YaHei" pitchFamily="34" charset="-122"/>
                <a:ea typeface="Microsoft YaHei" pitchFamily="34" charset="-122"/>
              </a:rPr>
              <a:t>使用 </a:t>
            </a:r>
            <a:r>
              <a:rPr lang="en-US" altLang="zh-CN" sz="1400" dirty="0">
                <a:latin typeface="Microsoft YaHei" pitchFamily="34" charset="-122"/>
                <a:ea typeface="Microsoft YaHei" pitchFamily="34" charset="-122"/>
              </a:rPr>
              <a:t>Windows </a:t>
            </a:r>
            <a:r>
              <a:rPr lang="zh-CN" altLang="en-US" sz="1400" dirty="0">
                <a:latin typeface="Microsoft YaHei" pitchFamily="34" charset="-122"/>
                <a:ea typeface="Microsoft YaHei" pitchFamily="34" charset="-122"/>
              </a:rPr>
              <a:t>脚本宿主，可以在命令提示符下运行脚本。</a:t>
            </a:r>
            <a:r>
              <a:rPr lang="en-US" altLang="zh-CN" sz="1400" dirty="0">
                <a:latin typeface="Microsoft YaHei" pitchFamily="34" charset="-122"/>
                <a:ea typeface="Microsoft YaHei" pitchFamily="34" charset="-122"/>
              </a:rPr>
              <a:t>CScript.exe </a:t>
            </a:r>
            <a:r>
              <a:rPr lang="zh-CN" altLang="en-US" sz="1400" dirty="0">
                <a:latin typeface="Microsoft YaHei" pitchFamily="34" charset="-122"/>
                <a:ea typeface="Microsoft YaHei" pitchFamily="34" charset="-122"/>
              </a:rPr>
              <a:t>提供了用于设置脚本属性的</a:t>
            </a:r>
            <a:r>
              <a:rPr lang="zh-CN" altLang="en-US" sz="1400" dirty="0" smtClean="0">
                <a:latin typeface="Microsoft YaHei" pitchFamily="34" charset="-122"/>
                <a:ea typeface="Microsoft YaHei" pitchFamily="34" charset="-122"/>
              </a:rPr>
              <a:t>命令行开关。</a:t>
            </a:r>
            <a:r>
              <a:rPr lang="zh-CN" altLang="en-US" sz="1400" dirty="0">
                <a:latin typeface="Microsoft YaHei" pitchFamily="34" charset="-122"/>
                <a:ea typeface="Microsoft YaHei" pitchFamily="34" charset="-122"/>
              </a:rPr>
              <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用法：</a:t>
            </a:r>
            <a:r>
              <a:rPr lang="en-US" altLang="zh-CN" sz="1400" b="1" dirty="0" err="1">
                <a:latin typeface="Microsoft YaHei" pitchFamily="34" charset="-122"/>
                <a:ea typeface="Microsoft YaHei" pitchFamily="34" charset="-122"/>
              </a:rPr>
              <a:t>CScript</a:t>
            </a:r>
            <a:r>
              <a:rPr lang="en-US" altLang="zh-CN" sz="1400" b="1" dirty="0">
                <a:latin typeface="Microsoft YaHei" pitchFamily="34" charset="-122"/>
                <a:ea typeface="Microsoft YaHei" pitchFamily="34" charset="-122"/>
              </a:rPr>
              <a:t> </a:t>
            </a:r>
            <a:r>
              <a:rPr lang="zh-CN" altLang="en-US" sz="1400" b="1" dirty="0">
                <a:latin typeface="Microsoft YaHei" pitchFamily="34" charset="-122"/>
                <a:ea typeface="Microsoft YaHei" pitchFamily="34" charset="-122"/>
              </a:rPr>
              <a:t>脚本名称 </a:t>
            </a:r>
            <a:r>
              <a:rPr lang="en-US" altLang="zh-CN" sz="1400" b="1" dirty="0">
                <a:latin typeface="Microsoft YaHei" pitchFamily="34" charset="-122"/>
                <a:ea typeface="Microsoft YaHei" pitchFamily="34" charset="-122"/>
              </a:rPr>
              <a:t>[</a:t>
            </a:r>
            <a:r>
              <a:rPr lang="zh-CN" altLang="en-US" sz="1400" b="1" dirty="0">
                <a:latin typeface="Microsoft YaHei" pitchFamily="34" charset="-122"/>
                <a:ea typeface="Microsoft YaHei" pitchFamily="34" charset="-122"/>
              </a:rPr>
              <a:t>脚本选项</a:t>
            </a:r>
            <a:r>
              <a:rPr lang="en-US" altLang="zh-CN" sz="1400" b="1" dirty="0">
                <a:latin typeface="Microsoft YaHei" pitchFamily="34" charset="-122"/>
                <a:ea typeface="Microsoft YaHei" pitchFamily="34" charset="-122"/>
              </a:rPr>
              <a:t>...] [</a:t>
            </a:r>
            <a:r>
              <a:rPr lang="zh-CN" altLang="en-US" sz="1400" b="1" dirty="0">
                <a:latin typeface="Microsoft YaHei" pitchFamily="34" charset="-122"/>
                <a:ea typeface="Microsoft YaHei" pitchFamily="34" charset="-122"/>
              </a:rPr>
              <a:t>脚本参数</a:t>
            </a:r>
            <a:r>
              <a:rPr lang="en-US" altLang="zh-CN" sz="1400" b="1" dirty="0">
                <a:latin typeface="Microsoft YaHei" pitchFamily="34" charset="-122"/>
                <a:ea typeface="Microsoft YaHei" pitchFamily="34" charset="-122"/>
              </a:rPr>
              <a:t>...]</a:t>
            </a:r>
          </a:p>
          <a:p>
            <a:pPr>
              <a:lnSpc>
                <a:spcPct val="150000"/>
              </a:lnSpc>
            </a:pPr>
            <a:r>
              <a:rPr lang="zh-CN" altLang="en-US" sz="1400" dirty="0">
                <a:latin typeface="Microsoft YaHei" pitchFamily="34" charset="-122"/>
                <a:ea typeface="Microsoft YaHei" pitchFamily="34" charset="-122"/>
              </a:rPr>
              <a:t>选项：</a:t>
            </a:r>
            <a:br>
              <a:rPr lang="zh-CN" altLang="en-US"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//B         </a:t>
            </a:r>
            <a:r>
              <a:rPr lang="zh-CN" altLang="en-US" sz="1400" dirty="0">
                <a:latin typeface="Microsoft YaHei" pitchFamily="34" charset="-122"/>
                <a:ea typeface="Microsoft YaHei" pitchFamily="34" charset="-122"/>
              </a:rPr>
              <a:t>批模式：不显示脚本错误及提示信息</a:t>
            </a:r>
            <a:br>
              <a:rPr lang="zh-CN" altLang="en-US"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//D         </a:t>
            </a:r>
            <a:r>
              <a:rPr lang="zh-CN" altLang="en-US" sz="1400" dirty="0">
                <a:latin typeface="Microsoft YaHei" pitchFamily="34" charset="-122"/>
                <a:ea typeface="Microsoft YaHei" pitchFamily="34" charset="-122"/>
              </a:rPr>
              <a:t>启用 </a:t>
            </a:r>
            <a:r>
              <a:rPr lang="en-US" altLang="zh-CN" sz="1400" dirty="0">
                <a:latin typeface="Microsoft YaHei" pitchFamily="34" charset="-122"/>
                <a:ea typeface="Microsoft YaHei" pitchFamily="34" charset="-122"/>
              </a:rPr>
              <a:t>Active </a:t>
            </a:r>
            <a:r>
              <a:rPr lang="en-US" altLang="zh-CN" sz="1400" dirty="0" smtClean="0">
                <a:latin typeface="Microsoft YaHei" pitchFamily="34" charset="-122"/>
                <a:ea typeface="Microsoft YaHei" pitchFamily="34" charset="-122"/>
              </a:rPr>
              <a:t>Debugging</a:t>
            </a:r>
            <a:r>
              <a:rPr lang="zh-CN" altLang="en-US" sz="1400" dirty="0">
                <a:latin typeface="Microsoft YaHei" pitchFamily="34" charset="-122"/>
                <a:ea typeface="Microsoft YaHei" pitchFamily="34" charset="-122"/>
              </a:rPr>
              <a:t/>
            </a:r>
            <a:br>
              <a:rPr lang="zh-CN" altLang="en-US"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//I         </a:t>
            </a:r>
            <a:r>
              <a:rPr lang="zh-CN" altLang="en-US" sz="1400" dirty="0">
                <a:latin typeface="Microsoft YaHei" pitchFamily="34" charset="-122"/>
                <a:ea typeface="Microsoft YaHei" pitchFamily="34" charset="-122"/>
              </a:rPr>
              <a:t>交互模式（默认，与 </a:t>
            </a:r>
            <a:r>
              <a:rPr lang="en-US" altLang="zh-CN" sz="1400" dirty="0">
                <a:latin typeface="Microsoft YaHei" pitchFamily="34" charset="-122"/>
                <a:ea typeface="Microsoft YaHei" pitchFamily="34" charset="-122"/>
              </a:rPr>
              <a:t>//B </a:t>
            </a:r>
            <a:r>
              <a:rPr lang="zh-CN" altLang="en-US" sz="1400" dirty="0">
                <a:latin typeface="Microsoft YaHei" pitchFamily="34" charset="-122"/>
                <a:ea typeface="Microsoft YaHei" pitchFamily="34" charset="-122"/>
              </a:rPr>
              <a:t>相对</a:t>
            </a:r>
            <a:r>
              <a:rPr lang="en-US" altLang="zh-CN" sz="1400" dirty="0" smtClean="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
            </a:r>
            <a:br>
              <a:rPr lang="zh-CN" altLang="en-US"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//Logo      </a:t>
            </a:r>
            <a:r>
              <a:rPr lang="zh-CN" altLang="en-US" sz="1400" dirty="0">
                <a:latin typeface="Microsoft YaHei" pitchFamily="34" charset="-122"/>
                <a:ea typeface="Microsoft YaHei" pitchFamily="34" charset="-122"/>
              </a:rPr>
              <a:t>显示徽标（默认）</a:t>
            </a:r>
            <a:br>
              <a:rPr lang="zh-CN" altLang="en-US"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a:t>
            </a:r>
            <a:r>
              <a:rPr lang="en-US" altLang="zh-CN" sz="1400" dirty="0" err="1">
                <a:latin typeface="Microsoft YaHei" pitchFamily="34" charset="-122"/>
                <a:ea typeface="Microsoft YaHei" pitchFamily="34" charset="-122"/>
              </a:rPr>
              <a:t>Nologo</a:t>
            </a:r>
            <a:r>
              <a:rPr lang="en-US" altLang="zh-CN" sz="1400" dirty="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不显示徽标：执行时不显示标志</a:t>
            </a:r>
            <a:br>
              <a:rPr lang="zh-CN" altLang="en-US"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//S         </a:t>
            </a:r>
            <a:r>
              <a:rPr lang="zh-CN" altLang="en-US" sz="1400" dirty="0">
                <a:latin typeface="Microsoft YaHei" pitchFamily="34" charset="-122"/>
                <a:ea typeface="Microsoft YaHei" pitchFamily="34" charset="-122"/>
              </a:rPr>
              <a:t>为该用户保存当前命令行选项</a:t>
            </a:r>
            <a:br>
              <a:rPr lang="zh-CN" altLang="en-US"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a:t>
            </a:r>
            <a:r>
              <a:rPr lang="en-US" altLang="zh-CN" sz="1400" dirty="0" err="1">
                <a:latin typeface="Microsoft YaHei" pitchFamily="34" charset="-122"/>
                <a:ea typeface="Microsoft YaHei" pitchFamily="34" charset="-122"/>
              </a:rPr>
              <a:t>T:nn</a:t>
            </a:r>
            <a:r>
              <a:rPr lang="en-US" altLang="zh-CN" sz="1400" dirty="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超时设定秒：允许脚本运行的最长时间</a:t>
            </a:r>
            <a:br>
              <a:rPr lang="zh-CN" altLang="en-US"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//X         </a:t>
            </a:r>
            <a:r>
              <a:rPr lang="zh-CN" altLang="en-US" sz="1400" dirty="0">
                <a:latin typeface="Microsoft YaHei" pitchFamily="34" charset="-122"/>
                <a:ea typeface="Microsoft YaHei" pitchFamily="34" charset="-122"/>
              </a:rPr>
              <a:t>在调试器中执行脚本</a:t>
            </a:r>
            <a:br>
              <a:rPr lang="zh-CN" altLang="en-US"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//U         </a:t>
            </a:r>
            <a:r>
              <a:rPr lang="zh-CN" altLang="en-US" sz="1400" dirty="0">
                <a:latin typeface="Microsoft YaHei" pitchFamily="34" charset="-122"/>
                <a:ea typeface="Microsoft YaHei" pitchFamily="34" charset="-122"/>
              </a:rPr>
              <a:t>用 </a:t>
            </a:r>
            <a:r>
              <a:rPr lang="en-US" altLang="zh-CN" sz="1400" dirty="0">
                <a:latin typeface="Microsoft YaHei" pitchFamily="34" charset="-122"/>
                <a:ea typeface="Microsoft YaHei" pitchFamily="34" charset="-122"/>
              </a:rPr>
              <a:t>Unicode </a:t>
            </a:r>
            <a:r>
              <a:rPr lang="zh-CN" altLang="en-US" sz="1400" dirty="0">
                <a:latin typeface="Microsoft YaHei" pitchFamily="34" charset="-122"/>
                <a:ea typeface="Microsoft YaHei" pitchFamily="34" charset="-122"/>
              </a:rPr>
              <a:t>表示来自控制台的重定向 </a:t>
            </a:r>
            <a:r>
              <a:rPr lang="en-US" altLang="zh-CN" sz="1400" dirty="0" smtClean="0">
                <a:latin typeface="Microsoft YaHei" pitchFamily="34" charset="-122"/>
                <a:ea typeface="Microsoft YaHei" pitchFamily="34" charset="-122"/>
              </a:rPr>
              <a:t>I/O</a:t>
            </a:r>
            <a:r>
              <a:rPr lang="en-US" altLang="zh-CN" sz="1400" dirty="0">
                <a:latin typeface="Microsoft YaHei" pitchFamily="34" charset="-122"/>
                <a:ea typeface="Microsoft YaHei" pitchFamily="34" charset="-122"/>
              </a:rPr>
              <a:t/>
            </a:r>
            <a:br>
              <a:rPr lang="en-US" altLang="zh-CN" sz="1400" dirty="0">
                <a:latin typeface="Microsoft YaHei" pitchFamily="34" charset="-122"/>
                <a:ea typeface="Microsoft YaHei" pitchFamily="34" charset="-122"/>
              </a:rPr>
            </a:b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脚本名称”是带有扩展名和必需的路径信息的脚本文件名称，如</a:t>
            </a:r>
            <a:r>
              <a:rPr lang="en-US" altLang="zh-CN" sz="1400" dirty="0">
                <a:latin typeface="Microsoft YaHei" pitchFamily="34" charset="-122"/>
                <a:ea typeface="Microsoft YaHei" pitchFamily="34" charset="-122"/>
              </a:rPr>
              <a:t>d:\admin\vbscripts\chart.vbs</a:t>
            </a:r>
            <a:r>
              <a:rPr lang="zh-CN" altLang="en-US" sz="1400" dirty="0">
                <a:latin typeface="Microsoft YaHei" pitchFamily="34" charset="-122"/>
                <a:ea typeface="Microsoft YaHei" pitchFamily="34" charset="-122"/>
              </a:rPr>
              <a:t>。</a:t>
            </a:r>
            <a:br>
              <a:rPr lang="zh-CN" altLang="en-US" sz="1400" dirty="0">
                <a:latin typeface="Microsoft YaHei" pitchFamily="34" charset="-122"/>
                <a:ea typeface="Microsoft YaHei" pitchFamily="34" charset="-122"/>
              </a:rPr>
            </a:br>
            <a:r>
              <a:rPr lang="zh-CN" altLang="en-US" sz="1400" dirty="0">
                <a:latin typeface="Microsoft YaHei" pitchFamily="34" charset="-122"/>
                <a:ea typeface="Microsoft YaHei" pitchFamily="34" charset="-122"/>
              </a:rPr>
              <a:t>“脚本选项和参数”将传递给脚本。脚本参数前面有一个斜杠 </a:t>
            </a:r>
            <a:r>
              <a:rPr lang="en-US" altLang="zh-CN" sz="1400" dirty="0">
                <a:latin typeface="Microsoft YaHei" pitchFamily="34" charset="-122"/>
                <a:ea typeface="Microsoft YaHei" pitchFamily="34" charset="-122"/>
              </a:rPr>
              <a:t>(/)</a:t>
            </a:r>
            <a:r>
              <a:rPr lang="zh-CN" altLang="en-US" sz="1400" dirty="0">
                <a:latin typeface="Microsoft YaHei" pitchFamily="34" charset="-122"/>
                <a:ea typeface="Microsoft YaHei" pitchFamily="34" charset="-122"/>
              </a:rPr>
              <a:t>。每个参数都是可选的；但不能在未</a:t>
            </a:r>
          </a:p>
          <a:p>
            <a:pPr>
              <a:lnSpc>
                <a:spcPct val="150000"/>
              </a:lnSpc>
            </a:pPr>
            <a:r>
              <a:rPr lang="zh-CN" altLang="en-US" sz="1400" dirty="0">
                <a:latin typeface="Microsoft YaHei" pitchFamily="34" charset="-122"/>
                <a:ea typeface="Microsoft YaHei" pitchFamily="34" charset="-122"/>
              </a:rPr>
              <a:t>指定脚本名称的情况下指定脚本选项。如果未指定参数，则 </a:t>
            </a:r>
            <a:r>
              <a:rPr lang="en-US" altLang="zh-CN" sz="1400" dirty="0" err="1">
                <a:latin typeface="Microsoft YaHei" pitchFamily="34" charset="-122"/>
                <a:ea typeface="Microsoft YaHei" pitchFamily="34" charset="-122"/>
              </a:rPr>
              <a:t>CScript</a:t>
            </a:r>
            <a:r>
              <a:rPr lang="en-US" altLang="zh-CN" sz="1400" dirty="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将显示 </a:t>
            </a:r>
            <a:r>
              <a:rPr lang="en-US" altLang="zh-CN" sz="1400" dirty="0" err="1">
                <a:latin typeface="Microsoft YaHei" pitchFamily="34" charset="-122"/>
                <a:ea typeface="Microsoft YaHei" pitchFamily="34" charset="-122"/>
              </a:rPr>
              <a:t>CScript</a:t>
            </a:r>
            <a:r>
              <a:rPr lang="en-US" altLang="zh-CN" sz="1400" dirty="0">
                <a:latin typeface="Microsoft YaHei" pitchFamily="34" charset="-122"/>
                <a:ea typeface="Microsoft YaHei" pitchFamily="34" charset="-122"/>
              </a:rPr>
              <a:t> </a:t>
            </a:r>
            <a:r>
              <a:rPr lang="zh-CN" altLang="en-US" sz="1400" dirty="0">
                <a:latin typeface="Microsoft YaHei" pitchFamily="34" charset="-122"/>
                <a:ea typeface="Microsoft YaHei" pitchFamily="34" charset="-122"/>
              </a:rPr>
              <a:t>语法和有效的宿</a:t>
            </a:r>
          </a:p>
          <a:p>
            <a:pPr>
              <a:lnSpc>
                <a:spcPct val="150000"/>
              </a:lnSpc>
            </a:pPr>
            <a:r>
              <a:rPr lang="zh-CN" altLang="en-US" sz="1400" dirty="0">
                <a:latin typeface="Microsoft YaHei" pitchFamily="34" charset="-122"/>
                <a:ea typeface="Microsoft YaHei" pitchFamily="34" charset="-122"/>
              </a:rPr>
              <a:t>主参数。</a:t>
            </a:r>
            <a:endParaRPr lang="zh-CN" altLang="en-US" sz="1400" dirty="0">
              <a:effectLst/>
              <a:latin typeface="Microsoft YaHei" pitchFamily="34" charset="-122"/>
              <a:ea typeface="Microsoft YaHei" pitchFamily="34" charset="-122"/>
            </a:endParaRPr>
          </a:p>
        </p:txBody>
      </p:sp>
    </p:spTree>
    <p:extLst>
      <p:ext uri="{BB962C8B-B14F-4D97-AF65-F5344CB8AC3E}">
        <p14:creationId xmlns:p14="http://schemas.microsoft.com/office/powerpoint/2010/main" val="41902591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79512" y="107448"/>
            <a:ext cx="1800199"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getting to know </a:t>
            </a:r>
            <a:r>
              <a:rPr lang="en-US" altLang="zh-CN" sz="1200" b="1" i="1" dirty="0">
                <a:solidFill>
                  <a:schemeClr val="tx1">
                    <a:lumMod val="50000"/>
                    <a:lumOff val="50000"/>
                  </a:schemeClr>
                </a:solidFill>
                <a:latin typeface="Tahoma" pitchFamily="34" charset="0"/>
                <a:cs typeface="Tahoma" pitchFamily="34" charset="0"/>
              </a:rPr>
              <a:t>DOS</a:t>
            </a:r>
            <a:endParaRPr lang="ja-JP" altLang="en-US" sz="1200" b="1" i="1" dirty="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a:solidFill>
                  <a:srgbClr val="002060"/>
                </a:solidFill>
                <a:latin typeface="Tahoma" pitchFamily="34" charset="0"/>
                <a:cs typeface="Tahoma" pitchFamily="34" charset="0"/>
              </a:rPr>
              <a:t>3</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1</a:t>
            </a:r>
            <a:endParaRPr kumimoji="1" lang="ja-JP" altLang="en-US" sz="1200" b="1" i="1" dirty="0" smtClean="0">
              <a:solidFill>
                <a:schemeClr val="tx1">
                  <a:lumMod val="50000"/>
                  <a:lumOff val="50000"/>
                </a:schemeClr>
              </a:solidFill>
              <a:latin typeface="Tahoma" pitchFamily="34" charset="0"/>
              <a:cs typeface="Tahoma" pitchFamily="34" charset="0"/>
            </a:endParaRPr>
          </a:p>
        </p:txBody>
      </p:sp>
      <p:graphicFrame>
        <p:nvGraphicFramePr>
          <p:cNvPr id="2" name="図表 1"/>
          <p:cNvGraphicFramePr/>
          <p:nvPr>
            <p:extLst>
              <p:ext uri="{D42A27DB-BD31-4B8C-83A1-F6EECF244321}">
                <p14:modId xmlns:p14="http://schemas.microsoft.com/office/powerpoint/2010/main" val="1878151508"/>
              </p:ext>
            </p:extLst>
          </p:nvPr>
        </p:nvGraphicFramePr>
        <p:xfrm>
          <a:off x="871868" y="393700"/>
          <a:ext cx="740026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ボックス 2"/>
          <p:cNvSpPr txBox="1"/>
          <p:nvPr/>
        </p:nvSpPr>
        <p:spPr>
          <a:xfrm>
            <a:off x="971600" y="4653136"/>
            <a:ext cx="7079002" cy="1015856"/>
          </a:xfrm>
          <a:prstGeom prst="rect">
            <a:avLst/>
          </a:prstGeom>
          <a:noFill/>
        </p:spPr>
        <p:txBody>
          <a:bodyPr wrap="square" rtlCol="0">
            <a:spAutoFit/>
          </a:bodyPr>
          <a:lstStyle/>
          <a:p>
            <a:pPr>
              <a:lnSpc>
                <a:spcPct val="150000"/>
              </a:lnSpc>
            </a:pPr>
            <a:r>
              <a:rPr kumimoji="1" lang="en-US" altLang="zh-CN" sz="1400" dirty="0" smtClean="0">
                <a:latin typeface="微软雅黑" pitchFamily="34" charset="-122"/>
                <a:ea typeface="微软雅黑" pitchFamily="34" charset="-122"/>
                <a:cs typeface="Meiryo UI" pitchFamily="50" charset="-128"/>
              </a:rPr>
              <a:t>MS-DOS</a:t>
            </a:r>
            <a:r>
              <a:rPr kumimoji="1" lang="zh-CN" altLang="en-US" sz="1400" dirty="0" smtClean="0">
                <a:latin typeface="微软雅黑" pitchFamily="34" charset="-122"/>
                <a:ea typeface="微软雅黑" pitchFamily="34" charset="-122"/>
                <a:cs typeface="Meiryo UI" pitchFamily="50" charset="-128"/>
              </a:rPr>
              <a:t>和</a:t>
            </a:r>
            <a:r>
              <a:rPr kumimoji="1" lang="en-US" altLang="zh-CN" sz="1400" dirty="0" smtClean="0">
                <a:latin typeface="微软雅黑" pitchFamily="34" charset="-122"/>
                <a:ea typeface="微软雅黑" pitchFamily="34" charset="-122"/>
                <a:cs typeface="Meiryo UI" pitchFamily="50" charset="-128"/>
              </a:rPr>
              <a:t>Windows</a:t>
            </a:r>
            <a:r>
              <a:rPr kumimoji="1" lang="zh-CN" altLang="en-US" sz="1400" dirty="0" smtClean="0">
                <a:latin typeface="微软雅黑" pitchFamily="34" charset="-122"/>
                <a:ea typeface="微软雅黑" pitchFamily="34" charset="-122"/>
                <a:cs typeface="Meiryo UI" pitchFamily="50" charset="-128"/>
              </a:rPr>
              <a:t>的发展历史，就是一部一代新人换旧人的故事，</a:t>
            </a:r>
            <a:r>
              <a:rPr kumimoji="1" lang="en-US" altLang="zh-CN" sz="1400" dirty="0" smtClean="0">
                <a:latin typeface="微软雅黑" pitchFamily="34" charset="-122"/>
                <a:ea typeface="微软雅黑" pitchFamily="34" charset="-122"/>
                <a:cs typeface="Meiryo UI" pitchFamily="50" charset="-128"/>
              </a:rPr>
              <a:t>Windows</a:t>
            </a:r>
            <a:r>
              <a:rPr kumimoji="1" lang="zh-CN" altLang="en-US" sz="1400" dirty="0" smtClean="0">
                <a:latin typeface="微软雅黑" pitchFamily="34" charset="-122"/>
                <a:ea typeface="微软雅黑" pitchFamily="34" charset="-122"/>
                <a:cs typeface="Meiryo UI" pitchFamily="50" charset="-128"/>
              </a:rPr>
              <a:t>从一个</a:t>
            </a:r>
            <a:r>
              <a:rPr kumimoji="1" lang="en-US" altLang="zh-CN" sz="1400" dirty="0" smtClean="0">
                <a:latin typeface="微软雅黑" pitchFamily="34" charset="-122"/>
                <a:ea typeface="微软雅黑" pitchFamily="34" charset="-122"/>
                <a:cs typeface="Meiryo UI" pitchFamily="50" charset="-128"/>
              </a:rPr>
              <a:t>MS-DOS</a:t>
            </a:r>
            <a:r>
              <a:rPr kumimoji="1" lang="zh-CN" altLang="en-US" sz="1400" dirty="0" smtClean="0">
                <a:latin typeface="微软雅黑" pitchFamily="34" charset="-122"/>
                <a:ea typeface="微软雅黑" pitchFamily="34" charset="-122"/>
                <a:cs typeface="Meiryo UI" pitchFamily="50" charset="-128"/>
              </a:rPr>
              <a:t>的应用程序，到</a:t>
            </a:r>
            <a:r>
              <a:rPr kumimoji="1" lang="en-US" altLang="zh-CN" sz="1400" dirty="0" smtClean="0">
                <a:latin typeface="微软雅黑" pitchFamily="34" charset="-122"/>
                <a:ea typeface="微软雅黑" pitchFamily="34" charset="-122"/>
                <a:cs typeface="Meiryo UI" pitchFamily="50" charset="-128"/>
              </a:rPr>
              <a:t>MS-DOS 7</a:t>
            </a:r>
            <a:r>
              <a:rPr lang="en-US" altLang="zh-CN" sz="1400" dirty="0" smtClean="0">
                <a:latin typeface="微软雅黑" pitchFamily="34" charset="-122"/>
                <a:ea typeface="微软雅黑" pitchFamily="34" charset="-122"/>
                <a:cs typeface="Meiryo UI" pitchFamily="50" charset="-128"/>
              </a:rPr>
              <a:t>.0</a:t>
            </a:r>
            <a:r>
              <a:rPr lang="zh-CN" altLang="en-US" sz="1400" dirty="0" smtClean="0">
                <a:latin typeface="微软雅黑" pitchFamily="34" charset="-122"/>
                <a:ea typeface="微软雅黑" pitchFamily="34" charset="-122"/>
                <a:cs typeface="Meiryo UI" pitchFamily="50" charset="-128"/>
              </a:rPr>
              <a:t>以后的版本反过来捆绑</a:t>
            </a:r>
            <a:r>
              <a:rPr lang="en-US" altLang="zh-CN" sz="1400" dirty="0" smtClean="0">
                <a:latin typeface="微软雅黑" pitchFamily="34" charset="-122"/>
                <a:ea typeface="微软雅黑" pitchFamily="34" charset="-122"/>
                <a:cs typeface="Meiryo UI" pitchFamily="50" charset="-128"/>
              </a:rPr>
              <a:t>Windows</a:t>
            </a:r>
            <a:r>
              <a:rPr lang="zh-CN" altLang="en-US" sz="1400" dirty="0" smtClean="0">
                <a:latin typeface="微软雅黑" pitchFamily="34" charset="-122"/>
                <a:ea typeface="微软雅黑" pitchFamily="34" charset="-122"/>
                <a:cs typeface="Meiryo UI" pitchFamily="50" charset="-128"/>
              </a:rPr>
              <a:t>销售，最后从</a:t>
            </a:r>
            <a:r>
              <a:rPr lang="en-US" altLang="zh-CN" sz="1400" dirty="0" smtClean="0">
                <a:latin typeface="微软雅黑" pitchFamily="34" charset="-122"/>
                <a:ea typeface="微软雅黑" pitchFamily="34" charset="-122"/>
                <a:cs typeface="Meiryo UI" pitchFamily="50" charset="-128"/>
              </a:rPr>
              <a:t>Windows 2000</a:t>
            </a:r>
            <a:r>
              <a:rPr lang="zh-CN" altLang="en-US" sz="1400" dirty="0" smtClean="0">
                <a:latin typeface="微软雅黑" pitchFamily="34" charset="-122"/>
                <a:ea typeface="微软雅黑" pitchFamily="34" charset="-122"/>
                <a:cs typeface="Meiryo UI" pitchFamily="50" charset="-128"/>
              </a:rPr>
              <a:t>开始彻底抛弃了</a:t>
            </a:r>
            <a:r>
              <a:rPr lang="en-US" altLang="zh-CN" sz="1400" dirty="0" smtClean="0">
                <a:latin typeface="微软雅黑" pitchFamily="34" charset="-122"/>
                <a:ea typeface="微软雅黑" pitchFamily="34" charset="-122"/>
                <a:cs typeface="Meiryo UI" pitchFamily="50" charset="-128"/>
              </a:rPr>
              <a:t>MS-DOS</a:t>
            </a:r>
            <a:r>
              <a:rPr lang="zh-CN" altLang="en-US" sz="1400" dirty="0">
                <a:latin typeface="微软雅黑" pitchFamily="34" charset="-122"/>
                <a:ea typeface="微软雅黑" pitchFamily="34" charset="-122"/>
                <a:cs typeface="Meiryo UI" pitchFamily="50" charset="-128"/>
              </a:rPr>
              <a:t>。</a:t>
            </a:r>
            <a:endParaRPr kumimoji="1" lang="ja-JP" altLang="en-US" sz="1400" dirty="0" smtClean="0">
              <a:latin typeface="微软雅黑" pitchFamily="34" charset="-122"/>
              <a:ea typeface="微软雅黑" pitchFamily="34" charset="-122"/>
              <a:cs typeface="Meiryo UI" pitchFamily="50" charset="-128"/>
            </a:endParaRPr>
          </a:p>
        </p:txBody>
      </p:sp>
    </p:spTree>
    <p:extLst>
      <p:ext uri="{BB962C8B-B14F-4D97-AF65-F5344CB8AC3E}">
        <p14:creationId xmlns:p14="http://schemas.microsoft.com/office/powerpoint/2010/main" val="86429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graphicEl>
                                              <a:dgm id="{161F672D-D8DF-4FA5-90B1-EB60E185997D}"/>
                                            </p:graphicEl>
                                          </p:spTgt>
                                        </p:tgtEl>
                                        <p:attrNameLst>
                                          <p:attrName>style.visibility</p:attrName>
                                        </p:attrNameLst>
                                      </p:cBhvr>
                                      <p:to>
                                        <p:strVal val="visible"/>
                                      </p:to>
                                    </p:set>
                                    <p:animEffect transition="in" filter="wipe(left)">
                                      <p:cBhvr>
                                        <p:cTn id="7" dur="1000"/>
                                        <p:tgtEl>
                                          <p:spTgt spid="2">
                                            <p:graphicEl>
                                              <a:dgm id="{161F672D-D8DF-4FA5-90B1-EB60E185997D}"/>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graphicEl>
                                              <a:dgm id="{F6517BE7-032A-4A17-8A4C-C62A06632CB4}"/>
                                            </p:graphicEl>
                                          </p:spTgt>
                                        </p:tgtEl>
                                        <p:attrNameLst>
                                          <p:attrName>style.visibility</p:attrName>
                                        </p:attrNameLst>
                                      </p:cBhvr>
                                      <p:to>
                                        <p:strVal val="visible"/>
                                      </p:to>
                                    </p:set>
                                    <p:animEffect transition="in" filter="wipe(left)">
                                      <p:cBhvr>
                                        <p:cTn id="10" dur="1000"/>
                                        <p:tgtEl>
                                          <p:spTgt spid="2">
                                            <p:graphicEl>
                                              <a:dgm id="{F6517BE7-032A-4A17-8A4C-C62A06632CB4}"/>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graphicEl>
                                              <a:dgm id="{A2B4AE69-2787-4339-B7F3-F46CC21BF8A2}"/>
                                            </p:graphicEl>
                                          </p:spTgt>
                                        </p:tgtEl>
                                        <p:attrNameLst>
                                          <p:attrName>style.visibility</p:attrName>
                                        </p:attrNameLst>
                                      </p:cBhvr>
                                      <p:to>
                                        <p:strVal val="visible"/>
                                      </p:to>
                                    </p:set>
                                    <p:animEffect transition="in" filter="wipe(left)">
                                      <p:cBhvr>
                                        <p:cTn id="13" dur="1000"/>
                                        <p:tgtEl>
                                          <p:spTgt spid="2">
                                            <p:graphicEl>
                                              <a:dgm id="{A2B4AE69-2787-4339-B7F3-F46CC21BF8A2}"/>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graphicEl>
                                              <a:dgm id="{D8E86744-F000-4880-969E-BF0CD63806FF}"/>
                                            </p:graphicEl>
                                          </p:spTgt>
                                        </p:tgtEl>
                                        <p:attrNameLst>
                                          <p:attrName>style.visibility</p:attrName>
                                        </p:attrNameLst>
                                      </p:cBhvr>
                                      <p:to>
                                        <p:strVal val="visible"/>
                                      </p:to>
                                    </p:set>
                                    <p:animEffect transition="in" filter="wipe(left)">
                                      <p:cBhvr>
                                        <p:cTn id="16" dur="1000"/>
                                        <p:tgtEl>
                                          <p:spTgt spid="2">
                                            <p:graphicEl>
                                              <a:dgm id="{D8E86744-F000-4880-969E-BF0CD63806FF}"/>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graphicEl>
                                              <a:dgm id="{9631BEAB-AD14-4FAE-9934-200A7709756B}"/>
                                            </p:graphicEl>
                                          </p:spTgt>
                                        </p:tgtEl>
                                        <p:attrNameLst>
                                          <p:attrName>style.visibility</p:attrName>
                                        </p:attrNameLst>
                                      </p:cBhvr>
                                      <p:to>
                                        <p:strVal val="visible"/>
                                      </p:to>
                                    </p:set>
                                    <p:animEffect transition="in" filter="wipe(left)">
                                      <p:cBhvr>
                                        <p:cTn id="19" dur="1000"/>
                                        <p:tgtEl>
                                          <p:spTgt spid="2">
                                            <p:graphicEl>
                                              <a:dgm id="{9631BEAB-AD14-4FAE-9934-200A7709756B}"/>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graphicEl>
                                              <a:dgm id="{412AAD51-18CC-4A28-A977-91B02068D1D0}"/>
                                            </p:graphicEl>
                                          </p:spTgt>
                                        </p:tgtEl>
                                        <p:attrNameLst>
                                          <p:attrName>style.visibility</p:attrName>
                                        </p:attrNameLst>
                                      </p:cBhvr>
                                      <p:to>
                                        <p:strVal val="visible"/>
                                      </p:to>
                                    </p:set>
                                    <p:animEffect transition="in" filter="wipe(left)">
                                      <p:cBhvr>
                                        <p:cTn id="22" dur="1000"/>
                                        <p:tgtEl>
                                          <p:spTgt spid="2">
                                            <p:graphicEl>
                                              <a:dgm id="{412AAD51-18CC-4A28-A977-91B02068D1D0}"/>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graphicEl>
                                              <a:dgm id="{0265C5DF-5314-4E0C-B2D2-5DC33A9FDD80}"/>
                                            </p:graphicEl>
                                          </p:spTgt>
                                        </p:tgtEl>
                                        <p:attrNameLst>
                                          <p:attrName>style.visibility</p:attrName>
                                        </p:attrNameLst>
                                      </p:cBhvr>
                                      <p:to>
                                        <p:strVal val="visible"/>
                                      </p:to>
                                    </p:set>
                                    <p:animEffect transition="in" filter="wipe(left)">
                                      <p:cBhvr>
                                        <p:cTn id="25" dur="1000"/>
                                        <p:tgtEl>
                                          <p:spTgt spid="2">
                                            <p:graphicEl>
                                              <a:dgm id="{0265C5DF-5314-4E0C-B2D2-5DC33A9FDD80}"/>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graphicEl>
                                              <a:dgm id="{7335CE4D-69AF-4632-A79E-CB36E9179F19}"/>
                                            </p:graphicEl>
                                          </p:spTgt>
                                        </p:tgtEl>
                                        <p:attrNameLst>
                                          <p:attrName>style.visibility</p:attrName>
                                        </p:attrNameLst>
                                      </p:cBhvr>
                                      <p:to>
                                        <p:strVal val="visible"/>
                                      </p:to>
                                    </p:set>
                                    <p:animEffect transition="in" filter="wipe(left)">
                                      <p:cBhvr>
                                        <p:cTn id="28" dur="1000"/>
                                        <p:tgtEl>
                                          <p:spTgt spid="2">
                                            <p:graphicEl>
                                              <a:dgm id="{7335CE4D-69AF-4632-A79E-CB36E9179F19}"/>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graphicEl>
                                              <a:dgm id="{B08D1759-CDC3-49D7-9428-58F6CD4F6E03}"/>
                                            </p:graphicEl>
                                          </p:spTgt>
                                        </p:tgtEl>
                                        <p:attrNameLst>
                                          <p:attrName>style.visibility</p:attrName>
                                        </p:attrNameLst>
                                      </p:cBhvr>
                                      <p:to>
                                        <p:strVal val="visible"/>
                                      </p:to>
                                    </p:set>
                                    <p:animEffect transition="in" filter="wipe(left)">
                                      <p:cBhvr>
                                        <p:cTn id="31" dur="1000"/>
                                        <p:tgtEl>
                                          <p:spTgt spid="2">
                                            <p:graphicEl>
                                              <a:dgm id="{B08D1759-CDC3-49D7-9428-58F6CD4F6E03}"/>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graphicEl>
                                              <a:dgm id="{301CE6D8-13F7-40C5-841E-7DB49154CC28}"/>
                                            </p:graphicEl>
                                          </p:spTgt>
                                        </p:tgtEl>
                                        <p:attrNameLst>
                                          <p:attrName>style.visibility</p:attrName>
                                        </p:attrNameLst>
                                      </p:cBhvr>
                                      <p:to>
                                        <p:strVal val="visible"/>
                                      </p:to>
                                    </p:set>
                                    <p:animEffect transition="in" filter="wipe(left)">
                                      <p:cBhvr>
                                        <p:cTn id="34" dur="1000"/>
                                        <p:tgtEl>
                                          <p:spTgt spid="2">
                                            <p:graphicEl>
                                              <a:dgm id="{301CE6D8-13F7-40C5-841E-7DB49154CC28}"/>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
                                            <p:graphicEl>
                                              <a:dgm id="{406CC9E3-118E-42FF-89F8-A5BD0A85BC39}"/>
                                            </p:graphicEl>
                                          </p:spTgt>
                                        </p:tgtEl>
                                        <p:attrNameLst>
                                          <p:attrName>style.visibility</p:attrName>
                                        </p:attrNameLst>
                                      </p:cBhvr>
                                      <p:to>
                                        <p:strVal val="visible"/>
                                      </p:to>
                                    </p:set>
                                    <p:animEffect transition="in" filter="wipe(left)">
                                      <p:cBhvr>
                                        <p:cTn id="37" dur="1000"/>
                                        <p:tgtEl>
                                          <p:spTgt spid="2">
                                            <p:graphicEl>
                                              <a:dgm id="{406CC9E3-118E-42FF-89F8-A5BD0A85BC3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79512" y="107448"/>
            <a:ext cx="1800199"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w</a:t>
            </a:r>
            <a:r>
              <a:rPr lang="en-US" altLang="zh-CN" sz="1200" b="1" i="1" dirty="0" smtClean="0">
                <a:solidFill>
                  <a:srgbClr val="7030A0"/>
                </a:solidFill>
                <a:latin typeface="Tahoma" pitchFamily="34" charset="0"/>
                <a:cs typeface="Tahoma" pitchFamily="34" charset="0"/>
              </a:rPr>
              <a:t>hat is</a:t>
            </a:r>
            <a:r>
              <a:rPr kumimoji="1" lang="en-US" altLang="zh-CN" sz="1200" b="1" i="1" dirty="0" smtClean="0">
                <a:solidFill>
                  <a:srgbClr val="7030A0"/>
                </a:solidFill>
                <a:latin typeface="Tahoma" pitchFamily="34" charset="0"/>
                <a:cs typeface="Tahoma" pitchFamily="34" charset="0"/>
              </a:rPr>
              <a:t> </a:t>
            </a:r>
            <a:r>
              <a:rPr lang="en-US" altLang="zh-CN" sz="1200" b="1" i="1" dirty="0">
                <a:solidFill>
                  <a:schemeClr val="tx1">
                    <a:lumMod val="50000"/>
                    <a:lumOff val="50000"/>
                  </a:schemeClr>
                </a:solidFill>
                <a:latin typeface="Tahoma" pitchFamily="34" charset="0"/>
                <a:cs typeface="Tahoma" pitchFamily="34" charset="0"/>
              </a:rPr>
              <a:t>b</a:t>
            </a:r>
            <a:r>
              <a:rPr lang="en-US" altLang="zh-CN" sz="1200" b="1" i="1" dirty="0" smtClean="0">
                <a:solidFill>
                  <a:schemeClr val="tx1">
                    <a:lumMod val="50000"/>
                    <a:lumOff val="50000"/>
                  </a:schemeClr>
                </a:solidFill>
                <a:latin typeface="Tahoma" pitchFamily="34" charset="0"/>
                <a:cs typeface="Tahoma" pitchFamily="34" charset="0"/>
              </a:rPr>
              <a:t>atch</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7" name="テキスト ボックス 6"/>
          <p:cNvSpPr txBox="1"/>
          <p:nvPr/>
        </p:nvSpPr>
        <p:spPr>
          <a:xfrm>
            <a:off x="186752" y="6464298"/>
            <a:ext cx="1800199" cy="276999"/>
          </a:xfrm>
          <a:prstGeom prst="rect">
            <a:avLst/>
          </a:prstGeom>
          <a:noFill/>
        </p:spPr>
        <p:txBody>
          <a:bodyPr wrap="square" rtlCol="0">
            <a:spAutoFit/>
          </a:bodyPr>
          <a:lstStyle/>
          <a:p>
            <a:r>
              <a:rPr lang="en-US" altLang="zh-CN" sz="1200" b="1" dirty="0">
                <a:solidFill>
                  <a:srgbClr val="002060"/>
                </a:solidFill>
                <a:latin typeface="Tahoma" pitchFamily="34" charset="0"/>
                <a:cs typeface="Tahoma" pitchFamily="34" charset="0"/>
              </a:rPr>
              <a:t>4</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1</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4" name="テキスト ボックス 3"/>
          <p:cNvSpPr txBox="1"/>
          <p:nvPr/>
        </p:nvSpPr>
        <p:spPr>
          <a:xfrm>
            <a:off x="721296" y="792808"/>
            <a:ext cx="7632848" cy="4109843"/>
          </a:xfrm>
          <a:prstGeom prst="rect">
            <a:avLst/>
          </a:prstGeom>
          <a:noFill/>
        </p:spPr>
        <p:txBody>
          <a:bodyPr wrap="square" rtlCol="0">
            <a:spAutoFit/>
          </a:bodyPr>
          <a:lstStyle/>
          <a:p>
            <a:pPr>
              <a:lnSpc>
                <a:spcPct val="150000"/>
              </a:lnSpc>
            </a:pPr>
            <a:r>
              <a:rPr kumimoji="1" lang="zh-CN" altLang="en-US" b="1" dirty="0" smtClean="0">
                <a:latin typeface="微软雅黑" pitchFamily="34" charset="-122"/>
                <a:ea typeface="微软雅黑" pitchFamily="34" charset="-122"/>
                <a:cs typeface="Meiryo UI" pitchFamily="50" charset="-128"/>
              </a:rPr>
              <a:t>那什么是</a:t>
            </a:r>
            <a:r>
              <a:rPr kumimoji="1" lang="en-US" altLang="zh-CN" b="1" dirty="0" smtClean="0">
                <a:latin typeface="微软雅黑" pitchFamily="34" charset="-122"/>
                <a:ea typeface="微软雅黑" pitchFamily="34" charset="-122"/>
                <a:cs typeface="Meiryo UI" pitchFamily="50" charset="-128"/>
              </a:rPr>
              <a:t>bat</a:t>
            </a:r>
            <a:r>
              <a:rPr lang="en-US" altLang="zh-CN" b="1" dirty="0" smtClean="0">
                <a:latin typeface="微软雅黑" pitchFamily="34" charset="-122"/>
                <a:ea typeface="微软雅黑" pitchFamily="34" charset="-122"/>
                <a:cs typeface="Meiryo UI" pitchFamily="50" charset="-128"/>
              </a:rPr>
              <a:t>ch</a:t>
            </a:r>
            <a:r>
              <a:rPr lang="zh-CN" altLang="en-US" b="1" dirty="0" smtClean="0">
                <a:latin typeface="微软雅黑" pitchFamily="34" charset="-122"/>
                <a:ea typeface="微软雅黑" pitchFamily="34" charset="-122"/>
                <a:cs typeface="Meiryo UI" pitchFamily="50" charset="-128"/>
              </a:rPr>
              <a:t>？</a:t>
            </a:r>
            <a:endParaRPr lang="en-US" altLang="zh-CN" b="1" dirty="0" smtClean="0">
              <a:latin typeface="微软雅黑" pitchFamily="34" charset="-122"/>
              <a:ea typeface="微软雅黑" pitchFamily="34" charset="-122"/>
              <a:cs typeface="Meiryo UI" pitchFamily="50" charset="-128"/>
            </a:endParaRPr>
          </a:p>
          <a:p>
            <a:pPr>
              <a:lnSpc>
                <a:spcPct val="150000"/>
              </a:lnSpc>
            </a:pPr>
            <a:r>
              <a:rPr kumimoji="1" lang="en-US" altLang="ja-JP" b="1" dirty="0" smtClean="0">
                <a:latin typeface="微软雅黑" pitchFamily="34" charset="-122"/>
                <a:ea typeface="微软雅黑" pitchFamily="34" charset="-122"/>
                <a:cs typeface="Meiryo UI" pitchFamily="50" charset="-128"/>
              </a:rPr>
              <a:t> </a:t>
            </a:r>
            <a:r>
              <a:rPr kumimoji="1" lang="en-US" altLang="zh-CN" sz="1400" b="1" dirty="0" smtClean="0">
                <a:latin typeface="微软雅黑" pitchFamily="34" charset="-122"/>
                <a:ea typeface="微软雅黑" pitchFamily="34" charset="-122"/>
                <a:cs typeface="Meiryo UI" pitchFamily="50" charset="-128"/>
              </a:rPr>
              <a:t>Batch file </a:t>
            </a:r>
            <a:r>
              <a:rPr lang="zh-CN" altLang="en-US" sz="1400" dirty="0" smtClean="0">
                <a:latin typeface="微软雅黑" pitchFamily="34" charset="-122"/>
                <a:ea typeface="微软雅黑" pitchFamily="34" charset="-122"/>
                <a:cs typeface="Meiryo UI" pitchFamily="50" charset="-128"/>
              </a:rPr>
              <a:t>，</a:t>
            </a:r>
            <a:r>
              <a:rPr kumimoji="1" lang="zh-CN" altLang="en-US" sz="1400" dirty="0" smtClean="0">
                <a:latin typeface="微软雅黑" pitchFamily="34" charset="-122"/>
                <a:ea typeface="微软雅黑" pitchFamily="34" charset="-122"/>
                <a:cs typeface="Meiryo UI" pitchFamily="50" charset="-128"/>
              </a:rPr>
              <a:t>就是我们常说的</a:t>
            </a:r>
            <a:r>
              <a:rPr kumimoji="1" lang="zh-CN" altLang="en-US" sz="1400" b="1" dirty="0" smtClean="0">
                <a:latin typeface="微软雅黑" pitchFamily="34" charset="-122"/>
                <a:ea typeface="微软雅黑" pitchFamily="34" charset="-122"/>
                <a:cs typeface="Meiryo UI" pitchFamily="50" charset="-128"/>
              </a:rPr>
              <a:t>批处理文件</a:t>
            </a:r>
            <a:r>
              <a:rPr kumimoji="1" lang="zh-CN" altLang="en-US" sz="1400" dirty="0" smtClean="0">
                <a:latin typeface="微软雅黑" pitchFamily="34" charset="-122"/>
                <a:ea typeface="微软雅黑" pitchFamily="34" charset="-122"/>
                <a:cs typeface="Meiryo UI" pitchFamily="50" charset="-128"/>
              </a:rPr>
              <a:t>（台湾翻译为</a:t>
            </a:r>
            <a:r>
              <a:rPr kumimoji="1" lang="zh-CN" altLang="en-US" sz="1400" b="1" dirty="0" smtClean="0">
                <a:latin typeface="微软雅黑" pitchFamily="34" charset="-122"/>
                <a:ea typeface="微软雅黑" pitchFamily="34" charset="-122"/>
                <a:cs typeface="Meiryo UI" pitchFamily="50" charset="-128"/>
              </a:rPr>
              <a:t>批次档</a:t>
            </a:r>
            <a:r>
              <a:rPr kumimoji="1" lang="zh-CN" altLang="en-US" sz="1400" dirty="0" smtClean="0">
                <a:latin typeface="微软雅黑" pitchFamily="34" charset="-122"/>
                <a:ea typeface="微软雅黑" pitchFamily="34" charset="-122"/>
                <a:cs typeface="Meiryo UI" pitchFamily="50" charset="-128"/>
              </a:rPr>
              <a:t>）；</a:t>
            </a:r>
            <a:endParaRPr kumimoji="1" lang="en-US" altLang="zh-CN" sz="1400" dirty="0" smtClean="0">
              <a:latin typeface="微软雅黑" pitchFamily="34" charset="-122"/>
              <a:ea typeface="微软雅黑" pitchFamily="34" charset="-122"/>
              <a:cs typeface="Meiryo UI" pitchFamily="50" charset="-128"/>
            </a:endParaRPr>
          </a:p>
          <a:p>
            <a:pPr>
              <a:lnSpc>
                <a:spcPct val="150000"/>
              </a:lnSpc>
            </a:pPr>
            <a:r>
              <a:rPr lang="en-US" altLang="ja-JP" sz="1400" dirty="0">
                <a:latin typeface="微软雅黑" pitchFamily="34" charset="-122"/>
                <a:ea typeface="微软雅黑" pitchFamily="34" charset="-122"/>
                <a:cs typeface="Meiryo UI" pitchFamily="50" charset="-128"/>
              </a:rPr>
              <a:t> </a:t>
            </a:r>
            <a:r>
              <a:rPr lang="zh-CN" altLang="en-US" sz="1400" dirty="0" smtClean="0">
                <a:latin typeface="微软雅黑" pitchFamily="34" charset="-122"/>
                <a:ea typeface="微软雅黑" pitchFamily="34" charset="-122"/>
                <a:cs typeface="Meiryo UI" pitchFamily="50" charset="-128"/>
              </a:rPr>
              <a:t>它在</a:t>
            </a:r>
            <a:r>
              <a:rPr lang="en-US" altLang="zh-CN" sz="1400" b="1" dirty="0" smtClean="0">
                <a:latin typeface="微软雅黑" pitchFamily="34" charset="-122"/>
                <a:ea typeface="微软雅黑" pitchFamily="34" charset="-122"/>
                <a:cs typeface="Meiryo UI" pitchFamily="50" charset="-128"/>
              </a:rPr>
              <a:t>DOS</a:t>
            </a:r>
            <a:r>
              <a:rPr lang="zh-CN" altLang="en-US" sz="1400" dirty="0" smtClean="0">
                <a:latin typeface="微软雅黑" pitchFamily="34" charset="-122"/>
                <a:ea typeface="微软雅黑" pitchFamily="34" charset="-122"/>
                <a:cs typeface="Meiryo UI" pitchFamily="50" charset="-128"/>
              </a:rPr>
              <a:t>、</a:t>
            </a:r>
            <a:r>
              <a:rPr lang="en-US" altLang="zh-CN" sz="1400" b="1" dirty="0" smtClean="0">
                <a:latin typeface="微软雅黑" pitchFamily="34" charset="-122"/>
                <a:ea typeface="微软雅黑" pitchFamily="34" charset="-122"/>
                <a:cs typeface="Meiryo UI" pitchFamily="50" charset="-128"/>
              </a:rPr>
              <a:t>OS/2</a:t>
            </a:r>
            <a:r>
              <a:rPr lang="zh-CN" altLang="en-US" sz="1400" dirty="0" smtClean="0">
                <a:latin typeface="微软雅黑" pitchFamily="34" charset="-122"/>
                <a:ea typeface="微软雅黑" pitchFamily="34" charset="-122"/>
                <a:cs typeface="Meiryo UI" pitchFamily="50" charset="-128"/>
              </a:rPr>
              <a:t>、</a:t>
            </a:r>
            <a:r>
              <a:rPr lang="en-US" altLang="zh-CN" sz="1400" b="1" dirty="0" smtClean="0">
                <a:latin typeface="微软雅黑" pitchFamily="34" charset="-122"/>
                <a:ea typeface="微软雅黑" pitchFamily="34" charset="-122"/>
                <a:cs typeface="Meiryo UI" pitchFamily="50" charset="-128"/>
              </a:rPr>
              <a:t>Windows</a:t>
            </a:r>
            <a:r>
              <a:rPr lang="zh-CN" altLang="en-US" sz="1400" dirty="0" smtClean="0">
                <a:latin typeface="微软雅黑" pitchFamily="34" charset="-122"/>
                <a:ea typeface="微软雅黑" pitchFamily="34" charset="-122"/>
                <a:cs typeface="Meiryo UI" pitchFamily="50" charset="-128"/>
              </a:rPr>
              <a:t>系列系统中运行，是一种</a:t>
            </a:r>
            <a:r>
              <a:rPr lang="zh-CN" altLang="en-US" sz="1400" b="1" dirty="0" smtClean="0">
                <a:latin typeface="微软雅黑" pitchFamily="34" charset="-122"/>
                <a:ea typeface="微软雅黑" pitchFamily="34" charset="-122"/>
                <a:cs typeface="Meiryo UI" pitchFamily="50" charset="-128"/>
              </a:rPr>
              <a:t>脚本语言</a:t>
            </a:r>
            <a:r>
              <a:rPr lang="zh-CN" altLang="en-US" sz="1400" dirty="0" smtClean="0">
                <a:latin typeface="微软雅黑" pitchFamily="34" charset="-122"/>
                <a:ea typeface="微软雅黑" pitchFamily="34" charset="-122"/>
                <a:cs typeface="Meiryo UI" pitchFamily="50" charset="-128"/>
              </a:rPr>
              <a:t>类型的文件；</a:t>
            </a:r>
            <a:endParaRPr lang="en-US" altLang="zh-CN" sz="1400" dirty="0" smtClean="0">
              <a:latin typeface="微软雅黑" pitchFamily="34" charset="-122"/>
              <a:ea typeface="微软雅黑" pitchFamily="34" charset="-122"/>
              <a:cs typeface="Meiryo UI" pitchFamily="50" charset="-128"/>
            </a:endParaRPr>
          </a:p>
          <a:p>
            <a:pPr>
              <a:lnSpc>
                <a:spcPct val="150000"/>
              </a:lnSpc>
            </a:pPr>
            <a:r>
              <a:rPr kumimoji="1" lang="en-US" altLang="ja-JP" sz="1400" dirty="0">
                <a:latin typeface="微软雅黑" pitchFamily="34" charset="-122"/>
                <a:ea typeface="微软雅黑" pitchFamily="34" charset="-122"/>
                <a:cs typeface="Meiryo UI" pitchFamily="50" charset="-128"/>
              </a:rPr>
              <a:t> </a:t>
            </a:r>
            <a:r>
              <a:rPr lang="zh-CN" altLang="en-US" sz="1400" dirty="0" smtClean="0">
                <a:latin typeface="微软雅黑" pitchFamily="34" charset="-122"/>
                <a:ea typeface="微软雅黑" pitchFamily="34" charset="-122"/>
                <a:cs typeface="Meiryo UI" pitchFamily="50" charset="-128"/>
              </a:rPr>
              <a:t>它本身是一个</a:t>
            </a:r>
            <a:r>
              <a:rPr lang="zh-CN" altLang="en-US" sz="1400" b="1" dirty="0" smtClean="0">
                <a:latin typeface="微软雅黑" pitchFamily="34" charset="-122"/>
                <a:ea typeface="微软雅黑" pitchFamily="34" charset="-122"/>
                <a:cs typeface="Meiryo UI" pitchFamily="50" charset="-128"/>
              </a:rPr>
              <a:t>文本文件</a:t>
            </a:r>
            <a:r>
              <a:rPr lang="zh-CN" altLang="en-US" sz="1400" dirty="0" smtClean="0">
                <a:latin typeface="微软雅黑" pitchFamily="34" charset="-122"/>
                <a:ea typeface="微软雅黑" pitchFamily="34" charset="-122"/>
                <a:cs typeface="Meiryo UI" pitchFamily="50" charset="-128"/>
              </a:rPr>
              <a:t>；</a:t>
            </a:r>
            <a:endParaRPr lang="en-US" altLang="zh-CN" sz="1400" dirty="0" smtClean="0">
              <a:latin typeface="微软雅黑" pitchFamily="34" charset="-122"/>
              <a:ea typeface="微软雅黑" pitchFamily="34" charset="-122"/>
              <a:cs typeface="Meiryo UI" pitchFamily="50" charset="-128"/>
            </a:endParaRPr>
          </a:p>
          <a:p>
            <a:pPr>
              <a:lnSpc>
                <a:spcPct val="150000"/>
              </a:lnSpc>
            </a:pPr>
            <a:r>
              <a:rPr lang="en-US" altLang="zh-CN" sz="1400" dirty="0" smtClean="0">
                <a:latin typeface="微软雅黑" pitchFamily="34" charset="-122"/>
                <a:ea typeface="微软雅黑" pitchFamily="34" charset="-122"/>
                <a:cs typeface="Meiryo UI" pitchFamily="50" charset="-128"/>
              </a:rPr>
              <a:t> </a:t>
            </a:r>
            <a:r>
              <a:rPr lang="zh-CN" altLang="en-US" sz="1400" dirty="0" smtClean="0">
                <a:latin typeface="微软雅黑" pitchFamily="34" charset="-122"/>
                <a:ea typeface="微软雅黑" pitchFamily="34" charset="-122"/>
                <a:cs typeface="Meiryo UI" pitchFamily="50" charset="-128"/>
              </a:rPr>
              <a:t>在</a:t>
            </a:r>
            <a:r>
              <a:rPr lang="en-US" altLang="zh-CN" sz="1400" dirty="0" smtClean="0">
                <a:latin typeface="微软雅黑" pitchFamily="34" charset="-122"/>
                <a:ea typeface="微软雅黑" pitchFamily="34" charset="-122"/>
                <a:cs typeface="Meiryo UI" pitchFamily="50" charset="-128"/>
              </a:rPr>
              <a:t>DOS</a:t>
            </a:r>
            <a:r>
              <a:rPr lang="zh-CN" altLang="en-US" sz="1400" dirty="0" smtClean="0">
                <a:latin typeface="微软雅黑" pitchFamily="34" charset="-122"/>
                <a:ea typeface="微软雅黑" pitchFamily="34" charset="-122"/>
                <a:cs typeface="Meiryo UI" pitchFamily="50" charset="-128"/>
              </a:rPr>
              <a:t>和</a:t>
            </a:r>
            <a:r>
              <a:rPr lang="en-US" altLang="zh-CN" sz="1400" dirty="0" smtClean="0">
                <a:latin typeface="微软雅黑" pitchFamily="34" charset="-122"/>
                <a:ea typeface="微软雅黑" pitchFamily="34" charset="-122"/>
                <a:cs typeface="Meiryo UI" pitchFamily="50" charset="-128"/>
              </a:rPr>
              <a:t>Windows9x</a:t>
            </a:r>
            <a:r>
              <a:rPr lang="zh-CN" altLang="en-US" sz="1400" dirty="0" smtClean="0">
                <a:latin typeface="微软雅黑" pitchFamily="34" charset="-122"/>
                <a:ea typeface="微软雅黑" pitchFamily="34" charset="-122"/>
                <a:cs typeface="Meiryo UI" pitchFamily="50" charset="-128"/>
              </a:rPr>
              <a:t>系列操作系统下，它的后缀名是</a:t>
            </a:r>
            <a:r>
              <a:rPr lang="en-US" altLang="zh-CN" sz="1400" b="1" dirty="0" smtClean="0">
                <a:latin typeface="微软雅黑" pitchFamily="34" charset="-122"/>
                <a:ea typeface="微软雅黑" pitchFamily="34" charset="-122"/>
                <a:cs typeface="Meiryo UI" pitchFamily="50" charset="-128"/>
              </a:rPr>
              <a:t>.bat</a:t>
            </a:r>
            <a:r>
              <a:rPr lang="en-US" altLang="zh-CN" sz="1400" dirty="0" smtClean="0">
                <a:latin typeface="微软雅黑" pitchFamily="34" charset="-122"/>
                <a:ea typeface="微软雅黑" pitchFamily="34" charset="-122"/>
                <a:cs typeface="Meiryo UI" pitchFamily="50" charset="-128"/>
              </a:rPr>
              <a:t>;</a:t>
            </a:r>
          </a:p>
          <a:p>
            <a:pPr>
              <a:lnSpc>
                <a:spcPct val="150000"/>
              </a:lnSpc>
            </a:pPr>
            <a:r>
              <a:rPr lang="en-US" altLang="zh-CN" sz="1400" dirty="0">
                <a:latin typeface="微软雅黑" pitchFamily="34" charset="-122"/>
                <a:ea typeface="微软雅黑" pitchFamily="34" charset="-122"/>
                <a:cs typeface="Meiryo UI" pitchFamily="50" charset="-128"/>
              </a:rPr>
              <a:t> </a:t>
            </a:r>
            <a:r>
              <a:rPr lang="zh-CN" altLang="en-US" sz="1400" dirty="0" smtClean="0">
                <a:latin typeface="微软雅黑" pitchFamily="34" charset="-122"/>
                <a:ea typeface="微软雅黑" pitchFamily="34" charset="-122"/>
                <a:cs typeface="Meiryo UI" pitchFamily="50" charset="-128"/>
              </a:rPr>
              <a:t>在</a:t>
            </a:r>
            <a:r>
              <a:rPr lang="en-US" altLang="zh-CN" sz="1400" dirty="0" smtClean="0">
                <a:latin typeface="微软雅黑" pitchFamily="34" charset="-122"/>
                <a:ea typeface="微软雅黑" pitchFamily="34" charset="-122"/>
                <a:cs typeface="Meiryo UI" pitchFamily="50" charset="-128"/>
              </a:rPr>
              <a:t>OS/2</a:t>
            </a:r>
            <a:r>
              <a:rPr lang="zh-CN" altLang="en-US" sz="1400" dirty="0" smtClean="0">
                <a:latin typeface="微软雅黑" pitchFamily="34" charset="-122"/>
                <a:ea typeface="微软雅黑" pitchFamily="34" charset="-122"/>
                <a:cs typeface="Meiryo UI" pitchFamily="50" charset="-128"/>
              </a:rPr>
              <a:t>和</a:t>
            </a:r>
            <a:r>
              <a:rPr lang="en-US" altLang="zh-CN" sz="1400" dirty="0" err="1" smtClean="0">
                <a:latin typeface="微软雅黑" pitchFamily="34" charset="-122"/>
                <a:ea typeface="微软雅黑" pitchFamily="34" charset="-122"/>
                <a:cs typeface="Meiryo UI" pitchFamily="50" charset="-128"/>
              </a:rPr>
              <a:t>WindowsNT</a:t>
            </a:r>
            <a:r>
              <a:rPr lang="zh-CN" altLang="en-US" sz="1400" dirty="0">
                <a:latin typeface="微软雅黑" pitchFamily="34" charset="-122"/>
                <a:ea typeface="微软雅黑" pitchFamily="34" charset="-122"/>
                <a:cs typeface="Meiryo UI" pitchFamily="50" charset="-128"/>
              </a:rPr>
              <a:t>及以</a:t>
            </a:r>
            <a:r>
              <a:rPr lang="zh-CN" altLang="en-US" sz="1400" dirty="0" smtClean="0">
                <a:latin typeface="微软雅黑" pitchFamily="34" charset="-122"/>
                <a:ea typeface="微软雅黑" pitchFamily="34" charset="-122"/>
                <a:cs typeface="Meiryo UI" pitchFamily="50" charset="-128"/>
              </a:rPr>
              <a:t>后的系列操作系统下，它的后缀名也可以是</a:t>
            </a:r>
            <a:r>
              <a:rPr lang="en-US" altLang="zh-CN" sz="1400" b="1" dirty="0" smtClean="0">
                <a:latin typeface="微软雅黑" pitchFamily="34" charset="-122"/>
                <a:ea typeface="微软雅黑" pitchFamily="34" charset="-122"/>
                <a:cs typeface="Meiryo UI" pitchFamily="50" charset="-128"/>
              </a:rPr>
              <a:t>.cmd</a:t>
            </a:r>
            <a:r>
              <a:rPr lang="zh-CN" altLang="en-US" sz="1400" dirty="0" smtClean="0">
                <a:latin typeface="微软雅黑" pitchFamily="34" charset="-122"/>
                <a:ea typeface="微软雅黑" pitchFamily="34" charset="-122"/>
                <a:cs typeface="Meiryo UI" pitchFamily="50" charset="-128"/>
              </a:rPr>
              <a:t>。</a:t>
            </a:r>
            <a:endParaRPr lang="en-US" altLang="zh-CN" sz="1400" dirty="0">
              <a:latin typeface="微软雅黑" pitchFamily="34" charset="-122"/>
              <a:ea typeface="微软雅黑" pitchFamily="34" charset="-122"/>
              <a:cs typeface="Meiryo UI" pitchFamily="50" charset="-128"/>
            </a:endParaRPr>
          </a:p>
          <a:p>
            <a:pPr>
              <a:lnSpc>
                <a:spcPct val="150000"/>
              </a:lnSpc>
            </a:pPr>
            <a:r>
              <a:rPr lang="en-US" altLang="zh-CN" sz="1400" dirty="0" smtClean="0">
                <a:latin typeface="微软雅黑" pitchFamily="34" charset="-122"/>
                <a:ea typeface="微软雅黑" pitchFamily="34" charset="-122"/>
                <a:cs typeface="Meiryo UI" pitchFamily="50" charset="-128"/>
              </a:rPr>
              <a:t> </a:t>
            </a:r>
          </a:p>
          <a:p>
            <a:pPr>
              <a:lnSpc>
                <a:spcPct val="150000"/>
              </a:lnSpc>
            </a:pPr>
            <a:r>
              <a:rPr lang="en-US" altLang="zh-CN" sz="1400" dirty="0">
                <a:latin typeface="微软雅黑" pitchFamily="34" charset="-122"/>
                <a:ea typeface="微软雅黑" pitchFamily="34" charset="-122"/>
                <a:cs typeface="Meiryo UI" pitchFamily="50" charset="-128"/>
              </a:rPr>
              <a:t> </a:t>
            </a:r>
            <a:r>
              <a:rPr lang="zh-CN" altLang="en-US" sz="1400" dirty="0" smtClean="0">
                <a:latin typeface="微软雅黑" pitchFamily="34" charset="-122"/>
                <a:ea typeface="微软雅黑" pitchFamily="34" charset="-122"/>
                <a:cs typeface="Meiryo UI" pitchFamily="50" charset="-128"/>
              </a:rPr>
              <a:t>在</a:t>
            </a:r>
            <a:r>
              <a:rPr lang="en-US" altLang="zh-CN" sz="1400" b="1" dirty="0" smtClean="0">
                <a:latin typeface="微软雅黑" pitchFamily="34" charset="-122"/>
                <a:ea typeface="微软雅黑" pitchFamily="34" charset="-122"/>
                <a:cs typeface="Meiryo UI" pitchFamily="50" charset="-128"/>
              </a:rPr>
              <a:t>Windows 2000</a:t>
            </a:r>
            <a:r>
              <a:rPr lang="zh-CN" altLang="en-US" sz="1400" dirty="0" smtClean="0">
                <a:latin typeface="微软雅黑" pitchFamily="34" charset="-122"/>
                <a:ea typeface="微软雅黑" pitchFamily="34" charset="-122"/>
                <a:cs typeface="Meiryo UI" pitchFamily="50" charset="-128"/>
              </a:rPr>
              <a:t>以后，包括</a:t>
            </a:r>
            <a:r>
              <a:rPr lang="en-US" altLang="zh-CN" sz="1400" b="1" dirty="0" smtClean="0">
                <a:latin typeface="微软雅黑" pitchFamily="34" charset="-122"/>
                <a:ea typeface="微软雅黑" pitchFamily="34" charset="-122"/>
                <a:cs typeface="Meiryo UI" pitchFamily="50" charset="-128"/>
              </a:rPr>
              <a:t>Windows xp</a:t>
            </a:r>
            <a:r>
              <a:rPr lang="zh-CN" altLang="en-US" sz="1400" dirty="0" smtClean="0">
                <a:latin typeface="微软雅黑" pitchFamily="34" charset="-122"/>
                <a:ea typeface="微软雅黑" pitchFamily="34" charset="-122"/>
                <a:cs typeface="Meiryo UI" pitchFamily="50" charset="-128"/>
              </a:rPr>
              <a:t>，</a:t>
            </a:r>
            <a:r>
              <a:rPr lang="en-US" altLang="zh-CN" sz="1400" b="1" dirty="0" smtClean="0">
                <a:latin typeface="微软雅黑" pitchFamily="34" charset="-122"/>
                <a:ea typeface="微软雅黑" pitchFamily="34" charset="-122"/>
                <a:cs typeface="Meiryo UI" pitchFamily="50" charset="-128"/>
              </a:rPr>
              <a:t>Windows Vsita</a:t>
            </a:r>
            <a:r>
              <a:rPr lang="en-US" altLang="zh-CN" sz="1400" dirty="0" smtClean="0">
                <a:latin typeface="微软雅黑" pitchFamily="34" charset="-122"/>
                <a:ea typeface="微软雅黑" pitchFamily="34" charset="-122"/>
                <a:cs typeface="Meiryo UI" pitchFamily="50" charset="-128"/>
              </a:rPr>
              <a:t>, </a:t>
            </a:r>
            <a:r>
              <a:rPr lang="en-US" altLang="zh-CN" sz="1400" b="1" dirty="0" smtClean="0">
                <a:latin typeface="微软雅黑" pitchFamily="34" charset="-122"/>
                <a:ea typeface="微软雅黑" pitchFamily="34" charset="-122"/>
                <a:cs typeface="Meiryo UI" pitchFamily="50" charset="-128"/>
              </a:rPr>
              <a:t>Windows 7</a:t>
            </a:r>
            <a:r>
              <a:rPr lang="zh-CN" altLang="en-US" sz="1400" dirty="0" smtClean="0">
                <a:latin typeface="微软雅黑" pitchFamily="34" charset="-122"/>
                <a:ea typeface="微软雅黑" pitchFamily="34" charset="-122"/>
                <a:cs typeface="Meiryo UI" pitchFamily="50" charset="-128"/>
              </a:rPr>
              <a:t>以及服务器对应版本和他们的可能的后续版本里，</a:t>
            </a:r>
            <a:r>
              <a:rPr lang="en-US" altLang="zh-CN" sz="1400" dirty="0" smtClean="0">
                <a:latin typeface="微软雅黑" pitchFamily="34" charset="-122"/>
                <a:ea typeface="微软雅黑" pitchFamily="34" charset="-122"/>
                <a:cs typeface="Meiryo UI" pitchFamily="50" charset="-128"/>
              </a:rPr>
              <a:t>batch</a:t>
            </a:r>
            <a:r>
              <a:rPr lang="zh-CN" altLang="en-US" sz="1400" dirty="0" smtClean="0">
                <a:latin typeface="微软雅黑" pitchFamily="34" charset="-122"/>
                <a:ea typeface="微软雅黑" pitchFamily="34" charset="-122"/>
                <a:cs typeface="Meiryo UI" pitchFamily="50" charset="-128"/>
              </a:rPr>
              <a:t>文件是通过</a:t>
            </a:r>
            <a:r>
              <a:rPr lang="en-US" altLang="zh-CN" sz="1400" b="1" dirty="0" smtClean="0">
                <a:latin typeface="微软雅黑" pitchFamily="34" charset="-122"/>
                <a:ea typeface="微软雅黑" pitchFamily="34" charset="-122"/>
                <a:cs typeface="Meiryo UI" pitchFamily="50" charset="-128"/>
              </a:rPr>
              <a:t>cmd.exe</a:t>
            </a:r>
            <a:r>
              <a:rPr lang="zh-CN" altLang="en-US" sz="1400" dirty="0" smtClean="0">
                <a:latin typeface="微软雅黑" pitchFamily="34" charset="-122"/>
                <a:ea typeface="微软雅黑" pitchFamily="34" charset="-122"/>
                <a:cs typeface="Meiryo UI" pitchFamily="50" charset="-128"/>
              </a:rPr>
              <a:t>这个命令行接口程序来</a:t>
            </a:r>
            <a:r>
              <a:rPr lang="zh-CN" altLang="en-US" sz="1400" b="1" dirty="0" smtClean="0">
                <a:latin typeface="微软雅黑" pitchFamily="34" charset="-122"/>
                <a:ea typeface="微软雅黑" pitchFamily="34" charset="-122"/>
                <a:cs typeface="Meiryo UI" pitchFamily="50" charset="-128"/>
              </a:rPr>
              <a:t>解释执行</a:t>
            </a:r>
            <a:r>
              <a:rPr lang="zh-CN" altLang="en-US" sz="1400" dirty="0" smtClean="0">
                <a:latin typeface="微软雅黑" pitchFamily="34" charset="-122"/>
                <a:ea typeface="微软雅黑" pitchFamily="34" charset="-122"/>
                <a:cs typeface="Meiryo UI" pitchFamily="50" charset="-128"/>
              </a:rPr>
              <a:t>的。</a:t>
            </a:r>
            <a:endParaRPr lang="en-US" altLang="zh-CN" sz="1400" dirty="0" smtClean="0">
              <a:latin typeface="微软雅黑" pitchFamily="34" charset="-122"/>
              <a:ea typeface="微软雅黑" pitchFamily="34" charset="-122"/>
              <a:cs typeface="Meiryo UI" pitchFamily="50" charset="-128"/>
            </a:endParaRPr>
          </a:p>
          <a:p>
            <a:pPr>
              <a:lnSpc>
                <a:spcPct val="150000"/>
              </a:lnSpc>
            </a:pPr>
            <a:r>
              <a:rPr lang="en-US" altLang="zh-CN" sz="1400" dirty="0">
                <a:latin typeface="微软雅黑" pitchFamily="34" charset="-122"/>
                <a:ea typeface="微软雅黑" pitchFamily="34" charset="-122"/>
                <a:cs typeface="Meiryo UI" pitchFamily="50" charset="-128"/>
              </a:rPr>
              <a:t> </a:t>
            </a:r>
            <a:r>
              <a:rPr lang="zh-CN" altLang="en-US" sz="1400" dirty="0" smtClean="0">
                <a:latin typeface="微软雅黑" pitchFamily="34" charset="-122"/>
                <a:ea typeface="微软雅黑" pitchFamily="34" charset="-122"/>
                <a:cs typeface="Meiryo UI" pitchFamily="50" charset="-128"/>
              </a:rPr>
              <a:t>所以，在你运行一个</a:t>
            </a:r>
            <a:r>
              <a:rPr lang="en-US" altLang="zh-CN" sz="1400" b="1" dirty="0" smtClean="0">
                <a:latin typeface="微软雅黑" pitchFamily="34" charset="-122"/>
                <a:ea typeface="微软雅黑" pitchFamily="34" charset="-122"/>
                <a:cs typeface="Meiryo UI" pitchFamily="50" charset="-128"/>
              </a:rPr>
              <a:t>.bat</a:t>
            </a:r>
            <a:r>
              <a:rPr lang="zh-CN" altLang="en-US" sz="1400" dirty="0" smtClean="0">
                <a:latin typeface="微软雅黑" pitchFamily="34" charset="-122"/>
                <a:ea typeface="微软雅黑" pitchFamily="34" charset="-122"/>
                <a:cs typeface="Meiryo UI" pitchFamily="50" charset="-128"/>
              </a:rPr>
              <a:t>或者</a:t>
            </a:r>
            <a:r>
              <a:rPr lang="en-US" altLang="zh-CN" sz="1400" b="1" dirty="0" smtClean="0">
                <a:latin typeface="微软雅黑" pitchFamily="34" charset="-122"/>
                <a:ea typeface="微软雅黑" pitchFamily="34" charset="-122"/>
                <a:cs typeface="Meiryo UI" pitchFamily="50" charset="-128"/>
              </a:rPr>
              <a:t>.cmd</a:t>
            </a:r>
            <a:r>
              <a:rPr lang="zh-CN" altLang="en-US" sz="1400" dirty="0" smtClean="0">
                <a:latin typeface="微软雅黑" pitchFamily="34" charset="-122"/>
                <a:ea typeface="微软雅黑" pitchFamily="34" charset="-122"/>
                <a:cs typeface="Meiryo UI" pitchFamily="50" charset="-128"/>
              </a:rPr>
              <a:t>文件时，</a:t>
            </a:r>
            <a:endParaRPr lang="en-US" altLang="zh-CN" sz="1400" dirty="0" smtClean="0">
              <a:latin typeface="微软雅黑" pitchFamily="34" charset="-122"/>
              <a:ea typeface="微软雅黑" pitchFamily="34" charset="-122"/>
              <a:cs typeface="Meiryo UI" pitchFamily="50" charset="-128"/>
            </a:endParaRPr>
          </a:p>
          <a:p>
            <a:pPr>
              <a:lnSpc>
                <a:spcPct val="150000"/>
              </a:lnSpc>
            </a:pPr>
            <a:r>
              <a:rPr lang="zh-CN" altLang="en-US" sz="1400" dirty="0" smtClean="0">
                <a:latin typeface="微软雅黑" pitchFamily="34" charset="-122"/>
                <a:ea typeface="微软雅黑" pitchFamily="34" charset="-122"/>
                <a:cs typeface="Meiryo UI" pitchFamily="50" charset="-128"/>
              </a:rPr>
              <a:t>你会发现窗口名和进程名称，都是</a:t>
            </a:r>
            <a:r>
              <a:rPr lang="en-US" altLang="zh-CN" sz="1400" b="1" dirty="0" smtClean="0">
                <a:latin typeface="微软雅黑" pitchFamily="34" charset="-122"/>
                <a:ea typeface="微软雅黑" pitchFamily="34" charset="-122"/>
                <a:cs typeface="Meiryo UI" pitchFamily="50" charset="-128"/>
              </a:rPr>
              <a:t>”cmd.exe”</a:t>
            </a:r>
            <a:r>
              <a:rPr lang="zh-CN" altLang="en-US" sz="1400" dirty="0" smtClean="0">
                <a:latin typeface="微软雅黑" pitchFamily="34" charset="-122"/>
                <a:ea typeface="微软雅黑" pitchFamily="34" charset="-122"/>
                <a:cs typeface="Meiryo UI" pitchFamily="50" charset="-128"/>
              </a:rPr>
              <a:t>。</a:t>
            </a:r>
            <a:endParaRPr lang="en-US" altLang="zh-CN" sz="1400" dirty="0" smtClean="0">
              <a:latin typeface="微软雅黑" pitchFamily="34" charset="-122"/>
              <a:ea typeface="微软雅黑" pitchFamily="34" charset="-122"/>
              <a:cs typeface="Meiryo UI" pitchFamily="50" charset="-128"/>
            </a:endParaRPr>
          </a:p>
          <a:p>
            <a:pPr>
              <a:lnSpc>
                <a:spcPct val="150000"/>
              </a:lnSpc>
            </a:pPr>
            <a:endParaRPr kumimoji="1" lang="ja-JP" altLang="en-US" sz="1400" dirty="0" smtClean="0">
              <a:latin typeface="Meiryo UI" pitchFamily="50" charset="-128"/>
              <a:ea typeface="Meiryo UI" pitchFamily="50" charset="-128"/>
              <a:cs typeface="Meiryo UI" pitchFamily="50" charset="-128"/>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3880" y="4039344"/>
            <a:ext cx="3960440" cy="1952625"/>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上カーブ矢印 25"/>
          <p:cNvSpPr/>
          <p:nvPr/>
        </p:nvSpPr>
        <p:spPr>
          <a:xfrm rot="21083834">
            <a:off x="3264715" y="5885268"/>
            <a:ext cx="1857602" cy="427843"/>
          </a:xfrm>
          <a:prstGeom prst="curvedUpArrow">
            <a:avLst>
              <a:gd name="adj1" fmla="val 11366"/>
              <a:gd name="adj2" fmla="val 43704"/>
              <a:gd name="adj3" fmla="val 44079"/>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27" name="テキスト ボックス 26"/>
          <p:cNvSpPr txBox="1"/>
          <p:nvPr/>
        </p:nvSpPr>
        <p:spPr>
          <a:xfrm rot="20894430">
            <a:off x="2518378" y="5541319"/>
            <a:ext cx="1184940" cy="461665"/>
          </a:xfrm>
          <a:prstGeom prst="rect">
            <a:avLst/>
          </a:prstGeom>
          <a:noFill/>
        </p:spPr>
        <p:txBody>
          <a:bodyPr wrap="none" rtlCol="0">
            <a:spAutoFit/>
          </a:bodyPr>
          <a:lstStyle/>
          <a:p>
            <a:r>
              <a:rPr kumimoji="1" lang="en-US" altLang="zh-CN" sz="2400" b="1" i="1" dirty="0" smtClean="0">
                <a:latin typeface="Bradley Hand ITC" pitchFamily="66" charset="0"/>
              </a:rPr>
              <a:t>cmd.exe</a:t>
            </a:r>
            <a:endParaRPr kumimoji="1" lang="ja-JP" altLang="en-US" sz="2400" b="1" i="1" dirty="0" smtClean="0">
              <a:latin typeface="Bradley Hand ITC" pitchFamily="66" charset="0"/>
            </a:endParaRPr>
          </a:p>
        </p:txBody>
      </p:sp>
    </p:spTree>
    <p:extLst>
      <p:ext uri="{BB962C8B-B14F-4D97-AF65-F5344CB8AC3E}">
        <p14:creationId xmlns:p14="http://schemas.microsoft.com/office/powerpoint/2010/main" val="864719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9512" y="100486"/>
            <a:ext cx="1440160" cy="276999"/>
          </a:xfrm>
          <a:prstGeom prst="rect">
            <a:avLst/>
          </a:prstGeom>
          <a:noFill/>
        </p:spPr>
        <p:txBody>
          <a:bodyPr wrap="square" rtlCol="0">
            <a:spAutoFit/>
          </a:bodyPr>
          <a:lstStyle/>
          <a:p>
            <a:r>
              <a:rPr lang="en-US" altLang="zh-CN" sz="1200" b="1" i="1" dirty="0">
                <a:solidFill>
                  <a:srgbClr val="7030A0"/>
                </a:solidFill>
                <a:latin typeface="Tahoma" pitchFamily="34" charset="0"/>
                <a:cs typeface="Tahoma" pitchFamily="34" charset="0"/>
              </a:rPr>
              <a:t>what is </a:t>
            </a:r>
            <a:r>
              <a:rPr lang="en-US" altLang="zh-CN" sz="1200" b="1" i="1" dirty="0">
                <a:solidFill>
                  <a:schemeClr val="tx1">
                    <a:lumMod val="50000"/>
                    <a:lumOff val="50000"/>
                  </a:schemeClr>
                </a:solidFill>
                <a:latin typeface="Tahoma" pitchFamily="34" charset="0"/>
                <a:cs typeface="Tahoma" pitchFamily="34" charset="0"/>
              </a:rPr>
              <a:t>batch</a:t>
            </a:r>
            <a:endParaRPr lang="ja-JP" altLang="en-US" sz="1200" b="1" i="1" dirty="0">
              <a:solidFill>
                <a:schemeClr val="tx1">
                  <a:lumMod val="50000"/>
                  <a:lumOff val="50000"/>
                </a:schemeClr>
              </a:solidFill>
              <a:latin typeface="Tahoma" pitchFamily="34" charset="0"/>
              <a:cs typeface="Tahoma" pitchFamily="34" charset="0"/>
            </a:endParaRPr>
          </a:p>
        </p:txBody>
      </p:sp>
      <p:sp>
        <p:nvSpPr>
          <p:cNvPr id="12" name="テキスト ボックス 11"/>
          <p:cNvSpPr txBox="1"/>
          <p:nvPr/>
        </p:nvSpPr>
        <p:spPr>
          <a:xfrm>
            <a:off x="186752" y="6464298"/>
            <a:ext cx="1800199" cy="276999"/>
          </a:xfrm>
          <a:prstGeom prst="rect">
            <a:avLst/>
          </a:prstGeom>
          <a:noFill/>
        </p:spPr>
        <p:txBody>
          <a:bodyPr wrap="square" rtlCol="0">
            <a:spAutoFit/>
          </a:bodyPr>
          <a:lstStyle/>
          <a:p>
            <a:r>
              <a:rPr lang="en-US" altLang="zh-CN" sz="1200" b="1" dirty="0">
                <a:solidFill>
                  <a:srgbClr val="002060"/>
                </a:solidFill>
                <a:latin typeface="Tahoma" pitchFamily="34" charset="0"/>
                <a:cs typeface="Tahoma" pitchFamily="34" charset="0"/>
              </a:rPr>
              <a:t>5</a:t>
            </a:r>
            <a:r>
              <a:rPr lang="en-US" altLang="zh-CN" sz="1200" b="1" i="1" dirty="0" smtClean="0">
                <a:solidFill>
                  <a:srgbClr val="7030A0"/>
                </a:solidFill>
                <a:latin typeface="Tahoma" pitchFamily="34" charset="0"/>
                <a:cs typeface="Tahoma" pitchFamily="34" charset="0"/>
              </a:rPr>
              <a:t>     </a:t>
            </a:r>
            <a:r>
              <a:rPr lang="en-US" altLang="zh-CN" sz="1200" b="1" i="1" dirty="0" smtClean="0">
                <a:solidFill>
                  <a:schemeClr val="tx1">
                    <a:lumMod val="50000"/>
                    <a:lumOff val="50000"/>
                  </a:schemeClr>
                </a:solidFill>
                <a:latin typeface="Tahoma" pitchFamily="34" charset="0"/>
                <a:cs typeface="Tahoma" pitchFamily="34" charset="0"/>
              </a:rPr>
              <a:t>Chapter 1</a:t>
            </a:r>
            <a:endParaRPr kumimoji="1" lang="ja-JP" altLang="en-US" sz="1200" b="1" i="1" dirty="0" smtClean="0">
              <a:solidFill>
                <a:schemeClr val="tx1">
                  <a:lumMod val="50000"/>
                  <a:lumOff val="50000"/>
                </a:schemeClr>
              </a:solidFill>
              <a:latin typeface="Tahoma" pitchFamily="34" charset="0"/>
              <a:cs typeface="Tahoma" pitchFamily="34" charset="0"/>
            </a:endParaRPr>
          </a:p>
        </p:txBody>
      </p:sp>
      <p:sp>
        <p:nvSpPr>
          <p:cNvPr id="2" name="テキスト ボックス 1"/>
          <p:cNvSpPr txBox="1"/>
          <p:nvPr/>
        </p:nvSpPr>
        <p:spPr>
          <a:xfrm>
            <a:off x="317500" y="648792"/>
            <a:ext cx="4470524" cy="700576"/>
          </a:xfrm>
          <a:prstGeom prst="rect">
            <a:avLst/>
          </a:prstGeom>
          <a:noFill/>
        </p:spPr>
        <p:txBody>
          <a:bodyPr wrap="square" rtlCol="0">
            <a:spAutoFit/>
          </a:bodyPr>
          <a:lstStyle/>
          <a:p>
            <a:pPr>
              <a:lnSpc>
                <a:spcPct val="150000"/>
              </a:lnSpc>
            </a:pPr>
            <a:r>
              <a:rPr lang="zh-CN" altLang="en-US" sz="1400" dirty="0" smtClean="0">
                <a:latin typeface="微软雅黑" pitchFamily="34" charset="-122"/>
                <a:ea typeface="微软雅黑" pitchFamily="34" charset="-122"/>
                <a:cs typeface="Meiryo UI" pitchFamily="50" charset="-128"/>
              </a:rPr>
              <a:t>首先让我们运行下</a:t>
            </a:r>
            <a:r>
              <a:rPr lang="en-US" altLang="zh-CN" sz="1400" b="1" dirty="0" smtClean="0">
                <a:latin typeface="微软雅黑" pitchFamily="34" charset="-122"/>
                <a:ea typeface="微软雅黑" pitchFamily="34" charset="-122"/>
                <a:cs typeface="Meiryo UI" pitchFamily="50" charset="-128"/>
              </a:rPr>
              <a:t>cmd.exe</a:t>
            </a:r>
            <a:r>
              <a:rPr lang="zh-CN" altLang="en-US" sz="1400" dirty="0" smtClean="0">
                <a:latin typeface="微软雅黑" pitchFamily="34" charset="-122"/>
                <a:ea typeface="微软雅黑" pitchFamily="34" charset="-122"/>
                <a:cs typeface="Meiryo UI" pitchFamily="50" charset="-128"/>
              </a:rPr>
              <a:t>看看他长什么样。找到</a:t>
            </a:r>
            <a:r>
              <a:rPr lang="en-US" altLang="zh-CN" sz="1400" b="1" dirty="0">
                <a:latin typeface="微软雅黑" pitchFamily="34" charset="-122"/>
                <a:ea typeface="微软雅黑" pitchFamily="34" charset="-122"/>
                <a:cs typeface="Meiryo UI" pitchFamily="50" charset="-128"/>
              </a:rPr>
              <a:t>C:\</a:t>
            </a:r>
            <a:r>
              <a:rPr lang="en-US" altLang="zh-CN" sz="1400" b="1" dirty="0" smtClean="0">
                <a:latin typeface="微软雅黑" pitchFamily="34" charset="-122"/>
                <a:ea typeface="微软雅黑" pitchFamily="34" charset="-122"/>
                <a:cs typeface="Meiryo UI" pitchFamily="50" charset="-128"/>
              </a:rPr>
              <a:t>WINDOWS\system32\cmd.exe ,</a:t>
            </a:r>
            <a:r>
              <a:rPr lang="zh-CN" altLang="en-US" sz="1400" dirty="0" smtClean="0">
                <a:latin typeface="微软雅黑" pitchFamily="34" charset="-122"/>
                <a:ea typeface="微软雅黑" pitchFamily="34" charset="-122"/>
                <a:cs typeface="Meiryo UI" pitchFamily="50" charset="-128"/>
              </a:rPr>
              <a:t>双击</a:t>
            </a:r>
            <a:endParaRPr kumimoji="1" lang="ja-JP" altLang="en-US" sz="1400" dirty="0" smtClean="0">
              <a:latin typeface="微软雅黑" pitchFamily="34" charset="-122"/>
              <a:ea typeface="微软雅黑" pitchFamily="34" charset="-122"/>
              <a:cs typeface="Meiryo UI" pitchFamily="50" charset="-128"/>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6717" y="1473320"/>
            <a:ext cx="6372225" cy="4648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上カーブ矢印 12"/>
          <p:cNvSpPr/>
          <p:nvPr/>
        </p:nvSpPr>
        <p:spPr>
          <a:xfrm rot="8479230">
            <a:off x="4734895" y="1115129"/>
            <a:ext cx="1163792" cy="427843"/>
          </a:xfrm>
          <a:prstGeom prst="curvedUpArrow">
            <a:avLst>
              <a:gd name="adj1" fmla="val 11366"/>
              <a:gd name="adj2" fmla="val 43704"/>
              <a:gd name="adj3" fmla="val 44079"/>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3" name="下カーブ矢印 2"/>
          <p:cNvSpPr/>
          <p:nvPr/>
        </p:nvSpPr>
        <p:spPr>
          <a:xfrm rot="20463182">
            <a:off x="1014843" y="1999503"/>
            <a:ext cx="1944216" cy="625356"/>
          </a:xfrm>
          <a:prstGeom prst="curvedDownArrow">
            <a:avLst>
              <a:gd name="adj1" fmla="val 13607"/>
              <a:gd name="adj2" fmla="val 23625"/>
              <a:gd name="adj3" fmla="val 28472"/>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sp>
        <p:nvSpPr>
          <p:cNvPr id="16" name="上カーブ矢印 15"/>
          <p:cNvSpPr/>
          <p:nvPr/>
        </p:nvSpPr>
        <p:spPr>
          <a:xfrm rot="13547775">
            <a:off x="5639991" y="2357029"/>
            <a:ext cx="1163792" cy="427843"/>
          </a:xfrm>
          <a:prstGeom prst="curvedUpArrow">
            <a:avLst>
              <a:gd name="adj1" fmla="val 11366"/>
              <a:gd name="adj2" fmla="val 43704"/>
              <a:gd name="adj3" fmla="val 44079"/>
            </a:avLst>
          </a:prstGeom>
          <a:ln>
            <a:solidFill>
              <a:schemeClr val="tx1">
                <a:lumMod val="65000"/>
                <a:lumOff val="35000"/>
              </a:schemeClr>
            </a:solidFill>
          </a:ln>
        </p:spPr>
        <p:style>
          <a:lnRef idx="1">
            <a:schemeClr val="dk1"/>
          </a:lnRef>
          <a:fillRef idx="1001">
            <a:schemeClr val="lt2"/>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17" name="テキスト ボックス 16"/>
          <p:cNvSpPr txBox="1"/>
          <p:nvPr/>
        </p:nvSpPr>
        <p:spPr>
          <a:xfrm rot="21336640">
            <a:off x="6214334" y="918519"/>
            <a:ext cx="1710725" cy="400110"/>
          </a:xfrm>
          <a:prstGeom prst="rect">
            <a:avLst/>
          </a:prstGeom>
          <a:noFill/>
        </p:spPr>
        <p:txBody>
          <a:bodyPr wrap="none" rtlCol="0">
            <a:spAutoFit/>
          </a:bodyPr>
          <a:lstStyle/>
          <a:p>
            <a:r>
              <a:rPr kumimoji="1" lang="en-US" altLang="zh-CN" sz="2000" b="1" i="1" dirty="0" smtClean="0">
                <a:latin typeface="方正硬笔行书简体" pitchFamily="65" charset="-122"/>
                <a:ea typeface="方正硬笔行书简体" pitchFamily="65" charset="-122"/>
              </a:rPr>
              <a:t>Windows</a:t>
            </a:r>
            <a:r>
              <a:rPr kumimoji="1" lang="zh-CN" altLang="en-US" sz="2000" b="1" i="1" dirty="0" smtClean="0">
                <a:latin typeface="方正硬笔行书简体" pitchFamily="65" charset="-122"/>
                <a:ea typeface="方正硬笔行书简体" pitchFamily="65" charset="-122"/>
              </a:rPr>
              <a:t>版本</a:t>
            </a:r>
            <a:endParaRPr kumimoji="1" lang="ja-JP" altLang="en-US" sz="2000" b="1" i="1" dirty="0" smtClean="0">
              <a:latin typeface="方正硬笔行书简体" pitchFamily="65" charset="-122"/>
              <a:ea typeface="方正硬笔行书简体" pitchFamily="65" charset="-122"/>
            </a:endParaRPr>
          </a:p>
        </p:txBody>
      </p:sp>
      <p:sp>
        <p:nvSpPr>
          <p:cNvPr id="18" name="テキスト ボックス 17"/>
          <p:cNvSpPr txBox="1"/>
          <p:nvPr/>
        </p:nvSpPr>
        <p:spPr>
          <a:xfrm rot="252725">
            <a:off x="5571629" y="3321014"/>
            <a:ext cx="1991251" cy="400110"/>
          </a:xfrm>
          <a:prstGeom prst="rect">
            <a:avLst/>
          </a:prstGeom>
          <a:noFill/>
        </p:spPr>
        <p:txBody>
          <a:bodyPr wrap="none" rtlCol="0">
            <a:spAutoFit/>
          </a:bodyPr>
          <a:lstStyle/>
          <a:p>
            <a:r>
              <a:rPr kumimoji="1" lang="zh-CN" altLang="en-US" sz="2000" b="1" i="1" dirty="0" smtClean="0">
                <a:solidFill>
                  <a:schemeClr val="bg1"/>
                </a:solidFill>
                <a:latin typeface="方正硬笔行书简体" pitchFamily="65" charset="-122"/>
                <a:ea typeface="方正硬笔行书简体" pitchFamily="65" charset="-122"/>
                <a:cs typeface="博洋草书7000" pitchFamily="2" charset="-122"/>
              </a:rPr>
              <a:t>命令输入提示符</a:t>
            </a:r>
            <a:endParaRPr kumimoji="1" lang="ja-JP" altLang="en-US" sz="2000" b="1" i="1" dirty="0" smtClean="0">
              <a:solidFill>
                <a:schemeClr val="bg1"/>
              </a:solidFill>
              <a:latin typeface="方正硬笔行书简体" pitchFamily="65" charset="-122"/>
              <a:ea typeface="方正硬笔行书简体" pitchFamily="65" charset="-122"/>
              <a:cs typeface="博洋草书7000" pitchFamily="2" charset="-122"/>
            </a:endParaRPr>
          </a:p>
        </p:txBody>
      </p:sp>
      <p:sp>
        <p:nvSpPr>
          <p:cNvPr id="19" name="テキスト ボックス 18"/>
          <p:cNvSpPr txBox="1"/>
          <p:nvPr/>
        </p:nvSpPr>
        <p:spPr>
          <a:xfrm rot="21336640">
            <a:off x="217332" y="3077519"/>
            <a:ext cx="2249334" cy="400110"/>
          </a:xfrm>
          <a:prstGeom prst="rect">
            <a:avLst/>
          </a:prstGeom>
          <a:noFill/>
        </p:spPr>
        <p:txBody>
          <a:bodyPr wrap="none" rtlCol="0">
            <a:spAutoFit/>
          </a:bodyPr>
          <a:lstStyle/>
          <a:p>
            <a:r>
              <a:rPr kumimoji="1" lang="zh-CN" altLang="en-US" sz="2000" b="1" i="1" dirty="0" smtClean="0">
                <a:latin typeface="方正硬笔行书简体" pitchFamily="65" charset="-122"/>
                <a:ea typeface="方正硬笔行书简体" pitchFamily="65" charset="-122"/>
              </a:rPr>
              <a:t>当前所处文件目录</a:t>
            </a:r>
            <a:endParaRPr kumimoji="1" lang="ja-JP" altLang="en-US" sz="2000" b="1" i="1" dirty="0" smtClean="0">
              <a:latin typeface="方正硬笔行书简体" pitchFamily="65" charset="-122"/>
              <a:ea typeface="方正硬笔行书简体" pitchFamily="65" charset="-122"/>
            </a:endParaRPr>
          </a:p>
        </p:txBody>
      </p:sp>
    </p:spTree>
    <p:extLst>
      <p:ext uri="{BB962C8B-B14F-4D97-AF65-F5344CB8AC3E}">
        <p14:creationId xmlns:p14="http://schemas.microsoft.com/office/powerpoint/2010/main" val="35177717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lumMod val="65000"/>
              <a:lumOff val="35000"/>
            </a:schemeClr>
          </a:solidFill>
        </a:ln>
      </a:spPr>
      <a:bodyPr rtlCol="0" anchor="ctr"/>
      <a:lstStyle>
        <a:defPPr algn="ctr">
          <a:defRPr kumimoji="1">
            <a:solidFill>
              <a:schemeClr val="tx1"/>
            </a:solidFill>
          </a:defRPr>
        </a:defPPr>
      </a:lstStyle>
      <a:style>
        <a:lnRef idx="1">
          <a:schemeClr val="dk1"/>
        </a:lnRef>
        <a:fillRef idx="2">
          <a:schemeClr val="dk1"/>
        </a:fillRef>
        <a:effectRef idx="1">
          <a:schemeClr val="dk1"/>
        </a:effectRef>
        <a:fontRef idx="minor">
          <a:schemeClr val="dk1"/>
        </a:fontRef>
      </a:style>
    </a:spDef>
    <a:txDef>
      <a:spPr>
        <a:noFill/>
      </a:spPr>
      <a:bodyPr wrap="square" rtlCol="0">
        <a:spAutoFit/>
      </a:bodyPr>
      <a:lstStyle>
        <a:defPPr>
          <a:defRPr kumimoji="1" sz="2400" b="1" i="1" dirty="0" smtClean="0">
            <a:latin typeface="Bodoni MT Black" pitchFamily="18" charset="0"/>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4939</TotalTime>
  <Words>5355</Words>
  <Application>Microsoft Office PowerPoint</Application>
  <PresentationFormat>画面に合わせる (4:3)</PresentationFormat>
  <Paragraphs>780</Paragraphs>
  <Slides>61</Slides>
  <Notes>61</Notes>
  <HiddenSlides>0</HiddenSlides>
  <MMClips>0</MMClips>
  <ScaleCrop>false</ScaleCrop>
  <HeadingPairs>
    <vt:vector size="4" baseType="variant">
      <vt:variant>
        <vt:lpstr>テーマ</vt:lpstr>
      </vt:variant>
      <vt:variant>
        <vt:i4>1</vt:i4>
      </vt:variant>
      <vt:variant>
        <vt:lpstr>スライド タイトル</vt:lpstr>
      </vt:variant>
      <vt:variant>
        <vt:i4>61</vt:i4>
      </vt:variant>
    </vt:vector>
  </HeadingPairs>
  <TitlesOfParts>
    <vt:vector size="6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批处理教学</dc:title>
  <cp:lastModifiedBy>ﾎ｢ﾈ橆ﾃｻｧ</cp:lastModifiedBy>
  <cp:revision>247</cp:revision>
  <dcterms:modified xsi:type="dcterms:W3CDTF">2012-07-17T06:35:18Z</dcterms:modified>
</cp:coreProperties>
</file>